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302" r:id="rId3"/>
    <p:sldId id="299" r:id="rId4"/>
    <p:sldId id="301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56" r:id="rId19"/>
    <p:sldId id="257" r:id="rId20"/>
    <p:sldId id="274" r:id="rId21"/>
    <p:sldId id="297" r:id="rId22"/>
    <p:sldId id="306" r:id="rId23"/>
    <p:sldId id="258" r:id="rId24"/>
    <p:sldId id="265" r:id="rId25"/>
    <p:sldId id="276" r:id="rId26"/>
    <p:sldId id="261" r:id="rId27"/>
    <p:sldId id="266" r:id="rId28"/>
    <p:sldId id="298" r:id="rId29"/>
    <p:sldId id="310" r:id="rId30"/>
    <p:sldId id="311" r:id="rId31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Studies\Internship\SEBC\Janie\Jim\Output\20190806_(Disabled)%20&#36575;&#39184;&#30340;&#20351;&#29992;&#29694;&#27841;&#21450;&#38656;&#27714;&#35519;&#26597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(Disabled)%20&#36575;&#39184;&#30340;&#20351;&#29992;&#29694;&#27841;&#21450;&#38656;&#27714;&#35519;&#26597;_20190918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20190808_(Elderly)%20&#36575;&#39184;&#30340;&#20351;&#29992;&#29694;&#27841;&#21450;&#38656;&#27714;&#35519;&#26597;%20(5)_201909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g%20Tea%20Rice\Survey\Care%20Food%20Survey_20190916\&#36575;&#39184;&#30340;&#20351;&#29992;&#29694;&#27841;&#21450;&#38656;&#27714;&#35519;&#26597;_Combined_201911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'Nursing Homes(Modified)'!$C$121:$G$121</c:f>
              <c:strCache>
                <c:ptCount val="5"/>
                <c:pt idx="0">
                  <c:v>津助院舍、自負盈虧及合約院舍</c:v>
                </c:pt>
                <c:pt idx="1">
                  <c:v>長者日間護理中心</c:v>
                </c:pt>
                <c:pt idx="2">
                  <c:v>綜合家居照顧服務隊 (家務助理服務)</c:v>
                </c:pt>
                <c:pt idx="3">
                  <c:v>改善買位計劃</c:v>
                </c:pt>
                <c:pt idx="4">
                  <c:v>非牟利自負盈虧院舍或合約院舍</c:v>
                </c:pt>
              </c:strCache>
            </c:strRef>
          </c:cat>
          <c:val>
            <c:numRef>
              <c:f>'Nursing Homes(Modified)'!$C$123:$G$123</c:f>
              <c:numCache>
                <c:formatCode>0.0%</c:formatCode>
                <c:ptCount val="5"/>
                <c:pt idx="0">
                  <c:v>0.65789473684210531</c:v>
                </c:pt>
                <c:pt idx="1">
                  <c:v>0.15789473684210525</c:v>
                </c:pt>
                <c:pt idx="2">
                  <c:v>0.11403508771929824</c:v>
                </c:pt>
                <c:pt idx="3">
                  <c:v>7.8947368421052627E-2</c:v>
                </c:pt>
                <c:pt idx="4">
                  <c:v>4.3859649122807015E-2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zh-HK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813061019464707"/>
          <c:y val="8.4707804251603208E-2"/>
          <c:w val="0.56401992231241005"/>
          <c:h val="0.856648331266517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'Nursing Homes(Modified)'!$A$255:$A$261</c:f>
              <c:strCache>
                <c:ptCount val="7"/>
                <c:pt idx="0">
                  <c:v>其他例子:</c:v>
                </c:pt>
                <c:pt idx="1">
                  <c:v>機構已有支援</c:v>
                </c:pt>
                <c:pt idx="2">
                  <c:v>不想影響現時的營運</c:v>
                </c:pt>
                <c:pt idx="3">
                  <c:v>沒有需要</c:v>
                </c:pt>
                <c:pt idx="4">
                  <c:v>沒有合適的供應商</c:v>
                </c:pt>
                <c:pt idx="5">
                  <c:v>食物安全問題</c:v>
                </c:pt>
                <c:pt idx="6">
                  <c:v>成本考慮</c:v>
                </c:pt>
              </c:strCache>
            </c:strRef>
          </c:cat>
          <c:val>
            <c:numRef>
              <c:f>'Nursing Homes(Modified)'!$E$255:$E$261</c:f>
              <c:numCache>
                <c:formatCode>0.0%</c:formatCode>
                <c:ptCount val="7"/>
                <c:pt idx="0">
                  <c:v>7.3170731707317069E-2</c:v>
                </c:pt>
                <c:pt idx="1">
                  <c:v>0.18699186991869918</c:v>
                </c:pt>
                <c:pt idx="2">
                  <c:v>0.1951219512195122</c:v>
                </c:pt>
                <c:pt idx="3">
                  <c:v>0.32520325203252032</c:v>
                </c:pt>
                <c:pt idx="4">
                  <c:v>0.38211382113821141</c:v>
                </c:pt>
                <c:pt idx="5">
                  <c:v>0.58536585365853655</c:v>
                </c:pt>
                <c:pt idx="6">
                  <c:v>0.63414634146341464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642048"/>
        <c:axId val="128673664"/>
      </c:barChart>
      <c:catAx>
        <c:axId val="12864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HK"/>
          </a:p>
        </c:txPr>
        <c:crossAx val="128673664"/>
        <c:crosses val="autoZero"/>
        <c:auto val="1"/>
        <c:lblAlgn val="ctr"/>
        <c:lblOffset val="100"/>
        <c:noMultiLvlLbl val="0"/>
      </c:catAx>
      <c:valAx>
        <c:axId val="12867366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864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'Nursing Homes(Modified)'!$O$313:$O$317</c:f>
              <c:strCache>
                <c:ptCount val="5"/>
                <c:pt idx="0">
                  <c:v>市場上更多相間食物供應</c:v>
                </c:pt>
                <c:pt idx="1">
                  <c:v>照顧者的訓練及交流</c:v>
                </c:pt>
                <c:pt idx="2">
                  <c:v>更多清晰的指引及參考資料(例如食物軟硬度及營養成分)，以便照顧者選擇合適食品</c:v>
                </c:pt>
                <c:pt idx="3">
                  <c:v>專業人士指導及支援(例如言語治療師、營養師)</c:v>
                </c:pt>
                <c:pt idx="4">
                  <c:v>政府資助(例如醫療卷可購買相關產品及器材)</c:v>
                </c:pt>
              </c:strCache>
            </c:strRef>
          </c:cat>
          <c:val>
            <c:numRef>
              <c:f>'Nursing Homes(Modified)'!$P$313:$P$317</c:f>
              <c:numCache>
                <c:formatCode>0.0_ </c:formatCode>
                <c:ptCount val="5"/>
                <c:pt idx="0">
                  <c:v>5.2738853503184711</c:v>
                </c:pt>
                <c:pt idx="1">
                  <c:v>5.6289308176100628</c:v>
                </c:pt>
                <c:pt idx="2">
                  <c:v>5.8860759493670889</c:v>
                </c:pt>
                <c:pt idx="3">
                  <c:v>6.09375</c:v>
                </c:pt>
                <c:pt idx="4">
                  <c:v>6.4223602484472053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857088"/>
        <c:axId val="74860032"/>
      </c:barChart>
      <c:catAx>
        <c:axId val="74857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HK"/>
          </a:p>
        </c:txPr>
        <c:crossAx val="74860032"/>
        <c:crosses val="autoZero"/>
        <c:auto val="1"/>
        <c:lblAlgn val="ctr"/>
        <c:lblOffset val="100"/>
        <c:noMultiLvlLbl val="0"/>
      </c:catAx>
      <c:valAx>
        <c:axId val="74860032"/>
        <c:scaling>
          <c:orientation val="minMax"/>
        </c:scaling>
        <c:delete val="1"/>
        <c:axPos val="b"/>
        <c:numFmt formatCode="0.0_ " sourceLinked="1"/>
        <c:majorTickMark val="out"/>
        <c:minorTickMark val="none"/>
        <c:tickLblPos val="nextTo"/>
        <c:crossAx val="7485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7E-4951-8AF5-91BD4CC679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7E-4951-8AF5-91BD4CC679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7E-4951-8AF5-91BD4CC679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7E-4951-8AF5-91BD4CC679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7E-4951-8AF5-91BD4CC679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08B-4D20-8E15-268FB582C0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8B-4D20-8E15-268FB582C0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8B-4D20-8E15-268FB582C0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8B-4D20-8E15-268FB582C0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8B-4D20-8E15-268FB582C0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8B-4D20-8E15-268FB582C0E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8B-4D20-8E15-268FB582C0E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'Caregivers(Modified)'!$B$162:$B$167</c:f>
              <c:strCache>
                <c:ptCount val="6"/>
                <c:pt idx="0">
                  <c:v>父母</c:v>
                </c:pt>
                <c:pt idx="1">
                  <c:v>祖父母</c:v>
                </c:pt>
                <c:pt idx="2">
                  <c:v>配偶</c:v>
                </c:pt>
                <c:pt idx="3">
                  <c:v>配偶父母</c:v>
                </c:pt>
                <c:pt idx="4">
                  <c:v>兄弟姐妹</c:v>
                </c:pt>
                <c:pt idx="5">
                  <c:v>其他</c:v>
                </c:pt>
              </c:strCache>
            </c:strRef>
          </c:cat>
          <c:val>
            <c:numRef>
              <c:f>'Caregivers(Modified)'!$E$162:$E$167</c:f>
              <c:numCache>
                <c:formatCode>General</c:formatCode>
                <c:ptCount val="6"/>
                <c:pt idx="0">
                  <c:v>132</c:v>
                </c:pt>
                <c:pt idx="1">
                  <c:v>21</c:v>
                </c:pt>
                <c:pt idx="2">
                  <c:v>8</c:v>
                </c:pt>
                <c:pt idx="3">
                  <c:v>13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B-4D20-8E15-268FB582C0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7-4192-BC69-575537956F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A7-4192-BC69-575537956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A7-4192-BC69-575537956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A7-4192-BC69-575537956F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A7-4192-BC69-575537956F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FA7-4192-BC69-575537956F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'Caregivers(Modified)'!$B$173:$B$178</c:f>
              <c:strCache>
                <c:ptCount val="6"/>
                <c:pt idx="0">
                  <c:v>50歲或以下</c:v>
                </c:pt>
                <c:pt idx="1">
                  <c:v>51-60歲</c:v>
                </c:pt>
                <c:pt idx="2">
                  <c:v>61-70歲</c:v>
                </c:pt>
                <c:pt idx="3">
                  <c:v>71-80歲</c:v>
                </c:pt>
                <c:pt idx="4">
                  <c:v>81-90歲</c:v>
                </c:pt>
                <c:pt idx="5">
                  <c:v>91歲或以上</c:v>
                </c:pt>
              </c:strCache>
            </c:strRef>
          </c:cat>
          <c:val>
            <c:numRef>
              <c:f>'Caregivers(Modified)'!$E$173:$E$178</c:f>
              <c:numCache>
                <c:formatCode>General</c:formatCode>
                <c:ptCount val="6"/>
                <c:pt idx="0">
                  <c:v>30</c:v>
                </c:pt>
                <c:pt idx="1">
                  <c:v>13</c:v>
                </c:pt>
                <c:pt idx="2">
                  <c:v>18</c:v>
                </c:pt>
                <c:pt idx="3">
                  <c:v>30</c:v>
                </c:pt>
                <c:pt idx="4">
                  <c:v>65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9-496E-A87A-50D67D843C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'Caregivers(Modified)'!$F$185:$F$191</c:f>
              <c:strCache>
                <c:ptCount val="7"/>
                <c:pt idx="0">
                  <c:v>1分</c:v>
                </c:pt>
                <c:pt idx="1">
                  <c:v>2分</c:v>
                </c:pt>
                <c:pt idx="2">
                  <c:v>3分</c:v>
                </c:pt>
                <c:pt idx="3">
                  <c:v>4分</c:v>
                </c:pt>
                <c:pt idx="4">
                  <c:v>5分</c:v>
                </c:pt>
                <c:pt idx="5">
                  <c:v>6分</c:v>
                </c:pt>
                <c:pt idx="6">
                  <c:v>7分</c:v>
                </c:pt>
              </c:strCache>
            </c:strRef>
          </c:cat>
          <c:val>
            <c:numRef>
              <c:f>'Caregivers(Modified)'!$H$185:$H$191</c:f>
              <c:numCache>
                <c:formatCode>0.00%</c:formatCode>
                <c:ptCount val="7"/>
                <c:pt idx="0">
                  <c:v>0.12435233160621761</c:v>
                </c:pt>
                <c:pt idx="1">
                  <c:v>0.17616580310880828</c:v>
                </c:pt>
                <c:pt idx="2">
                  <c:v>0.25906735751295334</c:v>
                </c:pt>
                <c:pt idx="3">
                  <c:v>0.23316062176165803</c:v>
                </c:pt>
                <c:pt idx="4">
                  <c:v>0.13989637305699482</c:v>
                </c:pt>
                <c:pt idx="5">
                  <c:v>6.2176165803108807E-2</c:v>
                </c:pt>
                <c:pt idx="6">
                  <c:v>5.1813471502590676E-3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34816"/>
        <c:axId val="138458240"/>
      </c:barChart>
      <c:catAx>
        <c:axId val="1384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458240"/>
        <c:crosses val="autoZero"/>
        <c:auto val="1"/>
        <c:lblAlgn val="ctr"/>
        <c:lblOffset val="100"/>
        <c:noMultiLvlLbl val="0"/>
      </c:catAx>
      <c:valAx>
        <c:axId val="13845824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HK"/>
          </a:p>
        </c:txPr>
        <c:crossAx val="13843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'Caregivers(Modified)'!$G$197:$G$203</c:f>
              <c:strCache>
                <c:ptCount val="7"/>
                <c:pt idx="0">
                  <c:v>1分</c:v>
                </c:pt>
                <c:pt idx="1">
                  <c:v>2分</c:v>
                </c:pt>
                <c:pt idx="2">
                  <c:v>3分</c:v>
                </c:pt>
                <c:pt idx="3">
                  <c:v>4分</c:v>
                </c:pt>
                <c:pt idx="4">
                  <c:v>5分</c:v>
                </c:pt>
                <c:pt idx="5">
                  <c:v>6分</c:v>
                </c:pt>
                <c:pt idx="6">
                  <c:v>7分</c:v>
                </c:pt>
              </c:strCache>
            </c:strRef>
          </c:cat>
          <c:val>
            <c:numRef>
              <c:f>'Caregivers(Modified)'!$I$197:$I$203</c:f>
              <c:numCache>
                <c:formatCode>0.00%</c:formatCode>
                <c:ptCount val="7"/>
                <c:pt idx="0">
                  <c:v>0.10880829015544041</c:v>
                </c:pt>
                <c:pt idx="1">
                  <c:v>0.15025906735751296</c:v>
                </c:pt>
                <c:pt idx="2">
                  <c:v>0.25906735751295334</c:v>
                </c:pt>
                <c:pt idx="3">
                  <c:v>0.21761658031088082</c:v>
                </c:pt>
                <c:pt idx="4">
                  <c:v>0.17098445595854922</c:v>
                </c:pt>
                <c:pt idx="5">
                  <c:v>7.7720207253886009E-2</c:v>
                </c:pt>
                <c:pt idx="6">
                  <c:v>1.5544041450777202E-2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C-429A-A935-E082AFA8BC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476160"/>
        <c:axId val="138503680"/>
      </c:barChart>
      <c:catAx>
        <c:axId val="1384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38503680"/>
        <c:crosses val="autoZero"/>
        <c:auto val="1"/>
        <c:lblAlgn val="ctr"/>
        <c:lblOffset val="100"/>
        <c:noMultiLvlLbl val="0"/>
      </c:catAx>
      <c:valAx>
        <c:axId val="1385036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384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A3-4441-8FBE-B58DA9F5DB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A3-4441-8FBE-B58DA9F5DB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A3-4441-8FBE-B58DA9F5DB2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'Caregivers(Modified)'!$B$211:$B$213</c:f>
              <c:strCache>
                <c:ptCount val="3"/>
                <c:pt idx="0">
                  <c:v>有</c:v>
                </c:pt>
                <c:pt idx="1">
                  <c:v>沒有</c:v>
                </c:pt>
                <c:pt idx="2">
                  <c:v>不太肯定</c:v>
                </c:pt>
              </c:strCache>
            </c:strRef>
          </c:cat>
          <c:val>
            <c:numRef>
              <c:f>'Caregivers(Modified)'!$F$211:$F$213</c:f>
              <c:numCache>
                <c:formatCode>0%</c:formatCode>
                <c:ptCount val="3"/>
                <c:pt idx="0">
                  <c:v>0.57512953367875652</c:v>
                </c:pt>
                <c:pt idx="1">
                  <c:v>0.29015544041450775</c:v>
                </c:pt>
                <c:pt idx="2">
                  <c:v>0.13471502590673576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BA-4A2B-BA55-C6714727D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48840769903759"/>
          <c:y val="7.407407407407407E-2"/>
          <c:w val="0.508956036745406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'Caregivers(Modified)'!$B$227:$B$231</c:f>
              <c:strCache>
                <c:ptCount val="5"/>
                <c:pt idx="0">
                  <c:v>其他例子</c:v>
                </c:pt>
                <c:pt idx="1">
                  <c:v>外購產品，例如凝固劑、糊餐粉</c:v>
                </c:pt>
                <c:pt idx="2">
                  <c:v>用特殊的烹調方面讓食物較易咀嚼</c:v>
                </c:pt>
                <c:pt idx="3">
                  <c:v>自行製作糊餐、碎餐</c:v>
                </c:pt>
                <c:pt idx="4">
                  <c:v>選取容易進食的食材(例如豆腐)</c:v>
                </c:pt>
              </c:strCache>
            </c:strRef>
          </c:cat>
          <c:val>
            <c:numRef>
              <c:f>'Caregivers(Modified)'!$F$227:$F$231</c:f>
              <c:numCache>
                <c:formatCode>0%</c:formatCode>
                <c:ptCount val="5"/>
                <c:pt idx="0">
                  <c:v>0.11917098445595854</c:v>
                </c:pt>
                <c:pt idx="1">
                  <c:v>0.27979274611398963</c:v>
                </c:pt>
                <c:pt idx="2">
                  <c:v>0.39896373056994816</c:v>
                </c:pt>
                <c:pt idx="3">
                  <c:v>0.5803108808290155</c:v>
                </c:pt>
                <c:pt idx="4">
                  <c:v>0.67357512953367871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189696"/>
        <c:axId val="144213120"/>
      </c:barChart>
      <c:catAx>
        <c:axId val="144189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HK"/>
          </a:p>
        </c:txPr>
        <c:crossAx val="144213120"/>
        <c:crosses val="autoZero"/>
        <c:auto val="1"/>
        <c:lblAlgn val="ctr"/>
        <c:lblOffset val="100"/>
        <c:noMultiLvlLbl val="0"/>
      </c:catAx>
      <c:valAx>
        <c:axId val="1442131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18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48840769903759"/>
          <c:y val="7.407407407407407E-2"/>
          <c:w val="0.508956036745406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'Caregivers(Modified)'!$B$236:$B$238</c:f>
              <c:strCache>
                <c:ptCount val="3"/>
                <c:pt idx="0">
                  <c:v>想改善食物的質素，但礙於成本考慮而未能執行</c:v>
                </c:pt>
                <c:pt idx="1">
                  <c:v>糊餐/碎餐賣相不佳，被照顧者不想進食</c:v>
                </c:pt>
                <c:pt idx="2">
                  <c:v>想改善食物的質素，但不懂相關技巧</c:v>
                </c:pt>
              </c:strCache>
            </c:strRef>
          </c:cat>
          <c:val>
            <c:numRef>
              <c:f>'Caregivers(Modified)'!$F$236:$F$238</c:f>
              <c:numCache>
                <c:formatCode>0.00%</c:formatCode>
                <c:ptCount val="3"/>
                <c:pt idx="0">
                  <c:v>0.33678756476683935</c:v>
                </c:pt>
                <c:pt idx="1">
                  <c:v>0.56994818652849744</c:v>
                </c:pt>
                <c:pt idx="2">
                  <c:v>0.6424870466321243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234752"/>
        <c:axId val="144274560"/>
      </c:barChart>
      <c:catAx>
        <c:axId val="144234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HK"/>
          </a:p>
        </c:txPr>
        <c:crossAx val="144274560"/>
        <c:crosses val="autoZero"/>
        <c:auto val="1"/>
        <c:lblAlgn val="ctr"/>
        <c:lblOffset val="100"/>
        <c:noMultiLvlLbl val="0"/>
      </c:catAx>
      <c:valAx>
        <c:axId val="14427456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4423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'機構 中心 院舍膳食負責人'!$A$56:$A$61</c:f>
              <c:strCache>
                <c:ptCount val="6"/>
                <c:pt idx="0">
                  <c:v>非牟利自負盈虧院舍或合約院舍</c:v>
                </c:pt>
                <c:pt idx="1">
                  <c:v>其他</c:v>
                </c:pt>
                <c:pt idx="2">
                  <c:v>精神病復康者</c:v>
                </c:pt>
                <c:pt idx="3">
                  <c:v>視障人士</c:v>
                </c:pt>
                <c:pt idx="4">
                  <c:v>肢體傷殘人士</c:v>
                </c:pt>
                <c:pt idx="5">
                  <c:v>智障人士</c:v>
                </c:pt>
              </c:strCache>
            </c:strRef>
          </c:cat>
          <c:val>
            <c:numRef>
              <c:f>'機構 中心 院舍膳食負責人'!$C$56:$C$61</c:f>
              <c:numCache>
                <c:formatCode>0.0%</c:formatCode>
                <c:ptCount val="6"/>
                <c:pt idx="0">
                  <c:v>0</c:v>
                </c:pt>
                <c:pt idx="1">
                  <c:v>4.2553191489361701E-2</c:v>
                </c:pt>
                <c:pt idx="2">
                  <c:v>0.1702127659574468</c:v>
                </c:pt>
                <c:pt idx="3">
                  <c:v>0.19148936170212766</c:v>
                </c:pt>
                <c:pt idx="4">
                  <c:v>0.27659574468085107</c:v>
                </c:pt>
                <c:pt idx="5">
                  <c:v>0.80851063829787229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/>
            </a:pPr>
            <a:endParaRPr lang="zh-HK"/>
          </a:p>
        </c:txPr>
      </c:legendEntry>
      <c:layout>
        <c:manualLayout>
          <c:xMode val="edge"/>
          <c:yMode val="edge"/>
          <c:x val="0.64037497517110897"/>
          <c:y val="8.0038620802954902E-2"/>
          <c:w val="0.35962502482889108"/>
          <c:h val="0.84876314929397645"/>
        </c:manualLayout>
      </c:layout>
      <c:overlay val="0"/>
      <c:txPr>
        <a:bodyPr/>
        <a:lstStyle/>
        <a:p>
          <a:pPr>
            <a:defRPr sz="1200"/>
          </a:pPr>
          <a:endParaRPr lang="zh-H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48840769903759"/>
          <c:y val="7.407407407407407E-2"/>
          <c:w val="0.508956036745406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'Caregivers(Modified)'!$B$248:$B$253</c:f>
              <c:strCache>
                <c:ptCount val="6"/>
                <c:pt idx="0">
                  <c:v>其他例子</c:v>
                </c:pt>
                <c:pt idx="1">
                  <c:v>協助被照顧者進食的食具(例如特製的湯匙)</c:v>
                </c:pt>
                <c:pt idx="2">
                  <c:v>上門送飯服務(軟餐）</c:v>
                </c:pt>
                <c:pt idx="3">
                  <c:v>協助照顧者製作軟餐的產品(如食物軟化劑)</c:v>
                </c:pt>
                <c:pt idx="4">
                  <c:v>餐廳供應的軟餐</c:v>
                </c:pt>
                <c:pt idx="5">
                  <c:v>預先包裝的軟餐</c:v>
                </c:pt>
              </c:strCache>
            </c:strRef>
          </c:cat>
          <c:val>
            <c:numRef>
              <c:f>'Caregivers(Modified)'!$F$248:$F$253</c:f>
              <c:numCache>
                <c:formatCode>0.00%</c:formatCode>
                <c:ptCount val="6"/>
                <c:pt idx="0">
                  <c:v>4.6632124352331605E-2</c:v>
                </c:pt>
                <c:pt idx="1">
                  <c:v>0.37823834196891193</c:v>
                </c:pt>
                <c:pt idx="2">
                  <c:v>0.47150259067357514</c:v>
                </c:pt>
                <c:pt idx="3">
                  <c:v>0.47150259067357514</c:v>
                </c:pt>
                <c:pt idx="4">
                  <c:v>0.55440414507772018</c:v>
                </c:pt>
                <c:pt idx="5">
                  <c:v>0.67357512953367871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299520"/>
        <c:axId val="74625408"/>
      </c:barChart>
      <c:catAx>
        <c:axId val="40299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HK"/>
          </a:p>
        </c:txPr>
        <c:crossAx val="74625408"/>
        <c:crosses val="autoZero"/>
        <c:auto val="1"/>
        <c:lblAlgn val="ctr"/>
        <c:lblOffset val="100"/>
        <c:noMultiLvlLbl val="0"/>
      </c:catAx>
      <c:valAx>
        <c:axId val="7462540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029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'Caregivers(Modified)'!$O$288:$O$292</c:f>
              <c:strCache>
                <c:ptCount val="5"/>
                <c:pt idx="0">
                  <c:v>照顧者的訓練及交流</c:v>
                </c:pt>
                <c:pt idx="1">
                  <c:v>市場上更多相間食物供應</c:v>
                </c:pt>
                <c:pt idx="2">
                  <c:v>更多清晰的指引及參考資料(例如食物軟硬度及營養成分)，以便照顧者選擇合適食品</c:v>
                </c:pt>
                <c:pt idx="3">
                  <c:v>專業人士指導及支援(例如言語治療師、營養師)</c:v>
                </c:pt>
                <c:pt idx="4">
                  <c:v>政府資助(例如醫療卷可購買相關產品及器材)</c:v>
                </c:pt>
              </c:strCache>
            </c:strRef>
          </c:cat>
          <c:val>
            <c:numRef>
              <c:f>'Caregivers(Modified)'!$P$288:$P$292</c:f>
              <c:numCache>
                <c:formatCode>0.0_ </c:formatCode>
                <c:ptCount val="5"/>
                <c:pt idx="0">
                  <c:v>5.5543478260869561</c:v>
                </c:pt>
                <c:pt idx="1">
                  <c:v>5.6483516483516487</c:v>
                </c:pt>
                <c:pt idx="2">
                  <c:v>5.7624309392265189</c:v>
                </c:pt>
                <c:pt idx="3">
                  <c:v>5.8839779005524866</c:v>
                </c:pt>
                <c:pt idx="4">
                  <c:v>6.4537037037037033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1D-4556-86A9-ACC862DD8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535488"/>
        <c:axId val="79343616"/>
      </c:barChart>
      <c:catAx>
        <c:axId val="7953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9343616"/>
        <c:crosses val="autoZero"/>
        <c:auto val="1"/>
        <c:lblAlgn val="ctr"/>
        <c:lblOffset val="100"/>
        <c:noMultiLvlLbl val="0"/>
      </c:catAx>
      <c:valAx>
        <c:axId val="79343616"/>
        <c:scaling>
          <c:orientation val="minMax"/>
        </c:scaling>
        <c:delete val="1"/>
        <c:axPos val="b"/>
        <c:numFmt formatCode="0.0_ " sourceLinked="1"/>
        <c:majorTickMark val="none"/>
        <c:minorTickMark val="none"/>
        <c:tickLblPos val="nextTo"/>
        <c:crossAx val="795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B7-4CA4-B04A-0F236E7245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B7-4CA4-B04A-0F236E7245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B7-4CA4-B04A-0F236E7245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B7-4CA4-B04A-0F236E7245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B7-4CA4-B04A-0F236E72454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'Nursing Homes(Modified)'!$A$158:$E$158</c:f>
              <c:strCache>
                <c:ptCount val="5"/>
                <c:pt idx="0">
                  <c:v>66-75 歲</c:v>
                </c:pt>
                <c:pt idx="1">
                  <c:v>76-85 歲</c:v>
                </c:pt>
                <c:pt idx="2">
                  <c:v>86-95歲</c:v>
                </c:pt>
                <c:pt idx="3">
                  <c:v>96歲或以上</c:v>
                </c:pt>
                <c:pt idx="4">
                  <c:v>65歲或以下</c:v>
                </c:pt>
              </c:strCache>
            </c:strRef>
          </c:cat>
          <c:val>
            <c:numRef>
              <c:f>'Nursing Homes(Modified)'!$A$159:$E$159</c:f>
              <c:numCache>
                <c:formatCode>0</c:formatCode>
                <c:ptCount val="5"/>
                <c:pt idx="0">
                  <c:v>694.39279999999997</c:v>
                </c:pt>
                <c:pt idx="1">
                  <c:v>1953.2840000000001</c:v>
                </c:pt>
                <c:pt idx="2">
                  <c:v>2999.8679999999999</c:v>
                </c:pt>
                <c:pt idx="3">
                  <c:v>809.51160000000004</c:v>
                </c:pt>
                <c:pt idx="4">
                  <c:v>1165.4605999999997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3-4CD3-A111-C6F5276900B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'Nursing Homes(Modified)'!$A$179:$A$180</c:f>
              <c:strCache>
                <c:ptCount val="2"/>
                <c:pt idx="0">
                  <c:v>正常</c:v>
                </c:pt>
                <c:pt idx="1">
                  <c:v> 患有認知障礙症(如老人痴呆)</c:v>
                </c:pt>
              </c:strCache>
            </c:strRef>
          </c:cat>
          <c:val>
            <c:numRef>
              <c:f>'Nursing Homes(Modified)'!$B$179:$B$180</c:f>
              <c:numCache>
                <c:formatCode>0%</c:formatCode>
                <c:ptCount val="2"/>
                <c:pt idx="0">
                  <c:v>0.40479414709490835</c:v>
                </c:pt>
                <c:pt idx="1">
                  <c:v>0.59520585290509165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zh-HK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'Nursing Homes(Modified)'!$A$186:$A$189</c:f>
              <c:strCache>
                <c:ptCount val="4"/>
                <c:pt idx="0">
                  <c:v>其他例子:</c:v>
                </c:pt>
                <c:pt idx="1">
                  <c:v>向其他供應商外購</c:v>
                </c:pt>
                <c:pt idx="2">
                  <c:v>機構中央處理</c:v>
                </c:pt>
                <c:pt idx="3">
                  <c:v>院舍/中心自行製作</c:v>
                </c:pt>
              </c:strCache>
            </c:strRef>
          </c:cat>
          <c:val>
            <c:numRef>
              <c:f>'Nursing Homes(Modified)'!$E$186:$E$189</c:f>
              <c:numCache>
                <c:formatCode>0.0%</c:formatCode>
                <c:ptCount val="4"/>
                <c:pt idx="0">
                  <c:v>1.8633540372670808E-2</c:v>
                </c:pt>
                <c:pt idx="1">
                  <c:v>4.9689440993788817E-2</c:v>
                </c:pt>
                <c:pt idx="2">
                  <c:v>6.8322981366459631E-2</c:v>
                </c:pt>
                <c:pt idx="3">
                  <c:v>0.89440993788819878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318464"/>
        <c:axId val="128378752"/>
      </c:barChart>
      <c:catAx>
        <c:axId val="128318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HK"/>
          </a:p>
        </c:txPr>
        <c:crossAx val="128378752"/>
        <c:crosses val="autoZero"/>
        <c:auto val="1"/>
        <c:lblAlgn val="ctr"/>
        <c:lblOffset val="100"/>
        <c:noMultiLvlLbl val="0"/>
      </c:catAx>
      <c:valAx>
        <c:axId val="12837875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831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'Nursing Homes(Modified)'!$A$198:$A$202</c:f>
              <c:strCache>
                <c:ptCount val="5"/>
                <c:pt idx="0">
                  <c:v>其他例子:</c:v>
                </c:pt>
                <c:pt idx="1">
                  <c:v>長者的家人希望可提供其他軟餐的選擇，但院舍/機構沒有那些服務</c:v>
                </c:pt>
                <c:pt idx="2">
                  <c:v>軟餐賣相不佳，長者不想進食</c:v>
                </c:pt>
                <c:pt idx="3">
                  <c:v>想改善軟餐的質素，但礙於成本考慮而未能執行</c:v>
                </c:pt>
                <c:pt idx="4">
                  <c:v>想改善軟餐的質素，但沒有人手及技術</c:v>
                </c:pt>
              </c:strCache>
            </c:strRef>
          </c:cat>
          <c:val>
            <c:numRef>
              <c:f>'Nursing Homes(Modified)'!$E$198:$E$202</c:f>
              <c:numCache>
                <c:formatCode>0.0%</c:formatCode>
                <c:ptCount val="5"/>
                <c:pt idx="0">
                  <c:v>1.2422360248447204E-2</c:v>
                </c:pt>
                <c:pt idx="1">
                  <c:v>0.11180124223602485</c:v>
                </c:pt>
                <c:pt idx="2">
                  <c:v>0.48447204968944102</c:v>
                </c:pt>
                <c:pt idx="3">
                  <c:v>0.50931677018633537</c:v>
                </c:pt>
                <c:pt idx="4">
                  <c:v>0.6211180124223602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414848"/>
        <c:axId val="128437248"/>
      </c:barChart>
      <c:catAx>
        <c:axId val="12841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HK"/>
          </a:p>
        </c:txPr>
        <c:crossAx val="128437248"/>
        <c:crosses val="autoZero"/>
        <c:auto val="1"/>
        <c:lblAlgn val="ctr"/>
        <c:lblOffset val="100"/>
        <c:noMultiLvlLbl val="0"/>
      </c:catAx>
      <c:valAx>
        <c:axId val="1284372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8414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F2-475E-AB14-8E29C34144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F2-475E-AB14-8E29C3414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'Nursing Homes(Modified)'!$B$212:$C$212</c:f>
              <c:strCache>
                <c:ptCount val="2"/>
                <c:pt idx="0">
                  <c:v>有 </c:v>
                </c:pt>
                <c:pt idx="1">
                  <c:v>沒有</c:v>
                </c:pt>
              </c:strCache>
            </c:strRef>
          </c:cat>
          <c:val>
            <c:numRef>
              <c:f>'Nursing Homes(Modified)'!$B$215:$C$215</c:f>
              <c:numCache>
                <c:formatCode>General</c:formatCode>
                <c:ptCount val="2"/>
                <c:pt idx="0">
                  <c:v>37</c:v>
                </c:pt>
                <c:pt idx="1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0-4049-B46C-010CECCE17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'Nursing Homes(Modified)'!$A$228:$A$232</c:f>
              <c:strCache>
                <c:ptCount val="5"/>
                <c:pt idx="0">
                  <c:v>沒有相關設備</c:v>
                </c:pt>
                <c:pt idx="1">
                  <c:v>其他例子:</c:v>
                </c:pt>
                <c:pt idx="2">
                  <c:v>減省成本</c:v>
                </c:pt>
                <c:pt idx="3">
                  <c:v>沒有相關技術</c:v>
                </c:pt>
                <c:pt idx="4">
                  <c:v>欠缺人手</c:v>
                </c:pt>
              </c:strCache>
            </c:strRef>
          </c:cat>
          <c:val>
            <c:numRef>
              <c:f>'Nursing Homes(Modified)'!$E$228:$E$232</c:f>
              <c:numCache>
                <c:formatCode>0.0%</c:formatCode>
                <c:ptCount val="5"/>
                <c:pt idx="0">
                  <c:v>0.10810810810810811</c:v>
                </c:pt>
                <c:pt idx="1">
                  <c:v>0.16216216216216217</c:v>
                </c:pt>
                <c:pt idx="2">
                  <c:v>0.27027027027027029</c:v>
                </c:pt>
                <c:pt idx="3">
                  <c:v>0.48648648648648651</c:v>
                </c:pt>
                <c:pt idx="4">
                  <c:v>0.6216216216216216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347200"/>
        <c:axId val="71444352"/>
      </c:barChart>
      <c:catAx>
        <c:axId val="7134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HK"/>
          </a:p>
        </c:txPr>
        <c:crossAx val="71444352"/>
        <c:crosses val="autoZero"/>
        <c:auto val="1"/>
        <c:lblAlgn val="ctr"/>
        <c:lblOffset val="100"/>
        <c:noMultiLvlLbl val="0"/>
      </c:catAx>
      <c:valAx>
        <c:axId val="7144435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71347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'Nursing Homes(Modified)'!$A$244:$A$248</c:f>
              <c:strCache>
                <c:ptCount val="5"/>
                <c:pt idx="0">
                  <c:v>聲譽及相關經驗</c:v>
                </c:pt>
                <c:pt idx="1">
                  <c:v>所提供食物的種類</c:v>
                </c:pt>
                <c:pt idx="2">
                  <c:v>價格</c:v>
                </c:pt>
                <c:pt idx="3">
                  <c:v>食物水準</c:v>
                </c:pt>
                <c:pt idx="4">
                  <c:v>衛生及專業水平</c:v>
                </c:pt>
              </c:strCache>
            </c:strRef>
          </c:cat>
          <c:val>
            <c:numRef>
              <c:f>'Nursing Homes(Modified)'!$E$244:$E$248</c:f>
              <c:numCache>
                <c:formatCode>0.0%</c:formatCode>
                <c:ptCount val="5"/>
                <c:pt idx="0">
                  <c:v>0.32432432432432434</c:v>
                </c:pt>
                <c:pt idx="1">
                  <c:v>0.59459459459459463</c:v>
                </c:pt>
                <c:pt idx="2">
                  <c:v>0.7567567567567568</c:v>
                </c:pt>
                <c:pt idx="3">
                  <c:v>0.86486486486486491</c:v>
                </c:pt>
                <c:pt idx="4">
                  <c:v>0.94594594594594594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540672"/>
        <c:axId val="128620416"/>
      </c:barChart>
      <c:catAx>
        <c:axId val="128540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HK"/>
          </a:p>
        </c:txPr>
        <c:crossAx val="128620416"/>
        <c:crosses val="autoZero"/>
        <c:auto val="1"/>
        <c:lblAlgn val="ctr"/>
        <c:lblOffset val="100"/>
        <c:noMultiLvlLbl val="0"/>
      </c:catAx>
      <c:valAx>
        <c:axId val="1286204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854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BC8AF-7377-41BE-87E8-AE189FF05D0B}" type="doc">
      <dgm:prSet loTypeId="urn:microsoft.com/office/officeart/2005/8/layout/cycle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4D5C1986-C07A-4E75-B8C1-7064B8ABDF5A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/>
            <a:t>院舍</a:t>
          </a:r>
          <a:endParaRPr lang="en-US" altLang="zh-TW" b="1" dirty="0" smtClean="0"/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b="1" dirty="0"/>
        </a:p>
      </dgm:t>
    </dgm:pt>
    <dgm:pt modelId="{15CB197D-52B4-46A9-AF2D-EEF77D265DB7}" type="parTrans" cxnId="{AEF97985-3EBF-4F57-91ED-5ADE6BD6D12F}">
      <dgm:prSet/>
      <dgm:spPr/>
      <dgm:t>
        <a:bodyPr/>
        <a:lstStyle/>
        <a:p>
          <a:endParaRPr lang="zh-HK" altLang="en-US"/>
        </a:p>
      </dgm:t>
    </dgm:pt>
    <dgm:pt modelId="{7D04FCB4-5DFA-4192-B53D-8F01EE472F1B}" type="sibTrans" cxnId="{AEF97985-3EBF-4F57-91ED-5ADE6BD6D12F}">
      <dgm:prSet/>
      <dgm:spPr/>
      <dgm:t>
        <a:bodyPr/>
        <a:lstStyle/>
        <a:p>
          <a:endParaRPr lang="zh-HK" altLang="en-US"/>
        </a:p>
      </dgm:t>
    </dgm:pt>
    <dgm:pt modelId="{2D111B17-DC2B-484D-A32C-96371046030C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/>
            <a:t>個人</a:t>
          </a:r>
          <a:endParaRPr lang="en-US" altLang="zh-TW" b="1" dirty="0" smtClean="0"/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b="1" dirty="0"/>
        </a:p>
      </dgm:t>
    </dgm:pt>
    <dgm:pt modelId="{AE76D9BA-1691-4A88-96CD-D3B68FB4AAD4}" type="parTrans" cxnId="{D73C0C60-3C6B-4BD2-A441-C552E1F3E82E}">
      <dgm:prSet/>
      <dgm:spPr/>
      <dgm:t>
        <a:bodyPr/>
        <a:lstStyle/>
        <a:p>
          <a:endParaRPr lang="zh-HK" altLang="en-US"/>
        </a:p>
      </dgm:t>
    </dgm:pt>
    <dgm:pt modelId="{0F8AEC76-A631-4334-9C66-643631AFE08C}" type="sibTrans" cxnId="{D73C0C60-3C6B-4BD2-A441-C552E1F3E82E}">
      <dgm:prSet/>
      <dgm:spPr/>
      <dgm:t>
        <a:bodyPr/>
        <a:lstStyle/>
        <a:p>
          <a:endParaRPr lang="zh-HK" altLang="en-US"/>
        </a:p>
      </dgm:t>
    </dgm:pt>
    <dgm:pt modelId="{03D01046-D9A2-4084-BA16-06C47A374F58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/>
            <a:t>個人</a:t>
          </a:r>
          <a:endParaRPr lang="en-US" altLang="zh-TW" b="1" dirty="0" smtClean="0"/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b="1" dirty="0"/>
        </a:p>
      </dgm:t>
    </dgm:pt>
    <dgm:pt modelId="{C0A5053E-23B4-46C4-97A0-8C9E6CA3F7B4}" type="parTrans" cxnId="{1CCA96A0-AAED-434B-97A0-8722F15324B2}">
      <dgm:prSet/>
      <dgm:spPr/>
      <dgm:t>
        <a:bodyPr/>
        <a:lstStyle/>
        <a:p>
          <a:endParaRPr lang="zh-HK" altLang="en-US"/>
        </a:p>
      </dgm:t>
    </dgm:pt>
    <dgm:pt modelId="{F8159197-BBD4-4E1C-BEAC-6758A5A450F8}" type="sibTrans" cxnId="{1CCA96A0-AAED-434B-97A0-8722F15324B2}">
      <dgm:prSet/>
      <dgm:spPr/>
      <dgm:t>
        <a:bodyPr/>
        <a:lstStyle/>
        <a:p>
          <a:endParaRPr lang="zh-HK" altLang="en-US"/>
        </a:p>
      </dgm:t>
    </dgm:pt>
    <dgm:pt modelId="{0084BDED-03D2-4299-8047-8754CD6CC38F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/>
            <a:t>院舍</a:t>
          </a:r>
          <a:endParaRPr lang="en-US" altLang="zh-TW" b="1" dirty="0" smtClean="0"/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b="1" dirty="0"/>
        </a:p>
      </dgm:t>
    </dgm:pt>
    <dgm:pt modelId="{183D9C95-82AA-497C-B57A-98AC58DB8237}" type="parTrans" cxnId="{BBE3D90E-A2E5-4C15-A215-3611B5D59AFA}">
      <dgm:prSet/>
      <dgm:spPr/>
      <dgm:t>
        <a:bodyPr/>
        <a:lstStyle/>
        <a:p>
          <a:endParaRPr lang="zh-HK" altLang="en-US"/>
        </a:p>
      </dgm:t>
    </dgm:pt>
    <dgm:pt modelId="{813E3D45-64D0-4FF6-B82B-A15A0B657557}" type="sibTrans" cxnId="{BBE3D90E-A2E5-4C15-A215-3611B5D59AFA}">
      <dgm:prSet/>
      <dgm:spPr/>
      <dgm:t>
        <a:bodyPr/>
        <a:lstStyle/>
        <a:p>
          <a:endParaRPr lang="zh-HK" altLang="en-US"/>
        </a:p>
      </dgm:t>
    </dgm:pt>
    <dgm:pt modelId="{010B07DE-C06E-4926-98A5-E0B0445AB192}">
      <dgm:prSet phldrT="[文字]" custT="1"/>
      <dgm:spPr/>
      <dgm:t>
        <a:bodyPr/>
        <a:lstStyle/>
        <a:p>
          <a:r>
            <a:rPr lang="zh-TW" altLang="zh-HK" sz="2800" b="1" dirty="0" smtClean="0"/>
            <a:t>長者</a:t>
          </a:r>
          <a:endParaRPr lang="zh-HK" altLang="en-US" sz="2800" b="1" dirty="0"/>
        </a:p>
      </dgm:t>
    </dgm:pt>
    <dgm:pt modelId="{5815F30F-1A62-4FF3-853B-6C76EDAF5C2E}" type="parTrans" cxnId="{652EC1AC-FBF5-4915-AE9E-E6DB10A8EC96}">
      <dgm:prSet/>
      <dgm:spPr/>
      <dgm:t>
        <a:bodyPr/>
        <a:lstStyle/>
        <a:p>
          <a:endParaRPr lang="zh-HK" altLang="en-US"/>
        </a:p>
      </dgm:t>
    </dgm:pt>
    <dgm:pt modelId="{090D5F1D-05A3-46AF-B6E1-BF4023238386}" type="sibTrans" cxnId="{652EC1AC-FBF5-4915-AE9E-E6DB10A8EC96}">
      <dgm:prSet/>
      <dgm:spPr/>
      <dgm:t>
        <a:bodyPr/>
        <a:lstStyle/>
        <a:p>
          <a:endParaRPr lang="zh-HK" altLang="en-US"/>
        </a:p>
      </dgm:t>
    </dgm:pt>
    <dgm:pt modelId="{F30455F4-6859-4396-A418-B71D9FAD284F}">
      <dgm:prSet phldrT="[文字]" custT="1"/>
      <dgm:spPr/>
      <dgm:t>
        <a:bodyPr/>
        <a:lstStyle/>
        <a:p>
          <a:endParaRPr lang="zh-HK" altLang="en-US" sz="2400" dirty="0"/>
        </a:p>
      </dgm:t>
    </dgm:pt>
    <dgm:pt modelId="{8E89F961-FE69-4791-817C-2EC87A38F593}" type="parTrans" cxnId="{FECC5773-0EE8-4CF5-A43E-4B9AF92B9A5F}">
      <dgm:prSet/>
      <dgm:spPr/>
      <dgm:t>
        <a:bodyPr/>
        <a:lstStyle/>
        <a:p>
          <a:endParaRPr lang="zh-HK" altLang="en-US"/>
        </a:p>
      </dgm:t>
    </dgm:pt>
    <dgm:pt modelId="{86DC1277-F768-4BF5-8177-A346731C9BF5}" type="sibTrans" cxnId="{FECC5773-0EE8-4CF5-A43E-4B9AF92B9A5F}">
      <dgm:prSet/>
      <dgm:spPr/>
      <dgm:t>
        <a:bodyPr/>
        <a:lstStyle/>
        <a:p>
          <a:endParaRPr lang="zh-HK" altLang="en-US"/>
        </a:p>
      </dgm:t>
    </dgm:pt>
    <dgm:pt modelId="{6D7CFD2C-4619-4EF3-BE5F-46A5BF756210}">
      <dgm:prSet phldrT="[文字]" custT="1"/>
      <dgm:spPr/>
      <dgm:t>
        <a:bodyPr/>
        <a:lstStyle/>
        <a:p>
          <a:r>
            <a:rPr lang="zh-TW" altLang="zh-HK" sz="2800" b="1" dirty="0" smtClean="0"/>
            <a:t>殘疾人士</a:t>
          </a:r>
          <a:endParaRPr lang="zh-HK" altLang="en-US" sz="2800" b="1" dirty="0"/>
        </a:p>
      </dgm:t>
    </dgm:pt>
    <dgm:pt modelId="{157DC8A7-FF6B-4F48-A3A6-43A8A9ED5EC5}" type="parTrans" cxnId="{FC7D5D21-8793-4057-8B6C-137ECBE02F75}">
      <dgm:prSet/>
      <dgm:spPr/>
      <dgm:t>
        <a:bodyPr/>
        <a:lstStyle/>
        <a:p>
          <a:endParaRPr lang="zh-HK" altLang="en-US"/>
        </a:p>
      </dgm:t>
    </dgm:pt>
    <dgm:pt modelId="{10A7BE59-61F4-4A94-BDAC-58DD8DC4DFFE}" type="sibTrans" cxnId="{FC7D5D21-8793-4057-8B6C-137ECBE02F75}">
      <dgm:prSet/>
      <dgm:spPr/>
      <dgm:t>
        <a:bodyPr/>
        <a:lstStyle/>
        <a:p>
          <a:endParaRPr lang="zh-HK" altLang="en-US"/>
        </a:p>
      </dgm:t>
    </dgm:pt>
    <dgm:pt modelId="{1B0A0624-5BE0-4277-B62F-D6A466D2EFCC}">
      <dgm:prSet phldrT="[文字]" custT="1"/>
      <dgm:spPr/>
      <dgm:t>
        <a:bodyPr/>
        <a:lstStyle/>
        <a:p>
          <a:endParaRPr lang="zh-HK" altLang="en-US" sz="2800" dirty="0"/>
        </a:p>
      </dgm:t>
    </dgm:pt>
    <dgm:pt modelId="{0D10C8A4-5F1A-4C1C-A13C-5CF8D5F0B4CE}" type="parTrans" cxnId="{5E901C8C-9779-45A3-834F-C30DE92E934B}">
      <dgm:prSet/>
      <dgm:spPr/>
      <dgm:t>
        <a:bodyPr/>
        <a:lstStyle/>
        <a:p>
          <a:endParaRPr lang="zh-HK" altLang="en-US"/>
        </a:p>
      </dgm:t>
    </dgm:pt>
    <dgm:pt modelId="{3781FF97-38A0-4651-A461-96D4C7982186}" type="sibTrans" cxnId="{5E901C8C-9779-45A3-834F-C30DE92E934B}">
      <dgm:prSet/>
      <dgm:spPr/>
      <dgm:t>
        <a:bodyPr/>
        <a:lstStyle/>
        <a:p>
          <a:endParaRPr lang="zh-HK" altLang="en-US"/>
        </a:p>
      </dgm:t>
    </dgm:pt>
    <dgm:pt modelId="{42D36289-2752-46FF-87CF-A00D1EFA2DB6}" type="pres">
      <dgm:prSet presAssocID="{5C7BC8AF-7377-41BE-87E8-AE189FF05D0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9CC92A51-8594-4721-8067-B098F30082BC}" type="pres">
      <dgm:prSet presAssocID="{5C7BC8AF-7377-41BE-87E8-AE189FF05D0B}" presName="children" presStyleCnt="0"/>
      <dgm:spPr/>
    </dgm:pt>
    <dgm:pt modelId="{6B375BEE-377F-4F21-84E2-F0B3F1426AC1}" type="pres">
      <dgm:prSet presAssocID="{5C7BC8AF-7377-41BE-87E8-AE189FF05D0B}" presName="child1group" presStyleCnt="0"/>
      <dgm:spPr/>
    </dgm:pt>
    <dgm:pt modelId="{A45CD768-7B14-47C5-BF6D-740FF255DDB7}" type="pres">
      <dgm:prSet presAssocID="{5C7BC8AF-7377-41BE-87E8-AE189FF05D0B}" presName="child1" presStyleLbl="bgAcc1" presStyleIdx="0" presStyleCnt="2" custScaleX="228079" custScaleY="143339" custLinFactNeighborX="26505" custLinFactNeighborY="37178"/>
      <dgm:spPr/>
      <dgm:t>
        <a:bodyPr/>
        <a:lstStyle/>
        <a:p>
          <a:endParaRPr lang="zh-HK" altLang="en-US"/>
        </a:p>
      </dgm:t>
    </dgm:pt>
    <dgm:pt modelId="{961CEC5F-339A-40BD-9D04-D6E92B1382BA}" type="pres">
      <dgm:prSet presAssocID="{5C7BC8AF-7377-41BE-87E8-AE189FF05D0B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BB2DDC-2282-4F91-B1E5-44075F034A70}" type="pres">
      <dgm:prSet presAssocID="{5C7BC8AF-7377-41BE-87E8-AE189FF05D0B}" presName="child4group" presStyleCnt="0"/>
      <dgm:spPr/>
    </dgm:pt>
    <dgm:pt modelId="{78017ABA-0F16-4A21-9529-D75F1B88D2E1}" type="pres">
      <dgm:prSet presAssocID="{5C7BC8AF-7377-41BE-87E8-AE189FF05D0B}" presName="child4" presStyleLbl="bgAcc1" presStyleIdx="1" presStyleCnt="2" custScaleX="227804" custScaleY="142443" custLinFactNeighborX="25122" custLinFactNeighborY="-30901"/>
      <dgm:spPr/>
      <dgm:t>
        <a:bodyPr/>
        <a:lstStyle/>
        <a:p>
          <a:endParaRPr lang="zh-HK" altLang="en-US"/>
        </a:p>
      </dgm:t>
    </dgm:pt>
    <dgm:pt modelId="{ADE20D73-DFCC-43DE-907F-F92B54B53FB3}" type="pres">
      <dgm:prSet presAssocID="{5C7BC8AF-7377-41BE-87E8-AE189FF05D0B}" presName="child4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276D6EC-EB29-40D2-BD61-7EE0277AB87C}" type="pres">
      <dgm:prSet presAssocID="{5C7BC8AF-7377-41BE-87E8-AE189FF05D0B}" presName="childPlaceholder" presStyleCnt="0"/>
      <dgm:spPr/>
    </dgm:pt>
    <dgm:pt modelId="{A4F7E089-647D-45EC-B04A-BC2EEF3D7F8D}" type="pres">
      <dgm:prSet presAssocID="{5C7BC8AF-7377-41BE-87E8-AE189FF05D0B}" presName="circle" presStyleCnt="0"/>
      <dgm:spPr/>
    </dgm:pt>
    <dgm:pt modelId="{0815D722-DA9E-4F73-8D2C-A870FCD0B7E2}" type="pres">
      <dgm:prSet presAssocID="{5C7BC8AF-7377-41BE-87E8-AE189FF05D0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DE7DD29-6E76-4B0C-AFED-10C3D4D66C45}" type="pres">
      <dgm:prSet presAssocID="{5C7BC8AF-7377-41BE-87E8-AE189FF05D0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09DE918-BE4D-4B5B-9B32-DE8DF3A08249}" type="pres">
      <dgm:prSet presAssocID="{5C7BC8AF-7377-41BE-87E8-AE189FF05D0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7C7FA66-0F3C-49D0-A472-DF61070ADF88}" type="pres">
      <dgm:prSet presAssocID="{5C7BC8AF-7377-41BE-87E8-AE189FF05D0B}" presName="quadrant4" presStyleLbl="node1" presStyleIdx="3" presStyleCnt="4" custLinFactNeighborX="1019" custLinFactNeighborY="-1181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9865FB6-73CF-44C3-9BBA-6CB46DFF1687}" type="pres">
      <dgm:prSet presAssocID="{5C7BC8AF-7377-41BE-87E8-AE189FF05D0B}" presName="quadrantPlaceholder" presStyleCnt="0"/>
      <dgm:spPr/>
    </dgm:pt>
    <dgm:pt modelId="{A96CCEAD-2D57-4548-9231-71A66FC66CBE}" type="pres">
      <dgm:prSet presAssocID="{5C7BC8AF-7377-41BE-87E8-AE189FF05D0B}" presName="center1" presStyleLbl="fgShp" presStyleIdx="0" presStyleCnt="2"/>
      <dgm:spPr>
        <a:prstGeom prst="blockArc">
          <a:avLst/>
        </a:prstGeom>
      </dgm:spPr>
    </dgm:pt>
    <dgm:pt modelId="{96FF6F3D-5C4D-4534-B3EE-BC9F370F0F40}" type="pres">
      <dgm:prSet presAssocID="{5C7BC8AF-7377-41BE-87E8-AE189FF05D0B}" presName="center2" presStyleLbl="fgShp" presStyleIdx="1" presStyleCnt="2"/>
      <dgm:spPr>
        <a:prstGeom prst="blockArc">
          <a:avLst/>
        </a:prstGeom>
      </dgm:spPr>
    </dgm:pt>
  </dgm:ptLst>
  <dgm:cxnLst>
    <dgm:cxn modelId="{C39C66C5-E3B3-4567-BF89-D4070F0CDFA4}" type="presOf" srcId="{F30455F4-6859-4396-A418-B71D9FAD284F}" destId="{ADE20D73-DFCC-43DE-907F-F92B54B53FB3}" srcOrd="1" destOrd="0" presId="urn:microsoft.com/office/officeart/2005/8/layout/cycle4"/>
    <dgm:cxn modelId="{99AC161B-D6C2-468D-8DCF-E7C607F9AD36}" type="presOf" srcId="{1B0A0624-5BE0-4277-B62F-D6A466D2EFCC}" destId="{78017ABA-0F16-4A21-9529-D75F1B88D2E1}" srcOrd="0" destOrd="1" presId="urn:microsoft.com/office/officeart/2005/8/layout/cycle4"/>
    <dgm:cxn modelId="{D7DF13E4-E241-463D-816C-5F83123B31EE}" type="presOf" srcId="{010B07DE-C06E-4926-98A5-E0B0445AB192}" destId="{A45CD768-7B14-47C5-BF6D-740FF255DDB7}" srcOrd="0" destOrd="0" presId="urn:microsoft.com/office/officeart/2005/8/layout/cycle4"/>
    <dgm:cxn modelId="{FC7D5D21-8793-4057-8B6C-137ECBE02F75}" srcId="{0084BDED-03D2-4299-8047-8754CD6CC38F}" destId="{6D7CFD2C-4619-4EF3-BE5F-46A5BF756210}" srcOrd="2" destOrd="0" parTransId="{157DC8A7-FF6B-4F48-A3A6-43A8A9ED5EC5}" sibTransId="{10A7BE59-61F4-4A94-BDAC-58DD8DC4DFFE}"/>
    <dgm:cxn modelId="{1590A510-A44E-46A1-83DA-6055F45A74D1}" type="presOf" srcId="{03D01046-D9A2-4084-BA16-06C47A374F58}" destId="{609DE918-BE4D-4B5B-9B32-DE8DF3A08249}" srcOrd="0" destOrd="0" presId="urn:microsoft.com/office/officeart/2005/8/layout/cycle4"/>
    <dgm:cxn modelId="{D73C0C60-3C6B-4BD2-A441-C552E1F3E82E}" srcId="{5C7BC8AF-7377-41BE-87E8-AE189FF05D0B}" destId="{2D111B17-DC2B-484D-A32C-96371046030C}" srcOrd="1" destOrd="0" parTransId="{AE76D9BA-1691-4A88-96CD-D3B68FB4AAD4}" sibTransId="{0F8AEC76-A631-4334-9C66-643631AFE08C}"/>
    <dgm:cxn modelId="{AEF97985-3EBF-4F57-91ED-5ADE6BD6D12F}" srcId="{5C7BC8AF-7377-41BE-87E8-AE189FF05D0B}" destId="{4D5C1986-C07A-4E75-B8C1-7064B8ABDF5A}" srcOrd="0" destOrd="0" parTransId="{15CB197D-52B4-46A9-AF2D-EEF77D265DB7}" sibTransId="{7D04FCB4-5DFA-4192-B53D-8F01EE472F1B}"/>
    <dgm:cxn modelId="{1CCA96A0-AAED-434B-97A0-8722F15324B2}" srcId="{5C7BC8AF-7377-41BE-87E8-AE189FF05D0B}" destId="{03D01046-D9A2-4084-BA16-06C47A374F58}" srcOrd="2" destOrd="0" parTransId="{C0A5053E-23B4-46C4-97A0-8C9E6CA3F7B4}" sibTransId="{F8159197-BBD4-4E1C-BEAC-6758A5A450F8}"/>
    <dgm:cxn modelId="{FECC5773-0EE8-4CF5-A43E-4B9AF92B9A5F}" srcId="{0084BDED-03D2-4299-8047-8754CD6CC38F}" destId="{F30455F4-6859-4396-A418-B71D9FAD284F}" srcOrd="0" destOrd="0" parTransId="{8E89F961-FE69-4791-817C-2EC87A38F593}" sibTransId="{86DC1277-F768-4BF5-8177-A346731C9BF5}"/>
    <dgm:cxn modelId="{CF156CD4-465A-4654-8423-8E93E5AFBDD4}" type="presOf" srcId="{F30455F4-6859-4396-A418-B71D9FAD284F}" destId="{78017ABA-0F16-4A21-9529-D75F1B88D2E1}" srcOrd="0" destOrd="0" presId="urn:microsoft.com/office/officeart/2005/8/layout/cycle4"/>
    <dgm:cxn modelId="{F85B2E08-E743-4D16-8842-8CC495AF52D3}" type="presOf" srcId="{0084BDED-03D2-4299-8047-8754CD6CC38F}" destId="{A7C7FA66-0F3C-49D0-A472-DF61070ADF88}" srcOrd="0" destOrd="0" presId="urn:microsoft.com/office/officeart/2005/8/layout/cycle4"/>
    <dgm:cxn modelId="{35E7C8DD-A712-4F6A-8DDD-8387CDC26A55}" type="presOf" srcId="{6D7CFD2C-4619-4EF3-BE5F-46A5BF756210}" destId="{78017ABA-0F16-4A21-9529-D75F1B88D2E1}" srcOrd="0" destOrd="2" presId="urn:microsoft.com/office/officeart/2005/8/layout/cycle4"/>
    <dgm:cxn modelId="{652EC1AC-FBF5-4915-AE9E-E6DB10A8EC96}" srcId="{4D5C1986-C07A-4E75-B8C1-7064B8ABDF5A}" destId="{010B07DE-C06E-4926-98A5-E0B0445AB192}" srcOrd="0" destOrd="0" parTransId="{5815F30F-1A62-4FF3-853B-6C76EDAF5C2E}" sibTransId="{090D5F1D-05A3-46AF-B6E1-BF4023238386}"/>
    <dgm:cxn modelId="{BBE3D90E-A2E5-4C15-A215-3611B5D59AFA}" srcId="{5C7BC8AF-7377-41BE-87E8-AE189FF05D0B}" destId="{0084BDED-03D2-4299-8047-8754CD6CC38F}" srcOrd="3" destOrd="0" parTransId="{183D9C95-82AA-497C-B57A-98AC58DB8237}" sibTransId="{813E3D45-64D0-4FF6-B82B-A15A0B657557}"/>
    <dgm:cxn modelId="{16C3B32A-0DB2-4B60-BA0B-40E4DC65442C}" type="presOf" srcId="{4D5C1986-C07A-4E75-B8C1-7064B8ABDF5A}" destId="{0815D722-DA9E-4F73-8D2C-A870FCD0B7E2}" srcOrd="0" destOrd="0" presId="urn:microsoft.com/office/officeart/2005/8/layout/cycle4"/>
    <dgm:cxn modelId="{7000EDF2-0D59-48E2-BC4D-8D6504AFB9D3}" type="presOf" srcId="{5C7BC8AF-7377-41BE-87E8-AE189FF05D0B}" destId="{42D36289-2752-46FF-87CF-A00D1EFA2DB6}" srcOrd="0" destOrd="0" presId="urn:microsoft.com/office/officeart/2005/8/layout/cycle4"/>
    <dgm:cxn modelId="{3C605454-F45D-418F-9E69-44D715E2DA8F}" type="presOf" srcId="{6D7CFD2C-4619-4EF3-BE5F-46A5BF756210}" destId="{ADE20D73-DFCC-43DE-907F-F92B54B53FB3}" srcOrd="1" destOrd="2" presId="urn:microsoft.com/office/officeart/2005/8/layout/cycle4"/>
    <dgm:cxn modelId="{5E901C8C-9779-45A3-834F-C30DE92E934B}" srcId="{0084BDED-03D2-4299-8047-8754CD6CC38F}" destId="{1B0A0624-5BE0-4277-B62F-D6A466D2EFCC}" srcOrd="1" destOrd="0" parTransId="{0D10C8A4-5F1A-4C1C-A13C-5CF8D5F0B4CE}" sibTransId="{3781FF97-38A0-4651-A461-96D4C7982186}"/>
    <dgm:cxn modelId="{278FB68E-D5CC-49EA-B5CF-FF61126E8586}" type="presOf" srcId="{010B07DE-C06E-4926-98A5-E0B0445AB192}" destId="{961CEC5F-339A-40BD-9D04-D6E92B1382BA}" srcOrd="1" destOrd="0" presId="urn:microsoft.com/office/officeart/2005/8/layout/cycle4"/>
    <dgm:cxn modelId="{2E8A969C-4839-412D-BAA5-BCF9C86DE864}" type="presOf" srcId="{2D111B17-DC2B-484D-A32C-96371046030C}" destId="{6DE7DD29-6E76-4B0C-AFED-10C3D4D66C45}" srcOrd="0" destOrd="0" presId="urn:microsoft.com/office/officeart/2005/8/layout/cycle4"/>
    <dgm:cxn modelId="{C70050C9-539F-4E32-B2C6-CAB47DED4FD2}" type="presOf" srcId="{1B0A0624-5BE0-4277-B62F-D6A466D2EFCC}" destId="{ADE20D73-DFCC-43DE-907F-F92B54B53FB3}" srcOrd="1" destOrd="1" presId="urn:microsoft.com/office/officeart/2005/8/layout/cycle4"/>
    <dgm:cxn modelId="{2C31907B-8205-40A0-8965-8BAAA4900C7F}" type="presParOf" srcId="{42D36289-2752-46FF-87CF-A00D1EFA2DB6}" destId="{9CC92A51-8594-4721-8067-B098F30082BC}" srcOrd="0" destOrd="0" presId="urn:microsoft.com/office/officeart/2005/8/layout/cycle4"/>
    <dgm:cxn modelId="{886F98FA-29B7-45B5-874D-F1C4BC308BA2}" type="presParOf" srcId="{9CC92A51-8594-4721-8067-B098F30082BC}" destId="{6B375BEE-377F-4F21-84E2-F0B3F1426AC1}" srcOrd="0" destOrd="0" presId="urn:microsoft.com/office/officeart/2005/8/layout/cycle4"/>
    <dgm:cxn modelId="{D41A9417-38B8-4D37-BA77-16D1DD57648A}" type="presParOf" srcId="{6B375BEE-377F-4F21-84E2-F0B3F1426AC1}" destId="{A45CD768-7B14-47C5-BF6D-740FF255DDB7}" srcOrd="0" destOrd="0" presId="urn:microsoft.com/office/officeart/2005/8/layout/cycle4"/>
    <dgm:cxn modelId="{34376594-75F3-48B9-930F-4D535EC095F9}" type="presParOf" srcId="{6B375BEE-377F-4F21-84E2-F0B3F1426AC1}" destId="{961CEC5F-339A-40BD-9D04-D6E92B1382BA}" srcOrd="1" destOrd="0" presId="urn:microsoft.com/office/officeart/2005/8/layout/cycle4"/>
    <dgm:cxn modelId="{69D0E249-3A56-4F25-A23D-BC35F109099F}" type="presParOf" srcId="{9CC92A51-8594-4721-8067-B098F30082BC}" destId="{DEBB2DDC-2282-4F91-B1E5-44075F034A70}" srcOrd="1" destOrd="0" presId="urn:microsoft.com/office/officeart/2005/8/layout/cycle4"/>
    <dgm:cxn modelId="{9D850C95-DBD3-45D8-A982-E3636449312E}" type="presParOf" srcId="{DEBB2DDC-2282-4F91-B1E5-44075F034A70}" destId="{78017ABA-0F16-4A21-9529-D75F1B88D2E1}" srcOrd="0" destOrd="0" presId="urn:microsoft.com/office/officeart/2005/8/layout/cycle4"/>
    <dgm:cxn modelId="{A274478E-9A4F-4DC5-925E-2AB5426E5C95}" type="presParOf" srcId="{DEBB2DDC-2282-4F91-B1E5-44075F034A70}" destId="{ADE20D73-DFCC-43DE-907F-F92B54B53FB3}" srcOrd="1" destOrd="0" presId="urn:microsoft.com/office/officeart/2005/8/layout/cycle4"/>
    <dgm:cxn modelId="{A0AF41D5-31C1-443A-B257-5E8333DCDD38}" type="presParOf" srcId="{9CC92A51-8594-4721-8067-B098F30082BC}" destId="{D276D6EC-EB29-40D2-BD61-7EE0277AB87C}" srcOrd="2" destOrd="0" presId="urn:microsoft.com/office/officeart/2005/8/layout/cycle4"/>
    <dgm:cxn modelId="{01D9C310-7EAC-4305-BFAC-88C6A9E22502}" type="presParOf" srcId="{42D36289-2752-46FF-87CF-A00D1EFA2DB6}" destId="{A4F7E089-647D-45EC-B04A-BC2EEF3D7F8D}" srcOrd="1" destOrd="0" presId="urn:microsoft.com/office/officeart/2005/8/layout/cycle4"/>
    <dgm:cxn modelId="{FA62F171-DE9E-4FF9-8C5D-0601E280A34B}" type="presParOf" srcId="{A4F7E089-647D-45EC-B04A-BC2EEF3D7F8D}" destId="{0815D722-DA9E-4F73-8D2C-A870FCD0B7E2}" srcOrd="0" destOrd="0" presId="urn:microsoft.com/office/officeart/2005/8/layout/cycle4"/>
    <dgm:cxn modelId="{DB2EC643-0412-4048-8916-7BB965E80246}" type="presParOf" srcId="{A4F7E089-647D-45EC-B04A-BC2EEF3D7F8D}" destId="{6DE7DD29-6E76-4B0C-AFED-10C3D4D66C45}" srcOrd="1" destOrd="0" presId="urn:microsoft.com/office/officeart/2005/8/layout/cycle4"/>
    <dgm:cxn modelId="{791FC4D4-3578-45EB-8A62-EE4700C5F6D1}" type="presParOf" srcId="{A4F7E089-647D-45EC-B04A-BC2EEF3D7F8D}" destId="{609DE918-BE4D-4B5B-9B32-DE8DF3A08249}" srcOrd="2" destOrd="0" presId="urn:microsoft.com/office/officeart/2005/8/layout/cycle4"/>
    <dgm:cxn modelId="{E895CC4A-E873-42E7-863A-8DF225DCF745}" type="presParOf" srcId="{A4F7E089-647D-45EC-B04A-BC2EEF3D7F8D}" destId="{A7C7FA66-0F3C-49D0-A472-DF61070ADF88}" srcOrd="3" destOrd="0" presId="urn:microsoft.com/office/officeart/2005/8/layout/cycle4"/>
    <dgm:cxn modelId="{745989E0-95EF-4D68-86FD-75FD1A50A753}" type="presParOf" srcId="{A4F7E089-647D-45EC-B04A-BC2EEF3D7F8D}" destId="{A9865FB6-73CF-44C3-9BBA-6CB46DFF1687}" srcOrd="4" destOrd="0" presId="urn:microsoft.com/office/officeart/2005/8/layout/cycle4"/>
    <dgm:cxn modelId="{9846B0CF-456B-4E6C-9B89-DDE1A7E764CC}" type="presParOf" srcId="{42D36289-2752-46FF-87CF-A00D1EFA2DB6}" destId="{A96CCEAD-2D57-4548-9231-71A66FC66CBE}" srcOrd="2" destOrd="0" presId="urn:microsoft.com/office/officeart/2005/8/layout/cycle4"/>
    <dgm:cxn modelId="{31753AB3-22C7-4FCE-B265-68107FC6E4F5}" type="presParOf" srcId="{42D36289-2752-46FF-87CF-A00D1EFA2DB6}" destId="{96FF6F3D-5C4D-4534-B3EE-BC9F370F0F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7ABA-0F16-4A21-9529-D75F1B88D2E1}">
      <dsp:nvSpPr>
        <dsp:cNvPr id="0" name=""/>
        <dsp:cNvSpPr/>
      </dsp:nvSpPr>
      <dsp:spPr>
        <a:xfrm>
          <a:off x="385289" y="2532241"/>
          <a:ext cx="5511173" cy="223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2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2800" b="1" kern="1200" dirty="0" smtClean="0"/>
            <a:t>殘疾人士</a:t>
          </a:r>
          <a:endParaRPr lang="zh-HK" altLang="en-US" sz="2800" b="1" kern="1200" dirty="0"/>
        </a:p>
      </dsp:txBody>
      <dsp:txXfrm>
        <a:off x="434325" y="3139345"/>
        <a:ext cx="3759749" cy="1576131"/>
      </dsp:txXfrm>
    </dsp:sp>
    <dsp:sp modelId="{A45CD768-7B14-47C5-BF6D-740FF255DDB7}">
      <dsp:nvSpPr>
        <dsp:cNvPr id="0" name=""/>
        <dsp:cNvSpPr/>
      </dsp:nvSpPr>
      <dsp:spPr>
        <a:xfrm>
          <a:off x="415421" y="261952"/>
          <a:ext cx="5517826" cy="2246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2800" b="1" kern="1200" dirty="0" smtClean="0"/>
            <a:t>長者</a:t>
          </a:r>
          <a:endParaRPr lang="zh-HK" altLang="en-US" sz="2800" b="1" kern="1200" dirty="0"/>
        </a:p>
      </dsp:txBody>
      <dsp:txXfrm>
        <a:off x="464765" y="311296"/>
        <a:ext cx="3763790" cy="1586046"/>
      </dsp:txXfrm>
    </dsp:sp>
    <dsp:sp modelId="{0815D722-DA9E-4F73-8D2C-A870FCD0B7E2}">
      <dsp:nvSpPr>
        <dsp:cNvPr id="0" name=""/>
        <dsp:cNvSpPr/>
      </dsp:nvSpPr>
      <dsp:spPr>
        <a:xfrm>
          <a:off x="1562576" y="294548"/>
          <a:ext cx="2120526" cy="2120526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院舍</a:t>
          </a:r>
          <a:endParaRPr lang="en-US" altLang="zh-TW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sz="2700" b="1" kern="1200" dirty="0"/>
        </a:p>
      </dsp:txBody>
      <dsp:txXfrm>
        <a:off x="2183664" y="915636"/>
        <a:ext cx="1499438" cy="1499438"/>
      </dsp:txXfrm>
    </dsp:sp>
    <dsp:sp modelId="{6DE7DD29-6E76-4B0C-AFED-10C3D4D66C45}">
      <dsp:nvSpPr>
        <dsp:cNvPr id="0" name=""/>
        <dsp:cNvSpPr/>
      </dsp:nvSpPr>
      <dsp:spPr>
        <a:xfrm rot="5400000">
          <a:off x="3781048" y="294548"/>
          <a:ext cx="2120526" cy="2120526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個人</a:t>
          </a:r>
          <a:endParaRPr lang="en-US" altLang="zh-TW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sz="2700" b="1" kern="1200" dirty="0"/>
        </a:p>
      </dsp:txBody>
      <dsp:txXfrm rot="-5400000">
        <a:off x="3781048" y="915636"/>
        <a:ext cx="1499438" cy="1499438"/>
      </dsp:txXfrm>
    </dsp:sp>
    <dsp:sp modelId="{609DE918-BE4D-4B5B-9B32-DE8DF3A08249}">
      <dsp:nvSpPr>
        <dsp:cNvPr id="0" name=""/>
        <dsp:cNvSpPr/>
      </dsp:nvSpPr>
      <dsp:spPr>
        <a:xfrm rot="10800000">
          <a:off x="3781048" y="2513020"/>
          <a:ext cx="2120526" cy="2120526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個人</a:t>
          </a:r>
          <a:endParaRPr lang="en-US" altLang="zh-TW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sz="2700" b="1" kern="1200" dirty="0"/>
        </a:p>
      </dsp:txBody>
      <dsp:txXfrm rot="10800000">
        <a:off x="3781048" y="2513020"/>
        <a:ext cx="1499438" cy="1499438"/>
      </dsp:txXfrm>
    </dsp:sp>
    <dsp:sp modelId="{A7C7FA66-0F3C-49D0-A472-DF61070ADF88}">
      <dsp:nvSpPr>
        <dsp:cNvPr id="0" name=""/>
        <dsp:cNvSpPr/>
      </dsp:nvSpPr>
      <dsp:spPr>
        <a:xfrm rot="16200000">
          <a:off x="1584184" y="2487977"/>
          <a:ext cx="2120526" cy="2120526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院舍</a:t>
          </a:r>
          <a:endParaRPr lang="en-US" altLang="zh-TW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照顧者</a:t>
          </a:r>
          <a:endParaRPr lang="zh-HK" altLang="en-US" sz="2700" b="1" kern="1200" dirty="0"/>
        </a:p>
      </dsp:txBody>
      <dsp:txXfrm rot="5400000">
        <a:off x="2205272" y="2487977"/>
        <a:ext cx="1499438" cy="1499438"/>
      </dsp:txXfrm>
    </dsp:sp>
    <dsp:sp modelId="{A96CCEAD-2D57-4548-9231-71A66FC66CBE}">
      <dsp:nvSpPr>
        <dsp:cNvPr id="0" name=""/>
        <dsp:cNvSpPr/>
      </dsp:nvSpPr>
      <dsp:spPr>
        <a:xfrm>
          <a:off x="3366003" y="2023291"/>
          <a:ext cx="732144" cy="636647"/>
        </a:xfrm>
        <a:prstGeom prst="blockArc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F6F3D-5C4D-4534-B3EE-BC9F370F0F40}">
      <dsp:nvSpPr>
        <dsp:cNvPr id="0" name=""/>
        <dsp:cNvSpPr/>
      </dsp:nvSpPr>
      <dsp:spPr>
        <a:xfrm rot="10800000">
          <a:off x="3366003" y="2268156"/>
          <a:ext cx="732144" cy="636647"/>
        </a:xfrm>
        <a:prstGeom prst="blockArc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4F8E-B1CD-40B0-A870-26CADEC24186}" type="datetimeFigureOut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1B91-124B-41E2-9627-DE3EA9847D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7453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B1625-9AC4-4E05-B8A2-4AD2B73022BD}" type="datetimeFigureOut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9294-F380-4D97-B540-C89B35E6BBA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25277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515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961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65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961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84E-F4D5-477D-B43E-5EEE5D4A1430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737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7FA-62B7-4777-9D47-B56792A80D42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246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8EF-61B8-4745-BBA4-5024E872EB81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30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35F9-DBA8-4494-A4E0-892DEE775780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14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A771-1D8C-4976-B6FE-1693AD3A398C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93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B19F-518B-48E5-B0C5-9444446F5340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845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018-5B8D-46AA-ADF5-EDC55B4676D7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500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4B36-2010-4FEF-9435-C5510D139AA6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1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EF51-5075-4EE5-A9CF-51893D2B9AAF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30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5B0-6EDE-4F9A-A377-05BAF989F79E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572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6EDB-7336-4870-BD9E-6A311D67B221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451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8990-FB4A-4C1F-81CA-4C925236D82B}" type="datetime1">
              <a:rPr lang="zh-HK" altLang="en-US" smtClean="0"/>
              <a:t>9/12/2019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C138-6CDC-4E87-B78F-F8DD066343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53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字方塊 3"/>
          <p:cNvSpPr txBox="1">
            <a:spLocks noChangeArrowheads="1"/>
          </p:cNvSpPr>
          <p:nvPr/>
        </p:nvSpPr>
        <p:spPr bwMode="auto">
          <a:xfrm>
            <a:off x="410208" y="1484784"/>
            <a:ext cx="83235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長者及殘疾人士軟餐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的使用現況及需求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調查結果</a:t>
            </a:r>
            <a:endPara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800" b="1" i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800" b="1" i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endParaRPr lang="en-US" altLang="zh-HK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6" descr="HKCS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660323"/>
            <a:ext cx="996454" cy="7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734998"/>
            <a:ext cx="1511374" cy="5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092680" y="349110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院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舍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中心自行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製作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89.4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機構中央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處理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6.8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向其他供應商外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購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92" y="6095874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157" y="6110775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/>
          <p:nvPr/>
        </p:nvSpPr>
        <p:spPr>
          <a:xfrm>
            <a:off x="319424" y="5791463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1</a:t>
            </a:r>
            <a:r>
              <a:rPr lang="en-US" altLang="zh-TW" sz="1200" dirty="0" smtClean="0"/>
              <a:t>61</a:t>
            </a:r>
            <a:endParaRPr lang="en-US" sz="12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</p:spPr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B28FC138-6CDC-4E87-B78F-F8DD066343D4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2436" y="317583"/>
            <a:ext cx="8452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HK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軟餐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如碎餐及糊餐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的狀況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59257"/>
              </p:ext>
            </p:extLst>
          </p:nvPr>
        </p:nvGraphicFramePr>
        <p:xfrm>
          <a:off x="897723" y="1803080"/>
          <a:ext cx="7202669" cy="397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3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900592" y="292494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dirty="0" smtClean="0"/>
              <a:t>想</a:t>
            </a:r>
            <a:r>
              <a:rPr lang="zh-TW" altLang="zh-HK" dirty="0"/>
              <a:t>改善軟餐的質素，但沒有人手及</a:t>
            </a:r>
            <a:r>
              <a:rPr lang="zh-TW" altLang="zh-HK" dirty="0" smtClean="0"/>
              <a:t>技術</a:t>
            </a:r>
            <a:r>
              <a:rPr lang="zh-TW" altLang="en-US" dirty="0" smtClean="0"/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62.1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dirty="0"/>
              <a:t>想改善軟餐的質素，但礙於成本考慮而未能</a:t>
            </a:r>
            <a:r>
              <a:rPr lang="zh-TW" altLang="zh-HK" dirty="0" smtClean="0"/>
              <a:t>執行</a:t>
            </a:r>
            <a:r>
              <a:rPr lang="zh-TW" altLang="en-US" dirty="0" smtClean="0"/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50.9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dirty="0"/>
              <a:t>軟餐賣相不佳，長者不想進食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48.4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11</a:t>
            </a:fld>
            <a:endParaRPr lang="zh-HK" altLang="en-US"/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31892"/>
              </p:ext>
            </p:extLst>
          </p:nvPr>
        </p:nvGraphicFramePr>
        <p:xfrm>
          <a:off x="141834" y="2124272"/>
          <a:ext cx="8497341" cy="33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73151" y="260648"/>
            <a:ext cx="91037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HK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烹調軟餐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如碎餐及糊餐</a:t>
            </a:r>
            <a:r>
              <a:rPr lang="en-US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時，有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否遇到以下情況？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89969" y="5589240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1</a:t>
            </a:r>
            <a:r>
              <a:rPr lang="en-US" altLang="zh-TW" sz="1200" dirty="0" smtClean="0"/>
              <a:t>61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9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972600" y="335699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有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沒有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0663" y="188640"/>
            <a:ext cx="7013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有否考慮過外購</a:t>
            </a:r>
            <a:r>
              <a:rPr lang="zh-HK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HK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糊餐、軟餐等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23939" y="5787372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1</a:t>
            </a:r>
            <a:r>
              <a:rPr lang="en-US" altLang="zh-TW" sz="1200" dirty="0" smtClean="0"/>
              <a:t>61</a:t>
            </a:r>
            <a:endParaRPr lang="en-US" sz="1200" dirty="0"/>
          </a:p>
        </p:txBody>
      </p:sp>
      <p:graphicFrame>
        <p:nvGraphicFramePr>
          <p:cNvPr id="15" name="图表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CAE2735-0B1E-4B4F-8524-3A7949427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675133"/>
              </p:ext>
            </p:extLst>
          </p:nvPr>
        </p:nvGraphicFramePr>
        <p:xfrm>
          <a:off x="1580538" y="1666816"/>
          <a:ext cx="5868867" cy="412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02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188624" y="3470806"/>
            <a:ext cx="3018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想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改善軟餐的質素，但沒有人手及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技術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62.1%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想改善軟餐的質素，但礙於成本考慮而未能執行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50.9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軟餐賣相不佳，長者不想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進食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48.4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08288" y="234693"/>
            <a:ext cx="8540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外購軟餐服務的院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舍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外購</a:t>
            </a:r>
            <a:r>
              <a:rPr lang="zh-HK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的主要原因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請選擇重要的兩項</a:t>
            </a:r>
            <a:r>
              <a:rPr lang="en-US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307110" y="6121811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37</a:t>
            </a:r>
            <a:endParaRPr lang="en-US" sz="1200" dirty="0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44769"/>
              </p:ext>
            </p:extLst>
          </p:nvPr>
        </p:nvGraphicFramePr>
        <p:xfrm>
          <a:off x="333800" y="2358351"/>
          <a:ext cx="7759457" cy="350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84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628784" y="34998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衛生及專業水平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94.6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食物</a:t>
            </a:r>
            <a:r>
              <a:rPr lang="zh-HK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水準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(86.5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價格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75.7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88581" y="404664"/>
            <a:ext cx="8585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外購軟餐服務的院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舍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供應商的主要條件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請選擇重要的三項</a:t>
            </a:r>
            <a:r>
              <a:rPr lang="en-US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954884"/>
              </p:ext>
            </p:extLst>
          </p:nvPr>
        </p:nvGraphicFramePr>
        <p:xfrm>
          <a:off x="1006392" y="2597198"/>
          <a:ext cx="7576005" cy="272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273152" y="560027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</a:t>
            </a:r>
            <a:r>
              <a:rPr lang="en-US" altLang="zh-TW" sz="1200" dirty="0" smtClean="0"/>
              <a:t>37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42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540552" y="389444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成本考慮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63.4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食物安全問題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(58.5%)</a:t>
            </a:r>
            <a:endParaRPr lang="en-US" altLang="zh-H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沒有合適的供應商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38.2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"/>
          <p:cNvSpPr txBox="1"/>
          <p:nvPr/>
        </p:nvSpPr>
        <p:spPr>
          <a:xfrm>
            <a:off x="899592" y="5816297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</a:t>
            </a:r>
            <a:r>
              <a:rPr lang="en-US" altLang="zh-TW" sz="1200" dirty="0" smtClean="0"/>
              <a:t>123</a:t>
            </a:r>
            <a:endParaRPr lang="en-US" sz="1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88798" y="261989"/>
            <a:ext cx="82093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外購軟餐服務的院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舍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考慮外購軟餐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如碎餐及糊餐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的原因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8037"/>
              </p:ext>
            </p:extLst>
          </p:nvPr>
        </p:nvGraphicFramePr>
        <p:xfrm>
          <a:off x="809045" y="2285450"/>
          <a:ext cx="7568813" cy="321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7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188624" y="2421195"/>
            <a:ext cx="3275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政</a:t>
            </a:r>
            <a:r>
              <a:rPr lang="zh-HK" altLang="zh-HK" dirty="0" smtClean="0"/>
              <a:t>府</a:t>
            </a:r>
            <a:r>
              <a:rPr lang="zh-HK" altLang="zh-HK" dirty="0"/>
              <a:t>資助</a:t>
            </a:r>
            <a:r>
              <a:rPr lang="en-US" altLang="zh-HK" dirty="0"/>
              <a:t>(</a:t>
            </a:r>
            <a:r>
              <a:rPr lang="zh-HK" altLang="zh-HK" dirty="0"/>
              <a:t>例如增加食物開支</a:t>
            </a:r>
            <a:r>
              <a:rPr lang="en-US" altLang="zh-HK" dirty="0" smtClean="0"/>
              <a:t>)</a:t>
            </a:r>
            <a:r>
              <a:rPr lang="zh-TW" altLang="en-US" dirty="0" smtClean="0"/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(6.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dirty="0" smtClean="0"/>
              <a:t>專業</a:t>
            </a:r>
            <a:r>
              <a:rPr lang="zh-HK" altLang="zh-HK" dirty="0"/>
              <a:t>人士指導及支援</a:t>
            </a:r>
            <a:r>
              <a:rPr lang="en-US" altLang="zh-HK" dirty="0"/>
              <a:t>(</a:t>
            </a:r>
            <a:r>
              <a:rPr lang="zh-HK" altLang="zh-HK" dirty="0"/>
              <a:t>例如言語治療師、營養師</a:t>
            </a:r>
            <a:r>
              <a:rPr lang="en-US" altLang="zh-HK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(6.1)</a:t>
            </a:r>
            <a:endParaRPr lang="zh-TW" altLang="zh-HK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dirty="0"/>
              <a:t>更多清晰的指引及參考資料</a:t>
            </a:r>
            <a:r>
              <a:rPr lang="en-US" altLang="zh-HK" dirty="0"/>
              <a:t>(</a:t>
            </a:r>
            <a:r>
              <a:rPr lang="zh-HK" altLang="zh-HK" dirty="0"/>
              <a:t>例如食物軟硬度及營養成分</a:t>
            </a:r>
            <a:r>
              <a:rPr lang="en-US" altLang="zh-HK" dirty="0"/>
              <a:t>)</a:t>
            </a:r>
            <a:r>
              <a:rPr lang="zh-HK" altLang="zh-HK" dirty="0"/>
              <a:t>，以便機構選擇合適</a:t>
            </a:r>
            <a:r>
              <a:rPr lang="zh-HK" altLang="zh-HK" dirty="0" smtClean="0"/>
              <a:t>食品</a:t>
            </a:r>
            <a:r>
              <a:rPr lang="zh-TW" altLang="en-US" dirty="0"/>
              <a:t>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(5.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16</a:t>
            </a:fld>
            <a:endParaRPr lang="zh-HK" altLang="en-US"/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90983"/>
              </p:ext>
            </p:extLst>
          </p:nvPr>
        </p:nvGraphicFramePr>
        <p:xfrm>
          <a:off x="107504" y="1690107"/>
          <a:ext cx="8856984" cy="375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07504" y="235841"/>
            <a:ext cx="90428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院舍認為那方面的支援最為重要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分最重要，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分最不重要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73152" y="5168225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1</a:t>
            </a:r>
            <a:r>
              <a:rPr lang="en-US" altLang="zh-TW" sz="1200" dirty="0" smtClean="0"/>
              <a:t>61</a:t>
            </a:r>
            <a:endParaRPr lang="en-US" sz="1200" dirty="0"/>
          </a:p>
        </p:txBody>
      </p:sp>
      <p:sp>
        <p:nvSpPr>
          <p:cNvPr id="1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590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269114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2"/>
                </a:solidFill>
              </a:rPr>
              <a:t>B.</a:t>
            </a:r>
            <a:r>
              <a:rPr lang="zh-TW" altLang="en-US" b="1" dirty="0">
                <a:solidFill>
                  <a:schemeClr val="tx2"/>
                </a:solidFill>
              </a:rPr>
              <a:t> 個人照顧者 </a:t>
            </a:r>
            <a:r>
              <a:rPr lang="en-US" altLang="zh-TW" b="1" dirty="0">
                <a:solidFill>
                  <a:schemeClr val="tx2"/>
                </a:solidFill>
              </a:rPr>
              <a:t>–</a:t>
            </a:r>
            <a:r>
              <a:rPr lang="zh-TW" altLang="en-US" b="1" dirty="0">
                <a:solidFill>
                  <a:schemeClr val="tx2"/>
                </a:solidFill>
              </a:rPr>
              <a:t>服務長者及殘疾人士</a:t>
            </a:r>
            <a:endParaRPr lang="en-US" altLang="zh-HK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7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3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662120" y="1340768"/>
            <a:ext cx="31352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父母 </a:t>
            </a:r>
            <a:r>
              <a:rPr lang="en-US" altLang="zh-HK" sz="2800" dirty="0" smtClean="0"/>
              <a:t>(</a:t>
            </a:r>
            <a:r>
              <a:rPr lang="en-US" altLang="zh-TW" sz="2800" dirty="0" smtClean="0"/>
              <a:t>68.4</a:t>
            </a:r>
            <a:r>
              <a:rPr lang="en-US" altLang="zh-HK" sz="2800" dirty="0" smtClean="0"/>
              <a:t>%) </a:t>
            </a:r>
            <a:endParaRPr lang="en-US" altLang="zh-HK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祖父母</a:t>
            </a:r>
            <a:r>
              <a:rPr lang="en-US" altLang="zh-HK" sz="2800" dirty="0" smtClean="0"/>
              <a:t>(1</a:t>
            </a:r>
            <a:r>
              <a:rPr lang="en-US" altLang="zh-TW" sz="2800" dirty="0" smtClean="0"/>
              <a:t>0.9</a:t>
            </a:r>
            <a:r>
              <a:rPr lang="en-US" altLang="zh-HK" sz="2800" dirty="0" smtClean="0"/>
              <a:t>%)</a:t>
            </a:r>
            <a:endParaRPr lang="en-US" altLang="zh-HK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配偶父母</a:t>
            </a:r>
            <a:r>
              <a:rPr lang="en-US" altLang="zh-HK" sz="2800" dirty="0" smtClean="0"/>
              <a:t>(</a:t>
            </a:r>
            <a:r>
              <a:rPr lang="en-US" altLang="zh-TW" sz="2800" dirty="0"/>
              <a:t>6</a:t>
            </a:r>
            <a:r>
              <a:rPr lang="en-US" altLang="zh-TW" sz="2800" dirty="0" smtClean="0"/>
              <a:t>.7</a:t>
            </a:r>
            <a:r>
              <a:rPr lang="en-US" altLang="zh-HK" sz="2800" dirty="0" smtClean="0"/>
              <a:t>%) </a:t>
            </a:r>
            <a:endParaRPr lang="en-US" altLang="zh-HK" sz="2800" dirty="0"/>
          </a:p>
          <a:p>
            <a:endParaRPr lang="zh-HK" altLang="en-US" dirty="0"/>
          </a:p>
        </p:txBody>
      </p:sp>
      <p:pic>
        <p:nvPicPr>
          <p:cNvPr id="18" name="Picture 6" descr="HKCS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图表 3">
            <a:extLst>
              <a:ext uri="{FF2B5EF4-FFF2-40B4-BE49-F238E27FC236}">
                <a16:creationId xmlns="" xmlns:a16="http://schemas.microsoft.com/office/drawing/2014/main" id="{2E60EF5C-5CB8-46AC-89D7-79F88A327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7765"/>
              </p:ext>
            </p:extLst>
          </p:nvPr>
        </p:nvGraphicFramePr>
        <p:xfrm>
          <a:off x="707659" y="3069746"/>
          <a:ext cx="3936349" cy="308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323" y="5868860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18</a:t>
            </a:fld>
            <a:endParaRPr lang="zh-HK" altLang="en-US"/>
          </a:p>
        </p:txBody>
      </p:sp>
      <p:graphicFrame>
        <p:nvGraphicFramePr>
          <p:cNvPr id="12" name="图表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ADA56FB-E820-481A-AFCA-F6D0381F8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868230"/>
              </p:ext>
            </p:extLst>
          </p:nvPr>
        </p:nvGraphicFramePr>
        <p:xfrm>
          <a:off x="263252" y="1124744"/>
          <a:ext cx="5316859" cy="457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5323" y="279844"/>
            <a:ext cx="6417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/>
              <a:t>1) </a:t>
            </a:r>
            <a:r>
              <a:rPr lang="zh-TW" altLang="en-US" sz="4400" b="1" dirty="0" smtClean="0"/>
              <a:t>照顧</a:t>
            </a:r>
            <a:r>
              <a:rPr lang="zh-TW" altLang="en-US" sz="4400" b="1" dirty="0"/>
              <a:t>者與被照顧者關係</a:t>
            </a:r>
            <a:endParaRPr lang="zh-HK" altLang="en-US" sz="4400" b="1" dirty="0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900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685209" y="126876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81 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歲或以上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佔</a:t>
            </a:r>
            <a:r>
              <a:rPr lang="en-US" altLang="zh-H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52.9%</a:t>
            </a:r>
            <a:endParaRPr lang="en-US" altLang="zh-H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HK" altLang="en-US" dirty="0"/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19</a:t>
            </a:fld>
            <a:endParaRPr lang="zh-HK" altLang="en-US"/>
          </a:p>
        </p:txBody>
      </p:sp>
      <p:graphicFrame>
        <p:nvGraphicFramePr>
          <p:cNvPr id="13" name="图表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4A732181-1C4B-46A5-AB15-E1B38C788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24682"/>
              </p:ext>
            </p:extLst>
          </p:nvPr>
        </p:nvGraphicFramePr>
        <p:xfrm>
          <a:off x="395536" y="866848"/>
          <a:ext cx="5112568" cy="473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95536" y="107340"/>
            <a:ext cx="7571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照顧者目前的年齡		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395536" y="5718682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12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09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2400" dirty="0"/>
              <a:t>社聯轄下的社會企業商務中心於</a:t>
            </a:r>
            <a:r>
              <a:rPr lang="en-US" altLang="zh-TW" sz="2400" dirty="0"/>
              <a:t>2019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月至</a:t>
            </a:r>
            <a:r>
              <a:rPr lang="en-US" altLang="zh-TW" sz="2400" dirty="0"/>
              <a:t>7</a:t>
            </a:r>
            <a:r>
              <a:rPr lang="zh-TW" altLang="en-US" sz="2400" dirty="0"/>
              <a:t>月進行一項「長者及殘疾人士軟餐的使用現況及需求調查」，訪問個人照顧者及院舍照顧吞嚥困難人士面對的問題及需求。</a:t>
            </a:r>
          </a:p>
          <a:p>
            <a:pPr marL="0" indent="0" algn="just">
              <a:buNone/>
            </a:pPr>
            <a:endParaRPr lang="zh-TW" altLang="en-US" sz="2400" dirty="0"/>
          </a:p>
          <a:p>
            <a:pPr marL="0" indent="0" algn="just">
              <a:buNone/>
            </a:pPr>
            <a:r>
              <a:rPr lang="zh-TW" altLang="en-US" sz="2400" dirty="0"/>
              <a:t>藉是次調查希望瞭解有咀嚼或吞嚥困難的院友對於軟食的需求，及個人</a:t>
            </a:r>
            <a:r>
              <a:rPr lang="en-US" altLang="zh-TW" sz="2400" dirty="0"/>
              <a:t>/</a:t>
            </a:r>
            <a:r>
              <a:rPr lang="zh-TW" altLang="en-US" sz="2400" dirty="0"/>
              <a:t>機構照顧者在提供吞嚥困難人士飲食需要時所遇到的困難。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7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5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108301" y="2456021"/>
            <a:ext cx="345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4</a:t>
            </a:r>
            <a:r>
              <a:rPr lang="zh-TW" altLang="en-US" sz="2400" dirty="0" smtClean="0"/>
              <a:t> 分或以下佔</a:t>
            </a:r>
            <a:r>
              <a:rPr lang="en-US" altLang="zh-TW" sz="2400" dirty="0" smtClean="0"/>
              <a:t>79.2%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總</a:t>
            </a:r>
            <a:r>
              <a:rPr lang="zh-HK" altLang="en-US" sz="2400" dirty="0" smtClean="0"/>
              <a:t>平均分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3.3</a:t>
            </a:r>
            <a:endParaRPr lang="zh-HK" altLang="en-US" sz="2400" dirty="0"/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3660" y="5445224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總受訪人數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10567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3)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照顧者的咀嚼能力 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分最好；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分最差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en-US" altLang="zh-TW" sz="4400" b="1" dirty="0"/>
              <a:t>	</a:t>
            </a:r>
          </a:p>
        </p:txBody>
      </p:sp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625337"/>
              </p:ext>
            </p:extLst>
          </p:nvPr>
        </p:nvGraphicFramePr>
        <p:xfrm>
          <a:off x="236961" y="1701972"/>
          <a:ext cx="490699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940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800941" y="2132856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4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分或以下</a:t>
            </a:r>
            <a:r>
              <a:rPr lang="zh-TW" altLang="en-US" sz="2400" dirty="0" smtClean="0"/>
              <a:t>佔</a:t>
            </a:r>
            <a:r>
              <a:rPr lang="en-US" altLang="zh-TW" sz="2400" dirty="0" smtClean="0"/>
              <a:t>73.6%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總</a:t>
            </a:r>
            <a:r>
              <a:rPr lang="zh-HK" altLang="en-US" sz="2400" dirty="0"/>
              <a:t>平均分</a:t>
            </a:r>
            <a:r>
              <a:rPr lang="zh-TW" altLang="en-US" sz="2400" dirty="0"/>
              <a:t>為</a:t>
            </a:r>
            <a:r>
              <a:rPr lang="en-US" altLang="zh-TW" sz="2400" dirty="0" smtClean="0"/>
              <a:t>3.5</a:t>
            </a:r>
            <a:endParaRPr lang="zh-HK" alt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21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88317" y="6915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4. </a:t>
            </a:r>
            <a:r>
              <a:rPr lang="zh-TW" altLang="en-US" sz="4400" b="1" dirty="0"/>
              <a:t>被照顧者的吞嚥</a:t>
            </a:r>
            <a:r>
              <a:rPr lang="zh-TW" altLang="en-US" sz="4400" b="1" dirty="0" smtClean="0"/>
              <a:t>能力</a:t>
            </a:r>
            <a:endParaRPr lang="en-US" altLang="zh-TW" sz="4400" b="1" dirty="0" smtClean="0"/>
          </a:p>
          <a:p>
            <a:r>
              <a:rPr lang="en-US" altLang="zh-TW" sz="4400" b="1" dirty="0" smtClean="0"/>
              <a:t>(</a:t>
            </a:r>
            <a:r>
              <a:rPr lang="en-US" altLang="zh-TW" sz="4400" b="1" dirty="0"/>
              <a:t>7</a:t>
            </a:r>
            <a:r>
              <a:rPr lang="zh-TW" altLang="en-US" sz="4400" b="1" dirty="0"/>
              <a:t>分最好；</a:t>
            </a:r>
            <a:r>
              <a:rPr lang="en-US" altLang="zh-TW" sz="4400" b="1" dirty="0"/>
              <a:t>1</a:t>
            </a:r>
            <a:r>
              <a:rPr lang="zh-TW" altLang="en-US" sz="4400" b="1" dirty="0"/>
              <a:t>分最差</a:t>
            </a:r>
            <a:r>
              <a:rPr lang="en-US" altLang="zh-TW" sz="4400" b="1" dirty="0"/>
              <a:t>)</a:t>
            </a:r>
            <a:endParaRPr lang="zh-HK" altLang="en-US" sz="4400" b="1" dirty="0"/>
          </a:p>
        </p:txBody>
      </p:sp>
      <p:graphicFrame>
        <p:nvGraphicFramePr>
          <p:cNvPr id="14" name="图表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2D291E23-AB93-461B-BB2E-65B8E965B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150958"/>
              </p:ext>
            </p:extLst>
          </p:nvPr>
        </p:nvGraphicFramePr>
        <p:xfrm>
          <a:off x="290021" y="1890339"/>
          <a:ext cx="52565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2"/>
          <p:cNvSpPr txBox="1"/>
          <p:nvPr/>
        </p:nvSpPr>
        <p:spPr>
          <a:xfrm>
            <a:off x="613660" y="5445224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1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86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小結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分最好；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22</a:t>
            </a:fld>
            <a:endParaRPr lang="zh-HK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73391"/>
              </p:ext>
            </p:extLst>
          </p:nvPr>
        </p:nvGraphicFramePr>
        <p:xfrm>
          <a:off x="611560" y="2132856"/>
          <a:ext cx="7560840" cy="30243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87107"/>
                <a:gridCol w="2829689"/>
                <a:gridCol w="2944044"/>
              </a:tblGrid>
              <a:tr h="1278351">
                <a:tc>
                  <a:txBody>
                    <a:bodyPr/>
                    <a:lstStyle/>
                    <a:p>
                      <a:pPr algn="ctr"/>
                      <a:endParaRPr lang="zh-HK" altLang="en-US" sz="2200" dirty="0"/>
                    </a:p>
                  </a:txBody>
                  <a:tcPr marL="84966" marR="84966" marT="42483" marB="424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dirty="0" smtClean="0"/>
                        <a:t>咀嚼能力</a:t>
                      </a:r>
                    </a:p>
                  </a:txBody>
                  <a:tcPr marL="84966" marR="84966" marT="42483" marB="424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dirty="0" smtClean="0"/>
                        <a:t>吞嚥能力</a:t>
                      </a:r>
                    </a:p>
                  </a:txBody>
                  <a:tcPr marL="84966" marR="84966" marT="42483" marB="42483" anchor="ctr"/>
                </a:tc>
              </a:tr>
              <a:tr h="1745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b="1" dirty="0" smtClean="0"/>
                        <a:t>平均</a:t>
                      </a:r>
                      <a:r>
                        <a:rPr lang="zh-TW" altLang="en-US" sz="2200" b="1" dirty="0" smtClean="0"/>
                        <a:t>分</a:t>
                      </a:r>
                      <a:endParaRPr lang="en-US" altLang="zh-HK" sz="2200" b="1" dirty="0" smtClean="0"/>
                    </a:p>
                  </a:txBody>
                  <a:tcPr marL="84966" marR="84966" marT="42483" marB="42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000" b="1" dirty="0" smtClean="0"/>
                        <a:t>3.</a:t>
                      </a:r>
                      <a:r>
                        <a:rPr lang="en-US" altLang="zh-TW" sz="3000" b="1" dirty="0" smtClean="0"/>
                        <a:t>3</a:t>
                      </a:r>
                      <a:endParaRPr lang="en-US" altLang="zh-HK" sz="3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strike="noStrike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zh-TW" altLang="en-US" sz="1800" b="0" strike="noStrike" dirty="0" smtClean="0">
                          <a:latin typeface="Calibri" panose="020F0502020204030204" pitchFamily="34" charset="0"/>
                        </a:rPr>
                        <a:t>分或以下佔</a:t>
                      </a:r>
                      <a:r>
                        <a:rPr lang="en-US" altLang="zh-TW" sz="1800" b="0" strike="noStrike" dirty="0" smtClean="0">
                          <a:latin typeface="Calibri" panose="020F0502020204030204" pitchFamily="34" charset="0"/>
                        </a:rPr>
                        <a:t>79.2%</a:t>
                      </a:r>
                    </a:p>
                  </a:txBody>
                  <a:tcPr marL="84966" marR="84966" marT="42483" marB="42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000" b="1" dirty="0" smtClean="0"/>
                        <a:t>3.</a:t>
                      </a:r>
                      <a:r>
                        <a:rPr lang="en-US" altLang="zh-TW" sz="3000" b="1" dirty="0" smtClean="0"/>
                        <a:t>5</a:t>
                      </a:r>
                      <a:endParaRPr lang="en-US" altLang="zh-HK" sz="3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4 </a:t>
                      </a:r>
                      <a:r>
                        <a:rPr lang="zh-TW" altLang="en-US" sz="1800" b="0" dirty="0" smtClean="0"/>
                        <a:t>分或以下佔</a:t>
                      </a:r>
                      <a:r>
                        <a:rPr lang="en-US" altLang="zh-TW" sz="1800" b="0" dirty="0" smtClean="0"/>
                        <a:t>73.6%</a:t>
                      </a:r>
                    </a:p>
                  </a:txBody>
                  <a:tcPr marL="84966" marR="84966" marT="42483" marB="42483" anchor="ctr"/>
                </a:tc>
              </a:tr>
            </a:tbl>
          </a:graphicData>
        </a:graphic>
      </p:graphicFrame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6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9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436096" y="19888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K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有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57.5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沒有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不太肯定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3.5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23</a:t>
            </a:fld>
            <a:endParaRPr lang="zh-HK" altLang="en-US"/>
          </a:p>
        </p:txBody>
      </p:sp>
      <p:graphicFrame>
        <p:nvGraphicFramePr>
          <p:cNvPr id="11" name="图表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1D636B7-035A-4E29-95EF-770C9BCFC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657012"/>
              </p:ext>
            </p:extLst>
          </p:nvPr>
        </p:nvGraphicFramePr>
        <p:xfrm>
          <a:off x="539552" y="1628799"/>
          <a:ext cx="4439048" cy="301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613660" y="4725144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3" y="103701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被照顧者是否患有認知障礙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如老人痴呆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57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52775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54265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1196736" y="2643992"/>
            <a:ext cx="3407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選取容易進食的食材</a:t>
            </a:r>
            <a:r>
              <a:rPr lang="en-US" altLang="zh-TW" dirty="0"/>
              <a:t>(</a:t>
            </a:r>
            <a:r>
              <a:rPr lang="zh-TW" altLang="en-US" dirty="0"/>
              <a:t>例如豆腐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HK" dirty="0" smtClean="0"/>
              <a:t>(</a:t>
            </a:r>
            <a:r>
              <a:rPr lang="en-US" altLang="zh-TW" dirty="0" smtClean="0"/>
              <a:t>67.4</a:t>
            </a:r>
            <a:r>
              <a:rPr lang="en-US" altLang="zh-HK" dirty="0" smtClean="0"/>
              <a:t>%) 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自行製作糊餐、碎</a:t>
            </a:r>
            <a:r>
              <a:rPr lang="zh-TW" altLang="en-US" dirty="0" smtClean="0"/>
              <a:t>餐 </a:t>
            </a:r>
            <a:r>
              <a:rPr lang="en-US" altLang="zh-TW" dirty="0" smtClean="0"/>
              <a:t>(58</a:t>
            </a:r>
            <a:r>
              <a:rPr lang="en-US" altLang="zh-HK" dirty="0" smtClean="0"/>
              <a:t>%) 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用特殊的烹調方面讓食物較易咀嚼</a:t>
            </a:r>
            <a:r>
              <a:rPr lang="en-US" altLang="zh-HK" dirty="0" smtClean="0"/>
              <a:t>(</a:t>
            </a:r>
            <a:r>
              <a:rPr lang="en-US" altLang="zh-TW" dirty="0" smtClean="0"/>
              <a:t>39</a:t>
            </a:r>
            <a:r>
              <a:rPr lang="en-US" altLang="zh-HK" dirty="0" smtClean="0"/>
              <a:t>.9%)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51521" y="150597"/>
            <a:ext cx="8640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照顧者如何解決被照顧的飲食需要？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可選擇多於一項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628975"/>
              </p:ext>
            </p:extLst>
          </p:nvPr>
        </p:nvGraphicFramePr>
        <p:xfrm>
          <a:off x="240006" y="1863408"/>
          <a:ext cx="8148417" cy="350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2"/>
          <p:cNvSpPr txBox="1"/>
          <p:nvPr/>
        </p:nvSpPr>
        <p:spPr>
          <a:xfrm>
            <a:off x="613660" y="5445224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1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26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0476656" y="2204864"/>
            <a:ext cx="3051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想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改善食物的質素，但不懂相關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技巧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64.2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糊餐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碎餐賣相不佳，被照顧者不想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進食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想改善食物的質素，但礙於成本考慮而未能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執行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33.7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25</a:t>
            </a:fld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77679" y="55345"/>
            <a:ext cx="74366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照顧者有否遇到以下情況？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可選擇多於一項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458" y="4736177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6946"/>
              </p:ext>
            </p:extLst>
          </p:nvPr>
        </p:nvGraphicFramePr>
        <p:xfrm>
          <a:off x="303433" y="1560929"/>
          <a:ext cx="792356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95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D79FF44-1BFB-4F43-B6BA-CB13CECECDE9}"/>
              </a:ext>
            </a:extLst>
          </p:cNvPr>
          <p:cNvSpPr txBox="1"/>
          <p:nvPr/>
        </p:nvSpPr>
        <p:spPr>
          <a:xfrm>
            <a:off x="10548664" y="3140968"/>
            <a:ext cx="3216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預先包裝的軟餐</a:t>
            </a:r>
            <a:r>
              <a:rPr lang="en-US" altLang="zh-HK" dirty="0" smtClean="0"/>
              <a:t>(</a:t>
            </a:r>
            <a:r>
              <a:rPr lang="en-US" altLang="zh-TW" dirty="0" smtClean="0"/>
              <a:t>67.4</a:t>
            </a:r>
            <a:r>
              <a:rPr lang="en-US" altLang="zh-HK" dirty="0" smtClean="0"/>
              <a:t>%)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餐廳供應的軟餐</a:t>
            </a:r>
            <a:r>
              <a:rPr lang="en-US" altLang="zh-HK" dirty="0" smtClean="0"/>
              <a:t>(</a:t>
            </a:r>
            <a:r>
              <a:rPr lang="en-US" altLang="zh-TW" dirty="0" smtClean="0"/>
              <a:t>55.4</a:t>
            </a:r>
            <a:r>
              <a:rPr lang="en-US" altLang="zh-HK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協助照顧者製作軟餐的產品</a:t>
            </a:r>
            <a:r>
              <a:rPr lang="en-US" altLang="zh-TW" dirty="0"/>
              <a:t>(</a:t>
            </a:r>
            <a:r>
              <a:rPr lang="zh-TW" altLang="en-US" dirty="0"/>
              <a:t>如食物軟化劑</a:t>
            </a:r>
            <a:r>
              <a:rPr lang="en-US" altLang="zh-TW" dirty="0" smtClean="0"/>
              <a:t>)(47.2%)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上門送飯服務</a:t>
            </a:r>
            <a:r>
              <a:rPr lang="en-US" altLang="zh-TW" dirty="0"/>
              <a:t>(</a:t>
            </a:r>
            <a:r>
              <a:rPr lang="zh-TW" altLang="en-US" dirty="0"/>
              <a:t>軟</a:t>
            </a:r>
            <a:r>
              <a:rPr lang="zh-TW" altLang="en-US" dirty="0" smtClean="0"/>
              <a:t>餐</a:t>
            </a:r>
            <a:r>
              <a:rPr lang="en-US" altLang="zh-TW" dirty="0"/>
              <a:t>)(47.2</a:t>
            </a:r>
            <a:r>
              <a:rPr lang="en-US" altLang="zh-TW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3529" y="28707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如市面上推出下列適合有咀嚼困難人士的產品，請選出最切合照顧者需要的三項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22950"/>
              </p:ext>
            </p:extLst>
          </p:nvPr>
        </p:nvGraphicFramePr>
        <p:xfrm>
          <a:off x="179511" y="2495472"/>
          <a:ext cx="896448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2"/>
          <p:cNvSpPr txBox="1"/>
          <p:nvPr/>
        </p:nvSpPr>
        <p:spPr>
          <a:xfrm>
            <a:off x="613659" y="567228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1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52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960CBDD2-AF4B-42B8-9870-833812FA7083}"/>
              </a:ext>
            </a:extLst>
          </p:cNvPr>
          <p:cNvSpPr txBox="1"/>
          <p:nvPr/>
        </p:nvSpPr>
        <p:spPr>
          <a:xfrm>
            <a:off x="10620672" y="2305903"/>
            <a:ext cx="3227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政府資助</a:t>
            </a:r>
            <a:r>
              <a:rPr lang="en-US" altLang="zh-TW" dirty="0"/>
              <a:t>(</a:t>
            </a:r>
            <a:r>
              <a:rPr lang="zh-TW" altLang="en-US" dirty="0"/>
              <a:t>例如醫療卷可購買相關產品及器材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HK" dirty="0" smtClean="0"/>
              <a:t>(</a:t>
            </a:r>
            <a:r>
              <a:rPr lang="en-US" altLang="zh-TW" dirty="0" smtClean="0"/>
              <a:t>6.5</a:t>
            </a:r>
            <a:r>
              <a:rPr lang="en-US" altLang="zh-HK" dirty="0" smtClean="0"/>
              <a:t>)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專業人士指導及支援</a:t>
            </a:r>
            <a:r>
              <a:rPr lang="en-US" altLang="zh-TW" dirty="0"/>
              <a:t>(</a:t>
            </a:r>
            <a:r>
              <a:rPr lang="zh-TW" altLang="en-US" dirty="0"/>
              <a:t>例如言語治療師、營養師</a:t>
            </a:r>
            <a:r>
              <a:rPr lang="en-US" altLang="zh-TW" dirty="0"/>
              <a:t>) </a:t>
            </a:r>
            <a:r>
              <a:rPr lang="en-US" altLang="zh-TW" dirty="0" smtClean="0"/>
              <a:t>(</a:t>
            </a:r>
            <a:r>
              <a:rPr lang="en-US" altLang="zh-HK" dirty="0" smtClean="0"/>
              <a:t>5.</a:t>
            </a:r>
            <a:r>
              <a:rPr lang="en-US" altLang="zh-TW" dirty="0" smtClean="0"/>
              <a:t>9</a:t>
            </a:r>
            <a:r>
              <a:rPr lang="en-US" altLang="zh-HK" dirty="0" smtClean="0"/>
              <a:t>) 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更多清晰的指引及參考資料</a:t>
            </a:r>
            <a:r>
              <a:rPr lang="en-US" altLang="zh-TW" dirty="0"/>
              <a:t>(</a:t>
            </a:r>
            <a:r>
              <a:rPr lang="zh-TW" altLang="en-US" dirty="0"/>
              <a:t>例如食物軟硬度及營養成分</a:t>
            </a:r>
            <a:r>
              <a:rPr lang="en-US" altLang="zh-TW" dirty="0"/>
              <a:t>)</a:t>
            </a:r>
            <a:r>
              <a:rPr lang="zh-TW" altLang="en-US" dirty="0"/>
              <a:t>，以便照顧者選擇合適</a:t>
            </a:r>
            <a:r>
              <a:rPr lang="zh-TW" altLang="en-US" dirty="0" smtClean="0"/>
              <a:t>食品 </a:t>
            </a:r>
            <a:r>
              <a:rPr lang="en-US" altLang="zh-HK" dirty="0" smtClean="0"/>
              <a:t>(5.</a:t>
            </a:r>
            <a:r>
              <a:rPr lang="en-US" altLang="zh-TW" dirty="0" smtClean="0"/>
              <a:t>8</a:t>
            </a:r>
            <a:r>
              <a:rPr lang="en-US" altLang="zh-HK" dirty="0" smtClean="0"/>
              <a:t>) 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市場上更多相間食物供應</a:t>
            </a:r>
            <a:r>
              <a:rPr lang="en-US" altLang="zh-HK" dirty="0" smtClean="0"/>
              <a:t>(5.</a:t>
            </a:r>
            <a:r>
              <a:rPr lang="en-US" altLang="zh-TW" dirty="0" smtClean="0"/>
              <a:t>6</a:t>
            </a:r>
            <a:r>
              <a:rPr lang="en-US" altLang="zh-HK" dirty="0" smtClean="0"/>
              <a:t>) </a:t>
            </a:r>
            <a:endParaRPr lang="en-US" altLang="zh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照顧者的訓練及交流</a:t>
            </a:r>
            <a:r>
              <a:rPr lang="en-US" altLang="zh-HK" dirty="0" smtClean="0"/>
              <a:t>(5.</a:t>
            </a:r>
            <a:r>
              <a:rPr lang="en-US" altLang="zh-TW" dirty="0" smtClean="0"/>
              <a:t>6</a:t>
            </a:r>
            <a:r>
              <a:rPr lang="en-US" altLang="zh-HK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27</a:t>
            </a:fld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95536" y="434862"/>
            <a:ext cx="8565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照顧者認為哪方面的支援最為重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要？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分最重要，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分最不重要）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图表 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E85BC28-59B4-4419-B3D5-7FC7CCBE4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03301"/>
              </p:ext>
            </p:extLst>
          </p:nvPr>
        </p:nvGraphicFramePr>
        <p:xfrm>
          <a:off x="395535" y="2204863"/>
          <a:ext cx="8568953" cy="351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2"/>
          <p:cNvSpPr txBox="1"/>
          <p:nvPr/>
        </p:nvSpPr>
        <p:spPr>
          <a:xfrm>
            <a:off x="613660" y="5445224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 smtClean="0"/>
              <a:t>受</a:t>
            </a:r>
            <a:r>
              <a:rPr lang="zh-HK" altLang="en-US" sz="1200" dirty="0"/>
              <a:t>訪人數</a:t>
            </a:r>
            <a:r>
              <a:rPr lang="en-US" altLang="zh-HK" sz="1200" dirty="0"/>
              <a:t>: </a:t>
            </a:r>
            <a:r>
              <a:rPr lang="en-US" altLang="zh-HK" sz="1200" dirty="0" smtClean="0"/>
              <a:t>193</a:t>
            </a:r>
            <a:endParaRPr lang="en-US" altLang="zh-HK" sz="1200" dirty="0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42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糊餐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碎餐賣相不佳，被照顧者不想進食 </a:t>
            </a:r>
            <a:r>
              <a:rPr lang="en-US" altLang="zh-TW" dirty="0"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ea typeface="微軟正黑體" panose="020B0604030504040204" pitchFamily="34" charset="-120"/>
              </a:rPr>
              <a:t>個人</a:t>
            </a:r>
            <a:r>
              <a:rPr lang="zh-TW" altLang="en-US" dirty="0"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ea typeface="微軟正黑體" panose="020B0604030504040204" pitchFamily="34" charset="-120"/>
              </a:rPr>
              <a:t>57%) / 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院舍 </a:t>
            </a:r>
            <a:r>
              <a:rPr lang="en-US" altLang="zh-TW" dirty="0">
                <a:ea typeface="微軟正黑體" panose="020B0604030504040204" pitchFamily="34" charset="-120"/>
              </a:rPr>
              <a:t>48.4%)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大部份</a:t>
            </a:r>
            <a:r>
              <a:rPr lang="zh-TW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個人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照顧者</a:t>
            </a:r>
            <a:r>
              <a:rPr lang="zh-TW" altLang="en-US" dirty="0">
                <a:cs typeface="Calibri" panose="020F0502020204030204" pitchFamily="34" charset="0"/>
              </a:rPr>
              <a:t>想改善食物的質素，但不懂相關技巧 </a:t>
            </a:r>
            <a:r>
              <a:rPr lang="en-US" altLang="zh-TW" dirty="0">
                <a:cs typeface="Calibri" panose="020F0502020204030204" pitchFamily="34" charset="0"/>
              </a:rPr>
              <a:t>(64.2%)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起過一半的</a:t>
            </a:r>
            <a:r>
              <a:rPr lang="zh-TW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個人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照顧者希望市場上有出售</a:t>
            </a:r>
            <a:r>
              <a:rPr lang="zh-TW" altLang="en-US" dirty="0"/>
              <a:t>預先包裝的軟餐</a:t>
            </a:r>
            <a:r>
              <a:rPr lang="en-US" altLang="zh-HK" dirty="0"/>
              <a:t>(</a:t>
            </a:r>
            <a:r>
              <a:rPr lang="en-US" altLang="zh-TW" dirty="0"/>
              <a:t>67.4</a:t>
            </a:r>
            <a:r>
              <a:rPr lang="en-US" altLang="zh-HK" dirty="0"/>
              <a:t>%) </a:t>
            </a:r>
            <a:r>
              <a:rPr lang="zh-TW" altLang="en-US" dirty="0"/>
              <a:t>及餐廳供應的軟餐</a:t>
            </a:r>
            <a:r>
              <a:rPr lang="en-US" altLang="zh-HK" dirty="0"/>
              <a:t>(</a:t>
            </a:r>
            <a:r>
              <a:rPr lang="en-US" altLang="zh-TW" dirty="0"/>
              <a:t>55.4%)</a:t>
            </a:r>
            <a:endParaRPr lang="en-US" altLang="zh-TW" dirty="0">
              <a:cs typeface="Calibri" panose="020F050202020403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28</a:t>
            </a:fld>
            <a:endParaRPr lang="zh-HK" altLang="en-US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0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cs typeface="Calibri" panose="020F0502020204030204" pitchFamily="34" charset="0"/>
              </a:rPr>
              <a:t>4)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大部份</a:t>
            </a:r>
            <a:r>
              <a:rPr lang="zh-TW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院舍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想改善軟餐的質素，但沒有人手及技術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62.1%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cs typeface="Calibri" panose="020F0502020204030204" pitchFamily="34" charset="0"/>
              </a:rPr>
              <a:t>5)</a:t>
            </a:r>
            <a:r>
              <a:rPr lang="zh-TW" altLang="en-US" dirty="0">
                <a:cs typeface="Calibri" panose="020F0502020204030204" pitchFamily="34" charset="0"/>
              </a:rPr>
              <a:t> 大部份</a:t>
            </a:r>
            <a:r>
              <a:rPr lang="zh-TW" altLang="en-US" b="1" u="sng" dirty="0"/>
              <a:t>院舍</a:t>
            </a:r>
            <a:r>
              <a:rPr lang="zh-TW" altLang="en-US" dirty="0"/>
              <a:t>沒</a:t>
            </a:r>
            <a:r>
              <a:rPr lang="zh-TW" altLang="zh-HK" dirty="0"/>
              <a:t>有考慮外購</a:t>
            </a:r>
            <a:r>
              <a:rPr lang="zh-TW" altLang="en-US" dirty="0"/>
              <a:t>軟餐</a:t>
            </a:r>
            <a:r>
              <a:rPr lang="zh-HK" altLang="zh-HK" dirty="0"/>
              <a:t>服務</a:t>
            </a:r>
            <a:r>
              <a:rPr lang="zh-TW" altLang="en-US" dirty="0"/>
              <a:t> </a:t>
            </a:r>
            <a:r>
              <a:rPr lang="en-US" altLang="zh-TW" dirty="0"/>
              <a:t>(77%)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6)</a:t>
            </a:r>
            <a:r>
              <a:rPr lang="zh-TW" altLang="en-US" dirty="0"/>
              <a:t> </a:t>
            </a:r>
            <a:r>
              <a:rPr lang="zh-TW" altLang="en-US" b="1" u="sng" dirty="0"/>
              <a:t>院舍</a:t>
            </a:r>
            <a:r>
              <a:rPr lang="zh-TW" altLang="en-US" dirty="0"/>
              <a:t>沒有外購軟餐服務的原因首要是</a:t>
            </a:r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成本考慮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63.4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，其次是食物安全問題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(58.5%)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及沒有合適的供應商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38.2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29</a:t>
            </a:fld>
            <a:endParaRPr lang="zh-HK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endParaRPr lang="zh-HK" altLang="en-US" dirty="0"/>
          </a:p>
        </p:txBody>
      </p:sp>
      <p:pic>
        <p:nvPicPr>
          <p:cNvPr id="7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調查方式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86409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問卷對象為兩大群組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1)</a:t>
            </a:r>
            <a:r>
              <a:rPr lang="zh-TW" altLang="en-US" b="1" dirty="0"/>
              <a:t>院舍照顧</a:t>
            </a:r>
            <a:r>
              <a:rPr lang="zh-TW" altLang="en-US" b="1" dirty="0" smtClean="0"/>
              <a:t>者 </a:t>
            </a:r>
            <a:r>
              <a:rPr lang="zh-TW" altLang="en-US" dirty="0"/>
              <a:t>及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2)</a:t>
            </a:r>
            <a:r>
              <a:rPr lang="zh-TW" altLang="en-US" b="1" dirty="0" smtClean="0"/>
              <a:t>個人照顧者</a:t>
            </a:r>
            <a:r>
              <a:rPr lang="zh-TW" altLang="en-US" dirty="0" smtClean="0"/>
              <a:t>，並於各群組分別訪問</a:t>
            </a:r>
            <a:r>
              <a:rPr lang="zh-TW" altLang="en-US" b="1" dirty="0" smtClean="0"/>
              <a:t>長者</a:t>
            </a:r>
            <a:r>
              <a:rPr lang="zh-TW" altLang="en-US" dirty="0" smtClean="0"/>
              <a:t>及</a:t>
            </a:r>
            <a:r>
              <a:rPr lang="zh-TW" altLang="en-US" b="1" dirty="0" smtClean="0"/>
              <a:t>殘疾人士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3</a:t>
            </a:fld>
            <a:endParaRPr lang="zh-HK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1635266"/>
              </p:ext>
            </p:extLst>
          </p:nvPr>
        </p:nvGraphicFramePr>
        <p:xfrm>
          <a:off x="1284312" y="1669256"/>
          <a:ext cx="746415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9" name="Picture 6" descr="HKCS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2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b="1" u="sng" dirty="0"/>
              <a:t>院舍</a:t>
            </a:r>
            <a:r>
              <a:rPr lang="zh-TW" altLang="en-US" dirty="0"/>
              <a:t>對不同的軟餐支援服務也有迫切需求</a:t>
            </a:r>
            <a:r>
              <a:rPr lang="zh-TW" altLang="en-US" dirty="0">
                <a:latin typeface="Calibri" panose="020F0502020204030204" pitchFamily="34" charset="0"/>
              </a:rPr>
              <a:t>，例如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府資助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如增加食物開支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 (6.4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最高分為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)/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專業人士指導及支援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如言語治療師、營養師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 (6.1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最高分為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更多清晰的指引及參考資料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如食物軟硬度及營養成分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，以便機構選擇合適食品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(5.9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最高分為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</a:t>
            </a:r>
            <a:r>
              <a:rPr lang="en-US" altLang="zh-TW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HK" altLang="en-US" sz="28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2800" dirty="0">
              <a:cs typeface="Calibri" panose="020F050202020403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30</a:t>
            </a:fld>
            <a:endParaRPr lang="zh-HK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endParaRPr lang="zh-HK" altLang="en-US" dirty="0"/>
          </a:p>
        </p:txBody>
      </p:sp>
      <p:pic>
        <p:nvPicPr>
          <p:cNvPr id="7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7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093296"/>
            <a:ext cx="828092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 smtClean="0"/>
              <a:t>總受訪人數</a:t>
            </a:r>
            <a:r>
              <a:rPr lang="en-US" altLang="zh-HK" b="1" dirty="0" smtClean="0"/>
              <a:t>: 354</a:t>
            </a:r>
            <a:endParaRPr lang="en-US" altLang="zh-HK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4</a:t>
            </a:fld>
            <a:endParaRPr lang="zh-HK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52395"/>
              </p:ext>
            </p:extLst>
          </p:nvPr>
        </p:nvGraphicFramePr>
        <p:xfrm>
          <a:off x="395536" y="860610"/>
          <a:ext cx="8352929" cy="51606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74329"/>
                <a:gridCol w="3066231"/>
                <a:gridCol w="3312369"/>
              </a:tblGrid>
              <a:tr h="770362">
                <a:tc>
                  <a:txBody>
                    <a:bodyPr/>
                    <a:lstStyle/>
                    <a:p>
                      <a:pPr algn="ctr"/>
                      <a:endParaRPr lang="zh-HK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dirty="0" smtClean="0"/>
                        <a:t>院舍照顧者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dirty="0" smtClean="0"/>
                        <a:t>個人照顧者</a:t>
                      </a:r>
                    </a:p>
                  </a:txBody>
                  <a:tcPr anchor="ctr"/>
                </a:tc>
              </a:tr>
              <a:tr h="12589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/>
                        <a:t>發放途徑</a:t>
                      </a:r>
                      <a:endParaRPr lang="zh-HK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/>
                        <a:t>傳真及電郵</a:t>
                      </a:r>
                      <a:endParaRPr lang="zh-HK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/>
                        <a:t>網上問卷</a:t>
                      </a:r>
                      <a:r>
                        <a:rPr lang="en-US" altLang="zh-TW" sz="2400" b="0" dirty="0" smtClean="0"/>
                        <a:t>,</a:t>
                      </a:r>
                      <a:r>
                        <a:rPr lang="zh-TW" altLang="en-US" sz="2400" b="0" baseline="0" dirty="0" smtClean="0"/>
                        <a:t> </a:t>
                      </a:r>
                      <a:r>
                        <a:rPr lang="en-US" altLang="zh-TW" sz="2400" b="0" dirty="0" smtClean="0"/>
                        <a:t>Facebook</a:t>
                      </a:r>
                      <a:r>
                        <a:rPr lang="zh-TW" altLang="en-US" sz="2400" b="0" dirty="0" smtClean="0"/>
                        <a:t>及電郵</a:t>
                      </a:r>
                      <a:endParaRPr lang="zh-HK" altLang="en-US" sz="2400" b="0" dirty="0"/>
                    </a:p>
                  </a:txBody>
                  <a:tcPr anchor="ctr"/>
                </a:tc>
              </a:tr>
              <a:tr h="12589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/>
                        <a:t>長者</a:t>
                      </a:r>
                      <a:endParaRPr lang="zh-HK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1" dirty="0" smtClean="0"/>
                        <a:t>114</a:t>
                      </a:r>
                    </a:p>
                    <a:p>
                      <a:pPr algn="ctr"/>
                      <a:r>
                        <a:rPr lang="en-US" altLang="zh-HK" sz="2000" dirty="0" smtClean="0"/>
                        <a:t>(</a:t>
                      </a:r>
                      <a:r>
                        <a:rPr lang="zh-TW" altLang="en-US" sz="2000" dirty="0" smtClean="0"/>
                        <a:t>服務超個</a:t>
                      </a:r>
                      <a:r>
                        <a:rPr lang="en-US" altLang="zh-TW" sz="2000" dirty="0" smtClean="0"/>
                        <a:t>10,000</a:t>
                      </a:r>
                      <a:r>
                        <a:rPr lang="zh-TW" altLang="en-US" sz="2000" dirty="0" smtClean="0"/>
                        <a:t>位有吞嚥困難人士</a:t>
                      </a:r>
                      <a:r>
                        <a:rPr lang="en-US" altLang="zh-HK" sz="2000" baseline="0" dirty="0" smtClean="0"/>
                        <a:t>)</a:t>
                      </a:r>
                      <a:endParaRPr lang="zh-HK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1" dirty="0" smtClean="0"/>
                        <a:t>156 </a:t>
                      </a:r>
                      <a:endParaRPr lang="zh-HK" altLang="en-US" sz="3200" b="1" dirty="0"/>
                    </a:p>
                  </a:txBody>
                  <a:tcPr anchor="ctr"/>
                </a:tc>
              </a:tr>
              <a:tr h="1258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b="1" dirty="0" smtClean="0"/>
                        <a:t>殘疾人士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1" dirty="0" smtClean="0"/>
                        <a:t>47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dirty="0" smtClean="0"/>
                        <a:t>(</a:t>
                      </a:r>
                      <a:r>
                        <a:rPr lang="zh-TW" altLang="en-US" sz="2000" dirty="0" smtClean="0"/>
                        <a:t>服務超個</a:t>
                      </a:r>
                      <a:r>
                        <a:rPr lang="en-US" altLang="zh-TW" sz="2000" dirty="0" smtClean="0"/>
                        <a:t>1,500</a:t>
                      </a:r>
                      <a:r>
                        <a:rPr lang="zh-TW" altLang="en-US" sz="2000" dirty="0" smtClean="0"/>
                        <a:t>位有吞嚥困難人士</a:t>
                      </a:r>
                      <a:r>
                        <a:rPr lang="en-US" altLang="zh-HK" sz="2000" baseline="0" dirty="0" smtClean="0"/>
                        <a:t>)</a:t>
                      </a:r>
                      <a:endParaRPr lang="zh-HK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1" dirty="0" smtClean="0"/>
                        <a:t>37 </a:t>
                      </a:r>
                      <a:endParaRPr lang="zh-HK" altLang="en-US" sz="3200" b="1" dirty="0"/>
                    </a:p>
                  </a:txBody>
                  <a:tcPr anchor="ctr"/>
                </a:tc>
              </a:tr>
              <a:tr h="613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/>
                        <a:t>受訪人數</a:t>
                      </a:r>
                      <a:endParaRPr lang="zh-HK" alt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/>
                        <a:t>161</a:t>
                      </a:r>
                      <a:endParaRPr lang="zh-HK" altLang="en-US" sz="3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193</a:t>
                      </a:r>
                      <a:endParaRPr lang="zh-HK" alt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9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269115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院舍照顧者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服務長者及殘疾人士</a:t>
            </a:r>
            <a:endParaRPr lang="en-US" altLang="zh-HK" sz="4000" b="1" i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pic>
        <p:nvPicPr>
          <p:cNvPr id="7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1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KCS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">
            <a:extLst>
              <a:ext uri="{FF2B5EF4-FFF2-40B4-BE49-F238E27FC236}">
                <a16:creationId xmlns="" xmlns:a16="http://schemas.microsoft.com/office/drawing/2014/main" id="{48229D3D-C449-4280-9E32-2EECA8F55182}"/>
              </a:ext>
            </a:extLst>
          </p:cNvPr>
          <p:cNvSpPr txBox="1"/>
          <p:nvPr/>
        </p:nvSpPr>
        <p:spPr>
          <a:xfrm>
            <a:off x="5659868" y="1951672"/>
            <a:ext cx="308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長者</a:t>
            </a: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津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助院舍、自負盈虧及合約院舍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(65.8%)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長者日間護理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中心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15.8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綜合家居照顧服務隊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家務助理服務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(11.4%)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1048" y="109664"/>
            <a:ext cx="8319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受訪機構的</a:t>
            </a:r>
            <a:r>
              <a:rPr lang="zh-TW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服務類型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可選擇多於一項</a:t>
            </a:r>
            <a:r>
              <a:rPr lang="en-US" altLang="zh-HK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76711"/>
              </p:ext>
            </p:extLst>
          </p:nvPr>
        </p:nvGraphicFramePr>
        <p:xfrm>
          <a:off x="395536" y="1355059"/>
          <a:ext cx="4437839" cy="28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65708"/>
              </p:ext>
            </p:extLst>
          </p:nvPr>
        </p:nvGraphicFramePr>
        <p:xfrm>
          <a:off x="323528" y="4084329"/>
          <a:ext cx="4752528" cy="287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文字方塊 1">
            <a:extLst>
              <a:ext uri="{FF2B5EF4-FFF2-40B4-BE49-F238E27FC236}">
                <a16:creationId xmlns="" xmlns:a16="http://schemas.microsoft.com/office/drawing/2014/main" id="{48229D3D-C449-4280-9E32-2EECA8F55182}"/>
              </a:ext>
            </a:extLst>
          </p:cNvPr>
          <p:cNvSpPr txBox="1"/>
          <p:nvPr/>
        </p:nvSpPr>
        <p:spPr>
          <a:xfrm>
            <a:off x="5812268" y="4399944"/>
            <a:ext cx="3080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dirty="0">
                <a:latin typeface="Calibri" panose="020F0502020204030204" pitchFamily="34" charset="0"/>
                <a:cs typeface="Calibri" panose="020F0502020204030204" pitchFamily="34" charset="0"/>
              </a:rPr>
              <a:t>殘疾</a:t>
            </a:r>
            <a:r>
              <a:rPr lang="zh-HK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人士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智障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人士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(80.9%)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肢體傷殘人士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(27.7%)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視障人士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19.1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4" name="TextBox 2"/>
          <p:cNvSpPr txBox="1"/>
          <p:nvPr/>
        </p:nvSpPr>
        <p:spPr>
          <a:xfrm>
            <a:off x="0" y="3717032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altLang="zh-HK" sz="1200" dirty="0"/>
              <a:t>: </a:t>
            </a:r>
            <a:r>
              <a:rPr lang="en-US" sz="1200" dirty="0" smtClean="0"/>
              <a:t>114</a:t>
            </a:r>
            <a:endParaRPr lang="en-US" sz="1200" dirty="0"/>
          </a:p>
        </p:txBody>
      </p:sp>
      <p:sp>
        <p:nvSpPr>
          <p:cNvPr id="17" name="TextBox 2"/>
          <p:cNvSpPr txBox="1"/>
          <p:nvPr/>
        </p:nvSpPr>
        <p:spPr>
          <a:xfrm>
            <a:off x="0" y="651785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altLang="zh-HK" sz="1200" dirty="0"/>
              <a:t>: </a:t>
            </a:r>
            <a:r>
              <a:rPr lang="en-US" sz="1200" dirty="0" smtClean="0"/>
              <a:t> 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14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2C7DFCA0-F37E-4516-B6CB-2B13D497C429}"/>
              </a:ext>
            </a:extLst>
          </p:cNvPr>
          <p:cNvSpPr txBox="1"/>
          <p:nvPr/>
        </p:nvSpPr>
        <p:spPr>
          <a:xfrm>
            <a:off x="824669" y="407566"/>
            <a:ext cx="7780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2.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院舍平均</a:t>
            </a:r>
            <a:r>
              <a:rPr lang="zh-TW" altLang="en-US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需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要進食軟餐</a:t>
            </a:r>
            <a:r>
              <a:rPr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如碎餐及糊餐</a:t>
            </a:r>
            <a:r>
              <a:rPr lang="en-US" altLang="zh-TW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sz="4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長者百分比</a:t>
            </a:r>
            <a:endParaRPr lang="zh-HK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2C7DFCA0-F37E-4516-B6CB-2B13D497C429}"/>
              </a:ext>
            </a:extLst>
          </p:cNvPr>
          <p:cNvSpPr txBox="1"/>
          <p:nvPr/>
        </p:nvSpPr>
        <p:spPr>
          <a:xfrm>
            <a:off x="1331640" y="2564904"/>
            <a:ext cx="38685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47.9%</a:t>
            </a:r>
            <a:endParaRPr lang="en-US" altLang="zh-HK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HK" alt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1357382" y="4026842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</a:t>
            </a:r>
            <a:r>
              <a:rPr lang="en-US" altLang="zh-TW" sz="1200" dirty="0" smtClean="0"/>
              <a:t>161</a:t>
            </a:r>
            <a:endParaRPr lang="en-US" sz="1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1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HK" dirty="0" smtClean="0"/>
              <a:t>For internal use only (2019</a:t>
            </a:r>
            <a:r>
              <a:rPr lang="en-US" altLang="zh-TW" dirty="0" smtClean="0"/>
              <a:t>1112)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52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660232" y="28676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或以上估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65%)</a:t>
            </a:r>
            <a:endParaRPr lang="zh-HK" altLang="en-US" dirty="0"/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8059" y="188640"/>
            <a:ext cx="8885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需要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進食軟餐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如碎餐及糊餐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者及殘疾人士概況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83261" y="5589240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</a:t>
            </a:r>
            <a:r>
              <a:rPr lang="en-US" altLang="zh-TW" sz="1200" dirty="0" smtClean="0"/>
              <a:t>161</a:t>
            </a:r>
            <a:endParaRPr lang="en-US" sz="1200" dirty="0"/>
          </a:p>
        </p:txBody>
      </p:sp>
      <p:graphicFrame>
        <p:nvGraphicFramePr>
          <p:cNvPr id="10" name="图表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1E3DE707-B5B3-49C7-AFBC-8D48D3640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325150"/>
              </p:ext>
            </p:extLst>
          </p:nvPr>
        </p:nvGraphicFramePr>
        <p:xfrm>
          <a:off x="258059" y="1635190"/>
          <a:ext cx="6258157" cy="395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05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116616" y="26746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患有認知障礙症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如老人痴呆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正常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(4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</a:p>
          <a:p>
            <a:endParaRPr lang="zh-HK" altLang="en-US" dirty="0"/>
          </a:p>
        </p:txBody>
      </p:sp>
      <p:pic>
        <p:nvPicPr>
          <p:cNvPr id="8" name="Picture 6" descr="HKCS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92" y="6219997"/>
            <a:ext cx="498227" cy="3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ocialenterprise.org.hk/sites/default/themes/sebc/images/seb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157" y="6234898"/>
            <a:ext cx="755688" cy="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10323"/>
              </p:ext>
            </p:extLst>
          </p:nvPr>
        </p:nvGraphicFramePr>
        <p:xfrm>
          <a:off x="850722" y="1658016"/>
          <a:ext cx="7754123" cy="339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For internal use only (20190920)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C138-6CDC-4E87-B78F-F8DD066343D4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4630" y="211466"/>
            <a:ext cx="7873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需要進食軟餐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如碎餐及糊餐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的長者概況</a:t>
            </a:r>
            <a:endParaRPr 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514755" y="4880193"/>
            <a:ext cx="115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1200" dirty="0"/>
              <a:t>受訪人數</a:t>
            </a:r>
            <a:r>
              <a:rPr lang="en-US" sz="1200" dirty="0" smtClean="0"/>
              <a:t>: </a:t>
            </a:r>
            <a:r>
              <a:rPr lang="en-US" altLang="zh-TW" sz="1200" dirty="0" smtClean="0"/>
              <a:t>161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28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25276</TotalTime>
  <Words>1803</Words>
  <Application>Microsoft Office PowerPoint</Application>
  <PresentationFormat>如螢幕大小 (4:3)</PresentationFormat>
  <Paragraphs>229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背景</vt:lpstr>
      <vt:lpstr>調查方式</vt:lpstr>
      <vt:lpstr>調查方式 (續)</vt:lpstr>
      <vt:lpstr>A. 院舍照顧者-服務長者及殘疾人士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B. 個人照顧者 –服務長者及殘疾人士</vt:lpstr>
      <vt:lpstr>PowerPoint 簡報</vt:lpstr>
      <vt:lpstr>PowerPoint 簡報</vt:lpstr>
      <vt:lpstr>PowerPoint 簡報</vt:lpstr>
      <vt:lpstr>PowerPoint 簡報</vt:lpstr>
      <vt:lpstr>小結 (7分最好；1分最差)</vt:lpstr>
      <vt:lpstr>PowerPoint 簡報</vt:lpstr>
      <vt:lpstr>PowerPoint 簡報</vt:lpstr>
      <vt:lpstr>PowerPoint 簡報</vt:lpstr>
      <vt:lpstr>PowerPoint 簡報</vt:lpstr>
      <vt:lpstr>PowerPoint 簡報</vt:lpstr>
      <vt:lpstr>總結</vt:lpstr>
      <vt:lpstr>總結(續)</vt:lpstr>
      <vt:lpstr>總結(續)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 CHEUNG</dc:creator>
  <cp:lastModifiedBy>Jim CHEUNG</cp:lastModifiedBy>
  <cp:revision>155</cp:revision>
  <cp:lastPrinted>2019-09-19T10:02:27Z</cp:lastPrinted>
  <dcterms:created xsi:type="dcterms:W3CDTF">2019-06-20T03:05:34Z</dcterms:created>
  <dcterms:modified xsi:type="dcterms:W3CDTF">2019-12-09T04:25:50Z</dcterms:modified>
</cp:coreProperties>
</file>