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5" r:id="rId7"/>
    <p:sldId id="266" r:id="rId8"/>
    <p:sldId id="267" r:id="rId9"/>
    <p:sldId id="268" r:id="rId10"/>
    <p:sldId id="269" r:id="rId11"/>
    <p:sldId id="258" r:id="rId12"/>
    <p:sldId id="259" r:id="rId13"/>
  </p:sldIdLst>
  <p:sldSz cx="9144000" cy="6858000" type="screen4x3"/>
  <p:notesSz cx="6858000" cy="9144000"/>
  <p:defaultTextStyle>
    <a:defPPr>
      <a:defRPr lang="zh-H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6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HK"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HK" altLang="en-US"/>
          </a:p>
        </p:txBody>
      </p:sp>
      <p:sp>
        <p:nvSpPr>
          <p:cNvPr id="4" name="日期版面配置區 3"/>
          <p:cNvSpPr>
            <a:spLocks noGrp="1"/>
          </p:cNvSpPr>
          <p:nvPr>
            <p:ph type="dt" sz="half" idx="10"/>
          </p:nvPr>
        </p:nvSpPr>
        <p:spPr/>
        <p:txBody>
          <a:bodyPr/>
          <a:lstStyle/>
          <a:p>
            <a:fld id="{45C85957-8BD0-4013-A994-8C4B43CCAC74}" type="datetimeFigureOut">
              <a:rPr lang="zh-HK" altLang="en-US" smtClean="0"/>
              <a:t>15/8/2019</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3724571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HK"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日期版面配置區 3"/>
          <p:cNvSpPr>
            <a:spLocks noGrp="1"/>
          </p:cNvSpPr>
          <p:nvPr>
            <p:ph type="dt" sz="half" idx="10"/>
          </p:nvPr>
        </p:nvSpPr>
        <p:spPr/>
        <p:txBody>
          <a:bodyPr/>
          <a:lstStyle/>
          <a:p>
            <a:fld id="{45C85957-8BD0-4013-A994-8C4B43CCAC74}" type="datetimeFigureOut">
              <a:rPr lang="zh-HK" altLang="en-US" smtClean="0"/>
              <a:t>15/8/2019</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2881156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HK"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日期版面配置區 3"/>
          <p:cNvSpPr>
            <a:spLocks noGrp="1"/>
          </p:cNvSpPr>
          <p:nvPr>
            <p:ph type="dt" sz="half" idx="10"/>
          </p:nvPr>
        </p:nvSpPr>
        <p:spPr/>
        <p:txBody>
          <a:bodyPr/>
          <a:lstStyle/>
          <a:p>
            <a:fld id="{45C85957-8BD0-4013-A994-8C4B43CCAC74}" type="datetimeFigureOut">
              <a:rPr lang="zh-HK" altLang="en-US" smtClean="0"/>
              <a:t>15/8/2019</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1921428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HK"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日期版面配置區 3"/>
          <p:cNvSpPr>
            <a:spLocks noGrp="1"/>
          </p:cNvSpPr>
          <p:nvPr>
            <p:ph type="dt" sz="half" idx="10"/>
          </p:nvPr>
        </p:nvSpPr>
        <p:spPr/>
        <p:txBody>
          <a:bodyPr/>
          <a:lstStyle/>
          <a:p>
            <a:fld id="{45C85957-8BD0-4013-A994-8C4B43CCAC74}" type="datetimeFigureOut">
              <a:rPr lang="zh-HK" altLang="en-US" smtClean="0"/>
              <a:t>15/8/2019</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2995144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HK"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45C85957-8BD0-4013-A994-8C4B43CCAC74}" type="datetimeFigureOut">
              <a:rPr lang="zh-HK" altLang="en-US" smtClean="0"/>
              <a:t>15/8/2019</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3542975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HK"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5" name="日期版面配置區 4"/>
          <p:cNvSpPr>
            <a:spLocks noGrp="1"/>
          </p:cNvSpPr>
          <p:nvPr>
            <p:ph type="dt" sz="half" idx="10"/>
          </p:nvPr>
        </p:nvSpPr>
        <p:spPr/>
        <p:txBody>
          <a:bodyPr/>
          <a:lstStyle/>
          <a:p>
            <a:fld id="{45C85957-8BD0-4013-A994-8C4B43CCAC74}" type="datetimeFigureOut">
              <a:rPr lang="zh-HK" altLang="en-US" smtClean="0"/>
              <a:t>15/8/2019</a:t>
            </a:fld>
            <a:endParaRPr lang="zh-HK" altLang="en-US"/>
          </a:p>
        </p:txBody>
      </p:sp>
      <p:sp>
        <p:nvSpPr>
          <p:cNvPr id="6" name="頁尾版面配置區 5"/>
          <p:cNvSpPr>
            <a:spLocks noGrp="1"/>
          </p:cNvSpPr>
          <p:nvPr>
            <p:ph type="ftr" sz="quarter" idx="11"/>
          </p:nvPr>
        </p:nvSpPr>
        <p:spPr/>
        <p:txBody>
          <a:bodyPr/>
          <a:lstStyle/>
          <a:p>
            <a:endParaRPr lang="zh-HK" altLang="en-US"/>
          </a:p>
        </p:txBody>
      </p:sp>
      <p:sp>
        <p:nvSpPr>
          <p:cNvPr id="7" name="投影片編號版面配置區 6"/>
          <p:cNvSpPr>
            <a:spLocks noGrp="1"/>
          </p:cNvSpPr>
          <p:nvPr>
            <p:ph type="sldNum" sz="quarter" idx="12"/>
          </p:nvPr>
        </p:nvSpPr>
        <p:spPr/>
        <p:txBody>
          <a:body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2912763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HK"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7" name="日期版面配置區 6"/>
          <p:cNvSpPr>
            <a:spLocks noGrp="1"/>
          </p:cNvSpPr>
          <p:nvPr>
            <p:ph type="dt" sz="half" idx="10"/>
          </p:nvPr>
        </p:nvSpPr>
        <p:spPr/>
        <p:txBody>
          <a:bodyPr/>
          <a:lstStyle/>
          <a:p>
            <a:fld id="{45C85957-8BD0-4013-A994-8C4B43CCAC74}" type="datetimeFigureOut">
              <a:rPr lang="zh-HK" altLang="en-US" smtClean="0"/>
              <a:t>15/8/2019</a:t>
            </a:fld>
            <a:endParaRPr lang="zh-HK" altLang="en-US"/>
          </a:p>
        </p:txBody>
      </p:sp>
      <p:sp>
        <p:nvSpPr>
          <p:cNvPr id="8" name="頁尾版面配置區 7"/>
          <p:cNvSpPr>
            <a:spLocks noGrp="1"/>
          </p:cNvSpPr>
          <p:nvPr>
            <p:ph type="ftr" sz="quarter" idx="11"/>
          </p:nvPr>
        </p:nvSpPr>
        <p:spPr/>
        <p:txBody>
          <a:bodyPr/>
          <a:lstStyle/>
          <a:p>
            <a:endParaRPr lang="zh-HK" altLang="en-US"/>
          </a:p>
        </p:txBody>
      </p:sp>
      <p:sp>
        <p:nvSpPr>
          <p:cNvPr id="9" name="投影片編號版面配置區 8"/>
          <p:cNvSpPr>
            <a:spLocks noGrp="1"/>
          </p:cNvSpPr>
          <p:nvPr>
            <p:ph type="sldNum" sz="quarter" idx="12"/>
          </p:nvPr>
        </p:nvSpPr>
        <p:spPr/>
        <p:txBody>
          <a:body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1729192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HK" altLang="en-US"/>
          </a:p>
        </p:txBody>
      </p:sp>
      <p:sp>
        <p:nvSpPr>
          <p:cNvPr id="3" name="日期版面配置區 2"/>
          <p:cNvSpPr>
            <a:spLocks noGrp="1"/>
          </p:cNvSpPr>
          <p:nvPr>
            <p:ph type="dt" sz="half" idx="10"/>
          </p:nvPr>
        </p:nvSpPr>
        <p:spPr/>
        <p:txBody>
          <a:bodyPr/>
          <a:lstStyle/>
          <a:p>
            <a:fld id="{45C85957-8BD0-4013-A994-8C4B43CCAC74}" type="datetimeFigureOut">
              <a:rPr lang="zh-HK" altLang="en-US" smtClean="0"/>
              <a:t>15/8/2019</a:t>
            </a:fld>
            <a:endParaRPr lang="zh-HK" altLang="en-US"/>
          </a:p>
        </p:txBody>
      </p:sp>
      <p:sp>
        <p:nvSpPr>
          <p:cNvPr id="4" name="頁尾版面配置區 3"/>
          <p:cNvSpPr>
            <a:spLocks noGrp="1"/>
          </p:cNvSpPr>
          <p:nvPr>
            <p:ph type="ftr" sz="quarter" idx="11"/>
          </p:nvPr>
        </p:nvSpPr>
        <p:spPr/>
        <p:txBody>
          <a:bodyPr/>
          <a:lstStyle/>
          <a:p>
            <a:endParaRPr lang="zh-HK" altLang="en-US"/>
          </a:p>
        </p:txBody>
      </p:sp>
      <p:sp>
        <p:nvSpPr>
          <p:cNvPr id="5" name="投影片編號版面配置區 4"/>
          <p:cNvSpPr>
            <a:spLocks noGrp="1"/>
          </p:cNvSpPr>
          <p:nvPr>
            <p:ph type="sldNum" sz="quarter" idx="12"/>
          </p:nvPr>
        </p:nvSpPr>
        <p:spPr/>
        <p:txBody>
          <a:body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1899984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45C85957-8BD0-4013-A994-8C4B43CCAC74}" type="datetimeFigureOut">
              <a:rPr lang="zh-HK" altLang="en-US" smtClean="0"/>
              <a:t>15/8/2019</a:t>
            </a:fld>
            <a:endParaRPr lang="zh-HK" altLang="en-US"/>
          </a:p>
        </p:txBody>
      </p:sp>
      <p:sp>
        <p:nvSpPr>
          <p:cNvPr id="3" name="頁尾版面配置區 2"/>
          <p:cNvSpPr>
            <a:spLocks noGrp="1"/>
          </p:cNvSpPr>
          <p:nvPr>
            <p:ph type="ftr" sz="quarter" idx="11"/>
          </p:nvPr>
        </p:nvSpPr>
        <p:spPr/>
        <p:txBody>
          <a:bodyPr/>
          <a:lstStyle/>
          <a:p>
            <a:endParaRPr lang="zh-HK" altLang="en-US"/>
          </a:p>
        </p:txBody>
      </p:sp>
      <p:sp>
        <p:nvSpPr>
          <p:cNvPr id="4" name="投影片編號版面配置區 3"/>
          <p:cNvSpPr>
            <a:spLocks noGrp="1"/>
          </p:cNvSpPr>
          <p:nvPr>
            <p:ph type="sldNum" sz="quarter" idx="12"/>
          </p:nvPr>
        </p:nvSpPr>
        <p:spPr/>
        <p:txBody>
          <a:body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2749600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HK"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45C85957-8BD0-4013-A994-8C4B43CCAC74}" type="datetimeFigureOut">
              <a:rPr lang="zh-HK" altLang="en-US" smtClean="0"/>
              <a:t>15/8/2019</a:t>
            </a:fld>
            <a:endParaRPr lang="zh-HK" altLang="en-US"/>
          </a:p>
        </p:txBody>
      </p:sp>
      <p:sp>
        <p:nvSpPr>
          <p:cNvPr id="6" name="頁尾版面配置區 5"/>
          <p:cNvSpPr>
            <a:spLocks noGrp="1"/>
          </p:cNvSpPr>
          <p:nvPr>
            <p:ph type="ftr" sz="quarter" idx="11"/>
          </p:nvPr>
        </p:nvSpPr>
        <p:spPr/>
        <p:txBody>
          <a:bodyPr/>
          <a:lstStyle/>
          <a:p>
            <a:endParaRPr lang="zh-HK" altLang="en-US"/>
          </a:p>
        </p:txBody>
      </p:sp>
      <p:sp>
        <p:nvSpPr>
          <p:cNvPr id="7" name="投影片編號版面配置區 6"/>
          <p:cNvSpPr>
            <a:spLocks noGrp="1"/>
          </p:cNvSpPr>
          <p:nvPr>
            <p:ph type="sldNum" sz="quarter" idx="12"/>
          </p:nvPr>
        </p:nvSpPr>
        <p:spPr/>
        <p:txBody>
          <a:body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3205033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HK"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HK"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45C85957-8BD0-4013-A994-8C4B43CCAC74}" type="datetimeFigureOut">
              <a:rPr lang="zh-HK" altLang="en-US" smtClean="0"/>
              <a:t>15/8/2019</a:t>
            </a:fld>
            <a:endParaRPr lang="zh-HK" altLang="en-US"/>
          </a:p>
        </p:txBody>
      </p:sp>
      <p:sp>
        <p:nvSpPr>
          <p:cNvPr id="6" name="頁尾版面配置區 5"/>
          <p:cNvSpPr>
            <a:spLocks noGrp="1"/>
          </p:cNvSpPr>
          <p:nvPr>
            <p:ph type="ftr" sz="quarter" idx="11"/>
          </p:nvPr>
        </p:nvSpPr>
        <p:spPr/>
        <p:txBody>
          <a:bodyPr/>
          <a:lstStyle/>
          <a:p>
            <a:endParaRPr lang="zh-HK" altLang="en-US"/>
          </a:p>
        </p:txBody>
      </p:sp>
      <p:sp>
        <p:nvSpPr>
          <p:cNvPr id="7" name="投影片編號版面配置區 6"/>
          <p:cNvSpPr>
            <a:spLocks noGrp="1"/>
          </p:cNvSpPr>
          <p:nvPr>
            <p:ph type="sldNum" sz="quarter" idx="12"/>
          </p:nvPr>
        </p:nvSpPr>
        <p:spPr/>
        <p:txBody>
          <a:body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677358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HK"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C85957-8BD0-4013-A994-8C4B43CCAC74}" type="datetimeFigureOut">
              <a:rPr lang="zh-HK" altLang="en-US" smtClean="0"/>
              <a:t>15/8/2019</a:t>
            </a:fld>
            <a:endParaRPr lang="zh-HK"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HK"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E1DCCF-0F0F-4F6B-BEAF-B05556092FCD}" type="slidenum">
              <a:rPr lang="zh-HK" altLang="en-US" smtClean="0"/>
              <a:t>‹#›</a:t>
            </a:fld>
            <a:endParaRPr lang="zh-HK" altLang="en-US"/>
          </a:p>
        </p:txBody>
      </p:sp>
    </p:spTree>
    <p:extLst>
      <p:ext uri="{BB962C8B-B14F-4D97-AF65-F5344CB8AC3E}">
        <p14:creationId xmlns:p14="http://schemas.microsoft.com/office/powerpoint/2010/main" val="2877266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H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55576" y="2132856"/>
            <a:ext cx="8062664" cy="1470025"/>
          </a:xfrm>
        </p:spPr>
        <p:txBody>
          <a:bodyPr>
            <a:noAutofit/>
          </a:bodyPr>
          <a:lstStyle/>
          <a:p>
            <a:r>
              <a:rPr lang="zh-TW" altLang="en-US" sz="5000" b="1" dirty="0" smtClean="0">
                <a:latin typeface="微軟正黑體" panose="020B0604030504040204" pitchFamily="34" charset="-120"/>
                <a:ea typeface="微軟正黑體" panose="020B0604030504040204" pitchFamily="34" charset="-120"/>
              </a:rPr>
              <a:t>（社會）責任採購調查結果</a:t>
            </a:r>
            <a:endParaRPr lang="zh-HK" altLang="en-US" sz="5000" b="1" dirty="0">
              <a:latin typeface="微軟正黑體" panose="020B0604030504040204" pitchFamily="34" charset="-120"/>
              <a:ea typeface="微軟正黑體" panose="020B0604030504040204" pitchFamily="34" charset="-120"/>
            </a:endParaRPr>
          </a:p>
        </p:txBody>
      </p:sp>
      <p:pic>
        <p:nvPicPr>
          <p:cNvPr id="5" name="圖片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60232" y="5744067"/>
            <a:ext cx="2232248" cy="982153"/>
          </a:xfrm>
          <a:prstGeom prst="rect">
            <a:avLst/>
          </a:prstGeom>
        </p:spPr>
      </p:pic>
      <p:pic>
        <p:nvPicPr>
          <p:cNvPr id="6" name="圖片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23636" y="5712897"/>
            <a:ext cx="1367367" cy="982153"/>
          </a:xfrm>
          <a:prstGeom prst="rect">
            <a:avLst/>
          </a:prstGeom>
        </p:spPr>
      </p:pic>
    </p:spTree>
    <p:extLst>
      <p:ext uri="{BB962C8B-B14F-4D97-AF65-F5344CB8AC3E}">
        <p14:creationId xmlns:p14="http://schemas.microsoft.com/office/powerpoint/2010/main" val="11634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332656"/>
            <a:ext cx="8208912" cy="1143000"/>
          </a:xfrm>
        </p:spPr>
        <p:txBody>
          <a:bodyPr>
            <a:normAutofit fontScale="90000"/>
          </a:bodyPr>
          <a:lstStyle/>
          <a:p>
            <a:pPr algn="l"/>
            <a:r>
              <a:rPr lang="zh-TW" altLang="en-US" sz="3300" b="1" dirty="0" smtClean="0">
                <a:latin typeface="微軟正黑體" panose="020B0604030504040204" pitchFamily="34" charset="-120"/>
                <a:ea typeface="微軟正黑體" panose="020B0604030504040204" pitchFamily="34" charset="-120"/>
              </a:rPr>
              <a:t>從社企採購的情況</a:t>
            </a:r>
            <a:r>
              <a:rPr lang="en-US" altLang="zh-TW" dirty="0" smtClean="0"/>
              <a:t/>
            </a:r>
            <a:br>
              <a:rPr lang="en-US" altLang="zh-TW" dirty="0" smtClean="0"/>
            </a:br>
            <a:r>
              <a:rPr lang="zh-TW" altLang="en-US" sz="3000" dirty="0" smtClean="0">
                <a:latin typeface="微軟正黑體" panose="020B0604030504040204" pitchFamily="34" charset="-120"/>
                <a:ea typeface="微軟正黑體" panose="020B0604030504040204" pitchFamily="34" charset="-120"/>
              </a:rPr>
              <a:t>機構或公司所採購的社企產品或服務之訂單平均估算</a:t>
            </a:r>
            <a:endParaRPr lang="zh-HK" altLang="en-US" sz="3000" dirty="0">
              <a:latin typeface="微軟正黑體" panose="020B0604030504040204" pitchFamily="34" charset="-120"/>
              <a:ea typeface="微軟正黑體" panose="020B0604030504040204" pitchFamily="34" charset="-120"/>
            </a:endParaRPr>
          </a:p>
        </p:txBody>
      </p:sp>
      <p:sp>
        <p:nvSpPr>
          <p:cNvPr id="5" name="矩形 4"/>
          <p:cNvSpPr/>
          <p:nvPr/>
        </p:nvSpPr>
        <p:spPr>
          <a:xfrm>
            <a:off x="7956376" y="6488667"/>
            <a:ext cx="1112805" cy="276999"/>
          </a:xfrm>
          <a:prstGeom prst="rect">
            <a:avLst/>
          </a:prstGeom>
        </p:spPr>
        <p:txBody>
          <a:bodyPr wrap="none">
            <a:spAutoFit/>
          </a:bodyPr>
          <a:lstStyle/>
          <a:p>
            <a:r>
              <a:rPr lang="zh-TW" altLang="en-US" sz="1200" dirty="0" smtClean="0"/>
              <a:t>回覆人數</a:t>
            </a:r>
            <a:r>
              <a:rPr lang="en-US" altLang="zh-TW" sz="1200" dirty="0" smtClean="0"/>
              <a:t>: 119</a:t>
            </a:r>
            <a:endParaRPr lang="zh-HK" altLang="en-US" sz="1200" dirty="0"/>
          </a:p>
        </p:txBody>
      </p:sp>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42601" y="2548548"/>
            <a:ext cx="6258798" cy="2629267"/>
          </a:xfrm>
        </p:spPr>
      </p:pic>
    </p:spTree>
    <p:extLst>
      <p:ext uri="{BB962C8B-B14F-4D97-AF65-F5344CB8AC3E}">
        <p14:creationId xmlns:p14="http://schemas.microsoft.com/office/powerpoint/2010/main" val="1221529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435280" cy="1143000"/>
          </a:xfrm>
        </p:spPr>
        <p:txBody>
          <a:bodyPr>
            <a:normAutofit fontScale="90000"/>
          </a:bodyPr>
          <a:lstStyle/>
          <a:p>
            <a:pPr algn="l"/>
            <a:r>
              <a:rPr lang="zh-TW" altLang="en-US" sz="3300" b="1" dirty="0" smtClean="0">
                <a:latin typeface="微軟正黑體" panose="020B0604030504040204" pitchFamily="34" charset="-120"/>
                <a:ea typeface="微軟正黑體" panose="020B0604030504040204" pitchFamily="34" charset="-120"/>
              </a:rPr>
              <a:t>推廣社企採購</a:t>
            </a:r>
            <a:r>
              <a:rPr lang="en-US" altLang="zh-TW" dirty="0" smtClean="0">
                <a:latin typeface="微軟正黑體" panose="020B0604030504040204" pitchFamily="34" charset="-120"/>
                <a:ea typeface="微軟正黑體" panose="020B0604030504040204" pitchFamily="34" charset="-120"/>
              </a:rPr>
              <a:t/>
            </a:r>
            <a:br>
              <a:rPr lang="en-US" altLang="zh-TW" dirty="0" smtClean="0">
                <a:latin typeface="微軟正黑體" panose="020B0604030504040204" pitchFamily="34" charset="-120"/>
                <a:ea typeface="微軟正黑體" panose="020B0604030504040204" pitchFamily="34" charset="-120"/>
              </a:rPr>
            </a:br>
            <a:r>
              <a:rPr lang="zh-TW" altLang="en-US" sz="3000" dirty="0" smtClean="0">
                <a:latin typeface="微軟正黑體" panose="020B0604030504040204" pitchFamily="34" charset="-120"/>
                <a:ea typeface="微軟正黑體" panose="020B0604030504040204" pitchFamily="34" charset="-120"/>
              </a:rPr>
              <a:t>機構</a:t>
            </a:r>
            <a:r>
              <a:rPr lang="zh-TW" altLang="en-US" sz="3000" dirty="0">
                <a:latin typeface="微軟正黑體" panose="020B0604030504040204" pitchFamily="34" charset="-120"/>
                <a:ea typeface="微軟正黑體" panose="020B0604030504040204" pitchFamily="34" charset="-120"/>
              </a:rPr>
              <a:t>或公司未有從社企採購產品</a:t>
            </a:r>
            <a:r>
              <a:rPr lang="en-US" altLang="zh-TW" sz="3000" dirty="0">
                <a:latin typeface="微軟正黑體" panose="020B0604030504040204" pitchFamily="34" charset="-120"/>
                <a:ea typeface="微軟正黑體" panose="020B0604030504040204" pitchFamily="34" charset="-120"/>
              </a:rPr>
              <a:t>/ </a:t>
            </a:r>
            <a:r>
              <a:rPr lang="zh-TW" altLang="en-US" sz="3000" dirty="0">
                <a:latin typeface="微軟正黑體" panose="020B0604030504040204" pitchFamily="34" charset="-120"/>
                <a:ea typeface="微軟正黑體" panose="020B0604030504040204" pitchFamily="34" charset="-120"/>
              </a:rPr>
              <a:t>服務之</a:t>
            </a:r>
            <a:r>
              <a:rPr lang="zh-TW" altLang="en-US" sz="3000" dirty="0" smtClean="0">
                <a:latin typeface="微軟正黑體" panose="020B0604030504040204" pitchFamily="34" charset="-120"/>
                <a:ea typeface="微軟正黑體" panose="020B0604030504040204" pitchFamily="34" charset="-120"/>
              </a:rPr>
              <a:t>原因</a:t>
            </a:r>
            <a:r>
              <a:rPr lang="en-US" altLang="zh-TW" sz="3000" dirty="0" smtClean="0">
                <a:latin typeface="微軟正黑體" panose="020B0604030504040204" pitchFamily="34" charset="-120"/>
                <a:ea typeface="微軟正黑體" panose="020B0604030504040204" pitchFamily="34" charset="-120"/>
              </a:rPr>
              <a:t/>
            </a:r>
            <a:br>
              <a:rPr lang="en-US" altLang="zh-TW" sz="3000" dirty="0" smtClean="0">
                <a:latin typeface="微軟正黑體" panose="020B0604030504040204" pitchFamily="34" charset="-120"/>
                <a:ea typeface="微軟正黑體" panose="020B0604030504040204" pitchFamily="34" charset="-120"/>
              </a:rPr>
            </a:br>
            <a:r>
              <a:rPr lang="zh-TW" altLang="en-US" sz="2200" dirty="0" smtClean="0">
                <a:latin typeface="微軟正黑體" panose="020B0604030504040204" pitchFamily="34" charset="-120"/>
                <a:ea typeface="微軟正黑體" panose="020B0604030504040204" pitchFamily="34" charset="-120"/>
              </a:rPr>
              <a:t>（可選多於一項）</a:t>
            </a:r>
            <a:endParaRPr lang="zh-HK" altLang="en-US" sz="2200" dirty="0">
              <a:latin typeface="微軟正黑體" panose="020B0604030504040204" pitchFamily="34" charset="-120"/>
              <a:ea typeface="微軟正黑體" panose="020B0604030504040204" pitchFamily="34" charset="-120"/>
            </a:endParaRPr>
          </a:p>
        </p:txBody>
      </p:sp>
      <p:sp>
        <p:nvSpPr>
          <p:cNvPr id="5" name="矩形 4"/>
          <p:cNvSpPr/>
          <p:nvPr/>
        </p:nvSpPr>
        <p:spPr>
          <a:xfrm>
            <a:off x="7956376" y="6488667"/>
            <a:ext cx="1034257" cy="276999"/>
          </a:xfrm>
          <a:prstGeom prst="rect">
            <a:avLst/>
          </a:prstGeom>
        </p:spPr>
        <p:txBody>
          <a:bodyPr wrap="none">
            <a:spAutoFit/>
          </a:bodyPr>
          <a:lstStyle/>
          <a:p>
            <a:r>
              <a:rPr lang="zh-TW" altLang="en-US" sz="1200" dirty="0" smtClean="0"/>
              <a:t>回覆人數</a:t>
            </a:r>
            <a:r>
              <a:rPr lang="en-US" altLang="zh-TW" sz="1200" dirty="0" smtClean="0"/>
              <a:t>: 71</a:t>
            </a:r>
            <a:endParaRPr lang="zh-HK" altLang="en-US" sz="1200" dirty="0"/>
          </a:p>
        </p:txBody>
      </p:sp>
      <p:pic>
        <p:nvPicPr>
          <p:cNvPr id="3" name="圖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8898" y="1484784"/>
            <a:ext cx="6125430" cy="5115639"/>
          </a:xfrm>
          <a:prstGeom prst="rect">
            <a:avLst/>
          </a:prstGeom>
        </p:spPr>
      </p:pic>
      <p:sp>
        <p:nvSpPr>
          <p:cNvPr id="6" name="矩形 5"/>
          <p:cNvSpPr/>
          <p:nvPr/>
        </p:nvSpPr>
        <p:spPr>
          <a:xfrm>
            <a:off x="1691680" y="4005064"/>
            <a:ext cx="1569660" cy="461665"/>
          </a:xfrm>
          <a:prstGeom prst="rect">
            <a:avLst/>
          </a:prstGeom>
        </p:spPr>
        <p:txBody>
          <a:bodyPr wrap="none">
            <a:spAutoFit/>
          </a:bodyPr>
          <a:lstStyle/>
          <a:p>
            <a:pPr algn="ctr"/>
            <a:r>
              <a:rPr lang="zh-TW" altLang="en-US" sz="1200" dirty="0" smtClean="0"/>
              <a:t>沒有社企提供所需的</a:t>
            </a:r>
            <a:endParaRPr lang="en-US" altLang="zh-TW" sz="1200" dirty="0" smtClean="0"/>
          </a:p>
          <a:p>
            <a:pPr algn="ctr"/>
            <a:r>
              <a:rPr lang="zh-TW" altLang="en-US" sz="1200" dirty="0" smtClean="0"/>
              <a:t>產品</a:t>
            </a:r>
            <a:r>
              <a:rPr lang="en-US" altLang="zh-TW" sz="1200" dirty="0" smtClean="0"/>
              <a:t>/</a:t>
            </a:r>
            <a:r>
              <a:rPr lang="zh-TW" altLang="en-US" sz="1200" dirty="0" smtClean="0"/>
              <a:t>服務</a:t>
            </a:r>
            <a:endParaRPr lang="en-US" altLang="zh-TW" sz="1200" dirty="0" smtClean="0"/>
          </a:p>
        </p:txBody>
      </p:sp>
      <p:sp>
        <p:nvSpPr>
          <p:cNvPr id="7" name="矩形 6"/>
          <p:cNvSpPr/>
          <p:nvPr/>
        </p:nvSpPr>
        <p:spPr>
          <a:xfrm>
            <a:off x="4330085" y="2204864"/>
            <a:ext cx="825867" cy="400110"/>
          </a:xfrm>
          <a:prstGeom prst="rect">
            <a:avLst/>
          </a:prstGeom>
        </p:spPr>
        <p:txBody>
          <a:bodyPr wrap="none">
            <a:spAutoFit/>
          </a:bodyPr>
          <a:lstStyle/>
          <a:p>
            <a:pPr algn="ctr"/>
            <a:r>
              <a:rPr lang="zh-TW" altLang="en-US" sz="1000" dirty="0" smtClean="0"/>
              <a:t>缺乏對社企</a:t>
            </a:r>
            <a:endParaRPr lang="en-US" altLang="zh-TW" sz="1000" dirty="0" smtClean="0"/>
          </a:p>
          <a:p>
            <a:pPr algn="ctr"/>
            <a:r>
              <a:rPr lang="zh-TW" altLang="en-US" sz="1000" dirty="0" smtClean="0"/>
              <a:t>的認知</a:t>
            </a:r>
            <a:endParaRPr lang="en-US" altLang="zh-TW" sz="1000" dirty="0" smtClean="0"/>
          </a:p>
        </p:txBody>
      </p:sp>
      <p:sp>
        <p:nvSpPr>
          <p:cNvPr id="8" name="矩形 7"/>
          <p:cNvSpPr/>
          <p:nvPr/>
        </p:nvSpPr>
        <p:spPr>
          <a:xfrm>
            <a:off x="6277252" y="2204864"/>
            <a:ext cx="954107" cy="400110"/>
          </a:xfrm>
          <a:prstGeom prst="rect">
            <a:avLst/>
          </a:prstGeom>
        </p:spPr>
        <p:txBody>
          <a:bodyPr wrap="none">
            <a:spAutoFit/>
          </a:bodyPr>
          <a:lstStyle/>
          <a:p>
            <a:pPr algn="ctr"/>
            <a:r>
              <a:rPr lang="zh-TW" altLang="en-US" sz="1000" dirty="0" smtClean="0"/>
              <a:t>公司未有制定</a:t>
            </a:r>
            <a:endParaRPr lang="en-US" altLang="zh-TW" sz="1000" dirty="0" smtClean="0"/>
          </a:p>
          <a:p>
            <a:pPr algn="ctr"/>
            <a:r>
              <a:rPr lang="zh-TW" altLang="en-US" sz="1000" dirty="0" smtClean="0"/>
              <a:t>責任採購政策</a:t>
            </a:r>
            <a:endParaRPr lang="en-US" altLang="zh-TW" sz="1000" dirty="0" smtClean="0"/>
          </a:p>
        </p:txBody>
      </p:sp>
      <p:sp>
        <p:nvSpPr>
          <p:cNvPr id="9" name="矩形 8"/>
          <p:cNvSpPr/>
          <p:nvPr/>
        </p:nvSpPr>
        <p:spPr>
          <a:xfrm>
            <a:off x="4184836" y="4005064"/>
            <a:ext cx="1082348" cy="400110"/>
          </a:xfrm>
          <a:prstGeom prst="rect">
            <a:avLst/>
          </a:prstGeom>
        </p:spPr>
        <p:txBody>
          <a:bodyPr wrap="none">
            <a:spAutoFit/>
          </a:bodyPr>
          <a:lstStyle/>
          <a:p>
            <a:pPr algn="ctr"/>
            <a:r>
              <a:rPr lang="zh-TW" altLang="en-US" sz="1000" dirty="0" smtClean="0"/>
              <a:t>未有社企能進入</a:t>
            </a:r>
            <a:endParaRPr lang="en-US" altLang="zh-TW" sz="1000" dirty="0" smtClean="0"/>
          </a:p>
          <a:p>
            <a:pPr algn="ctr"/>
            <a:r>
              <a:rPr lang="zh-TW" altLang="en-US" sz="1000" dirty="0" smtClean="0"/>
              <a:t>「供應商名單」</a:t>
            </a:r>
            <a:endParaRPr lang="en-US" altLang="zh-TW" sz="1000" dirty="0" smtClean="0"/>
          </a:p>
        </p:txBody>
      </p:sp>
      <p:sp>
        <p:nvSpPr>
          <p:cNvPr id="10" name="矩形 9"/>
          <p:cNvSpPr/>
          <p:nvPr/>
        </p:nvSpPr>
        <p:spPr>
          <a:xfrm>
            <a:off x="6252404" y="4020452"/>
            <a:ext cx="1003801" cy="400110"/>
          </a:xfrm>
          <a:prstGeom prst="rect">
            <a:avLst/>
          </a:prstGeom>
        </p:spPr>
        <p:txBody>
          <a:bodyPr wrap="none">
            <a:spAutoFit/>
          </a:bodyPr>
          <a:lstStyle/>
          <a:p>
            <a:pPr algn="ctr"/>
            <a:r>
              <a:rPr lang="zh-TW" altLang="en-US" sz="1000" dirty="0" smtClean="0"/>
              <a:t>社企</a:t>
            </a:r>
            <a:r>
              <a:rPr lang="zh-TW" altLang="en-US" sz="1000" dirty="0"/>
              <a:t>產品</a:t>
            </a:r>
            <a:r>
              <a:rPr lang="en-US" altLang="zh-TW" sz="1000" dirty="0"/>
              <a:t>/</a:t>
            </a:r>
            <a:r>
              <a:rPr lang="zh-TW" altLang="en-US" sz="1000" dirty="0"/>
              <a:t>服務</a:t>
            </a:r>
            <a:endParaRPr lang="en-US" altLang="zh-TW" sz="1000" dirty="0"/>
          </a:p>
          <a:p>
            <a:pPr algn="ctr"/>
            <a:r>
              <a:rPr lang="zh-TW" altLang="en-US" sz="1000" dirty="0" smtClean="0"/>
              <a:t>未達所需</a:t>
            </a:r>
            <a:endParaRPr lang="en-US" altLang="zh-TW" sz="1000" dirty="0" smtClean="0"/>
          </a:p>
        </p:txBody>
      </p:sp>
      <p:sp>
        <p:nvSpPr>
          <p:cNvPr id="11" name="矩形 10"/>
          <p:cNvSpPr/>
          <p:nvPr/>
        </p:nvSpPr>
        <p:spPr>
          <a:xfrm>
            <a:off x="4316028" y="5831686"/>
            <a:ext cx="825867" cy="246221"/>
          </a:xfrm>
          <a:prstGeom prst="rect">
            <a:avLst/>
          </a:prstGeom>
        </p:spPr>
        <p:txBody>
          <a:bodyPr wrap="none">
            <a:spAutoFit/>
          </a:bodyPr>
          <a:lstStyle/>
          <a:p>
            <a:pPr algn="ctr"/>
            <a:r>
              <a:rPr lang="zh-TW" altLang="en-US" sz="1000" dirty="0" smtClean="0"/>
              <a:t>社企報價高</a:t>
            </a:r>
            <a:endParaRPr lang="en-US" altLang="zh-TW" sz="1000" dirty="0" smtClean="0"/>
          </a:p>
        </p:txBody>
      </p:sp>
      <p:sp>
        <p:nvSpPr>
          <p:cNvPr id="12" name="矩形 11"/>
          <p:cNvSpPr/>
          <p:nvPr/>
        </p:nvSpPr>
        <p:spPr>
          <a:xfrm>
            <a:off x="6129268" y="5805264"/>
            <a:ext cx="1467068" cy="400110"/>
          </a:xfrm>
          <a:prstGeom prst="rect">
            <a:avLst/>
          </a:prstGeom>
        </p:spPr>
        <p:txBody>
          <a:bodyPr wrap="none">
            <a:spAutoFit/>
          </a:bodyPr>
          <a:lstStyle/>
          <a:p>
            <a:pPr algn="ctr"/>
            <a:r>
              <a:rPr lang="zh-TW" altLang="en-US" sz="1000" dirty="0" smtClean="0"/>
              <a:t>歷史緣由（如已有</a:t>
            </a:r>
            <a:endParaRPr lang="en-US" altLang="zh-TW" sz="1000" dirty="0" smtClean="0"/>
          </a:p>
          <a:p>
            <a:pPr algn="ctr"/>
            <a:r>
              <a:rPr lang="zh-TW" altLang="en-US" sz="1000" dirty="0" smtClean="0"/>
              <a:t>常用之非社企供應商）</a:t>
            </a:r>
            <a:endParaRPr lang="en-US" altLang="zh-TW" sz="1000" dirty="0" smtClean="0"/>
          </a:p>
        </p:txBody>
      </p:sp>
    </p:spTree>
    <p:extLst>
      <p:ext uri="{BB962C8B-B14F-4D97-AF65-F5344CB8AC3E}">
        <p14:creationId xmlns:p14="http://schemas.microsoft.com/office/powerpoint/2010/main" val="2055869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l"/>
            <a:r>
              <a:rPr lang="zh-TW" altLang="en-US" sz="3300" b="1" dirty="0" smtClean="0">
                <a:latin typeface="微軟正黑體" panose="020B0604030504040204" pitchFamily="34" charset="-120"/>
                <a:ea typeface="微軟正黑體" panose="020B0604030504040204" pitchFamily="34" charset="-120"/>
              </a:rPr>
              <a:t>推廣社企採購</a:t>
            </a:r>
            <a:r>
              <a:rPr lang="en-US" altLang="zh-TW" dirty="0" smtClean="0">
                <a:latin typeface="微軟正黑體" panose="020B0604030504040204" pitchFamily="34" charset="-120"/>
                <a:ea typeface="微軟正黑體" panose="020B0604030504040204" pitchFamily="34" charset="-120"/>
              </a:rPr>
              <a:t/>
            </a:r>
            <a:br>
              <a:rPr lang="en-US" altLang="zh-TW" dirty="0" smtClean="0">
                <a:latin typeface="微軟正黑體" panose="020B0604030504040204" pitchFamily="34" charset="-120"/>
                <a:ea typeface="微軟正黑體" panose="020B0604030504040204" pitchFamily="34" charset="-120"/>
              </a:rPr>
            </a:br>
            <a:r>
              <a:rPr lang="zh-TW" altLang="en-US" sz="3000" dirty="0" smtClean="0">
                <a:latin typeface="微軟正黑體" panose="020B0604030504040204" pitchFamily="34" charset="-120"/>
                <a:ea typeface="微軟正黑體" panose="020B0604030504040204" pitchFamily="34" charset="-120"/>
              </a:rPr>
              <a:t>吸引機構或公司從社企採購產品</a:t>
            </a:r>
            <a:r>
              <a:rPr lang="en-US" altLang="zh-TW" sz="3000" dirty="0" smtClean="0">
                <a:latin typeface="微軟正黑體" panose="020B0604030504040204" pitchFamily="34" charset="-120"/>
                <a:ea typeface="微軟正黑體" panose="020B0604030504040204" pitchFamily="34" charset="-120"/>
              </a:rPr>
              <a:t>/ </a:t>
            </a:r>
            <a:r>
              <a:rPr lang="zh-TW" altLang="en-US" sz="3000" dirty="0" smtClean="0">
                <a:latin typeface="微軟正黑體" panose="020B0604030504040204" pitchFamily="34" charset="-120"/>
                <a:ea typeface="微軟正黑體" panose="020B0604030504040204" pitchFamily="34" charset="-120"/>
              </a:rPr>
              <a:t>服務之措施</a:t>
            </a:r>
            <a:r>
              <a:rPr lang="en-US" altLang="zh-TW" dirty="0" smtClean="0">
                <a:latin typeface="微軟正黑體" panose="020B0604030504040204" pitchFamily="34" charset="-120"/>
                <a:ea typeface="微軟正黑體" panose="020B0604030504040204" pitchFamily="34" charset="-120"/>
              </a:rPr>
              <a:t/>
            </a:r>
            <a:br>
              <a:rPr lang="en-US" altLang="zh-TW" dirty="0" smtClean="0">
                <a:latin typeface="微軟正黑體" panose="020B0604030504040204" pitchFamily="34" charset="-120"/>
                <a:ea typeface="微軟正黑體" panose="020B0604030504040204" pitchFamily="34" charset="-120"/>
              </a:rPr>
            </a:br>
            <a:r>
              <a:rPr lang="zh-TW" altLang="en-US" sz="2200" dirty="0" smtClean="0">
                <a:latin typeface="微軟正黑體" panose="020B0604030504040204" pitchFamily="34" charset="-120"/>
                <a:ea typeface="微軟正黑體" panose="020B0604030504040204" pitchFamily="34" charset="-120"/>
              </a:rPr>
              <a:t>（可選多於一項）</a:t>
            </a:r>
            <a:endParaRPr lang="zh-HK" altLang="en-US" sz="2200" dirty="0"/>
          </a:p>
        </p:txBody>
      </p:sp>
      <p:sp>
        <p:nvSpPr>
          <p:cNvPr id="5" name="矩形 4"/>
          <p:cNvSpPr/>
          <p:nvPr/>
        </p:nvSpPr>
        <p:spPr>
          <a:xfrm>
            <a:off x="7956376" y="6488667"/>
            <a:ext cx="1034257" cy="276999"/>
          </a:xfrm>
          <a:prstGeom prst="rect">
            <a:avLst/>
          </a:prstGeom>
        </p:spPr>
        <p:txBody>
          <a:bodyPr wrap="none">
            <a:spAutoFit/>
          </a:bodyPr>
          <a:lstStyle/>
          <a:p>
            <a:r>
              <a:rPr lang="zh-TW" altLang="en-US" sz="1200" dirty="0" smtClean="0"/>
              <a:t>回覆人數</a:t>
            </a:r>
            <a:r>
              <a:rPr lang="en-US" altLang="zh-TW" sz="1200" dirty="0" smtClean="0"/>
              <a:t>: 77</a:t>
            </a:r>
            <a:endParaRPr lang="zh-HK" altLang="en-US" sz="1200" dirty="0"/>
          </a:p>
        </p:txBody>
      </p:sp>
      <p:pic>
        <p:nvPicPr>
          <p:cNvPr id="6" name="內容版面配置區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61623" y="1600200"/>
            <a:ext cx="5905578" cy="4781128"/>
          </a:xfrm>
        </p:spPr>
      </p:pic>
      <p:sp>
        <p:nvSpPr>
          <p:cNvPr id="7" name="矩形 6"/>
          <p:cNvSpPr/>
          <p:nvPr/>
        </p:nvSpPr>
        <p:spPr>
          <a:xfrm>
            <a:off x="1810644" y="3933056"/>
            <a:ext cx="1321196" cy="461665"/>
          </a:xfrm>
          <a:prstGeom prst="rect">
            <a:avLst/>
          </a:prstGeom>
        </p:spPr>
        <p:txBody>
          <a:bodyPr wrap="none">
            <a:spAutoFit/>
          </a:bodyPr>
          <a:lstStyle/>
          <a:p>
            <a:pPr algn="ctr"/>
            <a:r>
              <a:rPr lang="zh-TW" altLang="en-US" sz="1200" dirty="0" smtClean="0"/>
              <a:t>社企增加</a:t>
            </a:r>
            <a:endParaRPr lang="en-US" altLang="zh-TW" sz="1200" dirty="0" smtClean="0"/>
          </a:p>
          <a:p>
            <a:pPr algn="ctr"/>
            <a:r>
              <a:rPr lang="zh-TW" altLang="en-US" sz="1200" dirty="0" smtClean="0"/>
              <a:t>產品</a:t>
            </a:r>
            <a:r>
              <a:rPr lang="en-US" altLang="zh-TW" sz="1200" dirty="0" smtClean="0"/>
              <a:t>/</a:t>
            </a:r>
            <a:r>
              <a:rPr lang="zh-TW" altLang="en-US" sz="1200" dirty="0" smtClean="0"/>
              <a:t>服務的種類</a:t>
            </a:r>
            <a:endParaRPr lang="en-US" altLang="zh-TW" sz="1200" dirty="0" smtClean="0"/>
          </a:p>
        </p:txBody>
      </p:sp>
      <p:sp>
        <p:nvSpPr>
          <p:cNvPr id="8" name="矩形 7"/>
          <p:cNvSpPr/>
          <p:nvPr/>
        </p:nvSpPr>
        <p:spPr>
          <a:xfrm>
            <a:off x="6125044" y="2278033"/>
            <a:ext cx="1003801" cy="400110"/>
          </a:xfrm>
          <a:prstGeom prst="rect">
            <a:avLst/>
          </a:prstGeom>
        </p:spPr>
        <p:txBody>
          <a:bodyPr wrap="none">
            <a:spAutoFit/>
          </a:bodyPr>
          <a:lstStyle/>
          <a:p>
            <a:pPr algn="ctr"/>
            <a:r>
              <a:rPr lang="zh-TW" altLang="en-US" sz="1000" dirty="0" smtClean="0"/>
              <a:t>社</a:t>
            </a:r>
            <a:r>
              <a:rPr lang="zh-TW" altLang="en-US" sz="1000" dirty="0"/>
              <a:t>企</a:t>
            </a:r>
            <a:r>
              <a:rPr lang="zh-TW" altLang="en-US" sz="1000" dirty="0" smtClean="0"/>
              <a:t>提升</a:t>
            </a:r>
            <a:endParaRPr lang="en-US" altLang="zh-TW" sz="1000" dirty="0" smtClean="0"/>
          </a:p>
          <a:p>
            <a:pPr algn="ctr"/>
            <a:r>
              <a:rPr lang="zh-TW" altLang="en-US" sz="1000" dirty="0" smtClean="0"/>
              <a:t>產品</a:t>
            </a:r>
            <a:r>
              <a:rPr lang="en-US" altLang="zh-TW" sz="1000" dirty="0"/>
              <a:t>/</a:t>
            </a:r>
            <a:r>
              <a:rPr lang="zh-TW" altLang="en-US" sz="1000" dirty="0" smtClean="0"/>
              <a:t>服務質素</a:t>
            </a:r>
            <a:endParaRPr lang="en-US" altLang="zh-TW" sz="1000" dirty="0" smtClean="0"/>
          </a:p>
        </p:txBody>
      </p:sp>
      <p:sp>
        <p:nvSpPr>
          <p:cNvPr id="9" name="矩形 8"/>
          <p:cNvSpPr/>
          <p:nvPr/>
        </p:nvSpPr>
        <p:spPr>
          <a:xfrm>
            <a:off x="4218129" y="2276872"/>
            <a:ext cx="825867" cy="400110"/>
          </a:xfrm>
          <a:prstGeom prst="rect">
            <a:avLst/>
          </a:prstGeom>
        </p:spPr>
        <p:txBody>
          <a:bodyPr wrap="none">
            <a:spAutoFit/>
          </a:bodyPr>
          <a:lstStyle/>
          <a:p>
            <a:pPr algn="ctr"/>
            <a:r>
              <a:rPr lang="zh-TW" altLang="en-US" sz="1000" dirty="0" smtClean="0"/>
              <a:t>加強公司對</a:t>
            </a:r>
            <a:endParaRPr lang="en-US" altLang="zh-TW" sz="1000" dirty="0" smtClean="0"/>
          </a:p>
          <a:p>
            <a:pPr algn="ctr"/>
            <a:r>
              <a:rPr lang="zh-TW" altLang="en-US" sz="1000" dirty="0" smtClean="0"/>
              <a:t>社企的認知</a:t>
            </a:r>
            <a:endParaRPr lang="en-US" altLang="zh-TW" sz="1000" dirty="0" smtClean="0"/>
          </a:p>
        </p:txBody>
      </p:sp>
      <p:sp>
        <p:nvSpPr>
          <p:cNvPr id="11" name="矩形 10"/>
          <p:cNvSpPr/>
          <p:nvPr/>
        </p:nvSpPr>
        <p:spPr>
          <a:xfrm>
            <a:off x="4129161" y="3977119"/>
            <a:ext cx="1003801" cy="400110"/>
          </a:xfrm>
          <a:prstGeom prst="rect">
            <a:avLst/>
          </a:prstGeom>
        </p:spPr>
        <p:txBody>
          <a:bodyPr wrap="none">
            <a:spAutoFit/>
          </a:bodyPr>
          <a:lstStyle/>
          <a:p>
            <a:pPr algn="ctr"/>
            <a:r>
              <a:rPr lang="zh-TW" altLang="en-US" sz="1000" dirty="0" smtClean="0"/>
              <a:t>社企調低</a:t>
            </a:r>
            <a:endParaRPr lang="en-US" altLang="zh-TW" sz="1000" dirty="0" smtClean="0"/>
          </a:p>
          <a:p>
            <a:pPr algn="ctr"/>
            <a:r>
              <a:rPr lang="zh-TW" altLang="en-US" sz="1000" dirty="0" smtClean="0"/>
              <a:t>產品</a:t>
            </a:r>
            <a:r>
              <a:rPr lang="en-US" altLang="zh-TW" sz="1000" dirty="0"/>
              <a:t>/</a:t>
            </a:r>
            <a:r>
              <a:rPr lang="zh-TW" altLang="en-US" sz="1000" dirty="0" smtClean="0"/>
              <a:t>服務價格</a:t>
            </a:r>
            <a:endParaRPr lang="en-US" altLang="zh-TW" sz="1000" dirty="0" smtClean="0"/>
          </a:p>
        </p:txBody>
      </p:sp>
      <p:sp>
        <p:nvSpPr>
          <p:cNvPr id="12" name="矩形 11"/>
          <p:cNvSpPr/>
          <p:nvPr/>
        </p:nvSpPr>
        <p:spPr>
          <a:xfrm>
            <a:off x="5940152" y="3999805"/>
            <a:ext cx="1454244" cy="523220"/>
          </a:xfrm>
          <a:prstGeom prst="rect">
            <a:avLst/>
          </a:prstGeom>
        </p:spPr>
        <p:txBody>
          <a:bodyPr wrap="none">
            <a:spAutoFit/>
          </a:bodyPr>
          <a:lstStyle/>
          <a:p>
            <a:pPr algn="ctr"/>
            <a:r>
              <a:rPr lang="zh-TW" altLang="en-US" sz="900" dirty="0" smtClean="0"/>
              <a:t>現有社企名單供（考慮）</a:t>
            </a:r>
            <a:endParaRPr lang="en-US" altLang="zh-TW" sz="900" dirty="0" smtClean="0"/>
          </a:p>
          <a:p>
            <a:pPr algn="ctr"/>
            <a:r>
              <a:rPr lang="zh-TW" altLang="en-US" sz="900" dirty="0" smtClean="0"/>
              <a:t>納入「供應商名單」</a:t>
            </a:r>
            <a:r>
              <a:rPr lang="zh-TW" altLang="en-US" sz="900" dirty="0"/>
              <a:t> </a:t>
            </a:r>
            <a:endParaRPr lang="en-US" altLang="zh-TW" sz="900" dirty="0" smtClean="0"/>
          </a:p>
          <a:p>
            <a:pPr algn="ctr"/>
            <a:r>
              <a:rPr lang="zh-TW" altLang="en-US" sz="900" dirty="0" smtClean="0"/>
              <a:t>（如社企指南</a:t>
            </a:r>
            <a:r>
              <a:rPr lang="zh-TW" altLang="en-US" sz="1000" dirty="0" smtClean="0"/>
              <a:t>）</a:t>
            </a:r>
            <a:endParaRPr lang="en-US" altLang="zh-TW" sz="1000" dirty="0" smtClean="0"/>
          </a:p>
        </p:txBody>
      </p:sp>
      <p:sp>
        <p:nvSpPr>
          <p:cNvPr id="13" name="矩形 12"/>
          <p:cNvSpPr/>
          <p:nvPr/>
        </p:nvSpPr>
        <p:spPr>
          <a:xfrm>
            <a:off x="3923928" y="5661248"/>
            <a:ext cx="1338828" cy="400110"/>
          </a:xfrm>
          <a:prstGeom prst="rect">
            <a:avLst/>
          </a:prstGeom>
        </p:spPr>
        <p:txBody>
          <a:bodyPr wrap="none">
            <a:spAutoFit/>
          </a:bodyPr>
          <a:lstStyle/>
          <a:p>
            <a:pPr algn="ctr"/>
            <a:r>
              <a:rPr lang="zh-TW" altLang="en-US" sz="1000" dirty="0" smtClean="0"/>
              <a:t>坊間有責任採購指引</a:t>
            </a:r>
            <a:endParaRPr lang="en-US" altLang="zh-TW" sz="1000" dirty="0" smtClean="0"/>
          </a:p>
          <a:p>
            <a:pPr algn="ctr"/>
            <a:r>
              <a:rPr lang="zh-TW" altLang="en-US" sz="1000" dirty="0" smtClean="0"/>
              <a:t>或範本供參考用</a:t>
            </a:r>
            <a:endParaRPr lang="en-US" altLang="zh-TW" sz="1000" dirty="0" smtClean="0"/>
          </a:p>
        </p:txBody>
      </p:sp>
      <p:sp>
        <p:nvSpPr>
          <p:cNvPr id="14" name="矩形 13"/>
          <p:cNvSpPr/>
          <p:nvPr/>
        </p:nvSpPr>
        <p:spPr>
          <a:xfrm>
            <a:off x="5957534" y="5674171"/>
            <a:ext cx="1338828" cy="400110"/>
          </a:xfrm>
          <a:prstGeom prst="rect">
            <a:avLst/>
          </a:prstGeom>
        </p:spPr>
        <p:txBody>
          <a:bodyPr wrap="none">
            <a:spAutoFit/>
          </a:bodyPr>
          <a:lstStyle/>
          <a:p>
            <a:pPr algn="ctr"/>
            <a:r>
              <a:rPr lang="zh-TW" altLang="en-US" sz="1000" dirty="0"/>
              <a:t>社</a:t>
            </a:r>
            <a:r>
              <a:rPr lang="zh-TW" altLang="en-US" sz="1000" dirty="0" smtClean="0"/>
              <a:t>企提升生產力</a:t>
            </a:r>
            <a:endParaRPr lang="en-US" altLang="zh-TW" sz="1000" dirty="0" smtClean="0"/>
          </a:p>
          <a:p>
            <a:pPr algn="ctr"/>
            <a:r>
              <a:rPr lang="zh-TW" altLang="en-US" sz="1000" dirty="0" smtClean="0"/>
              <a:t>（如透過聯合投標）</a:t>
            </a:r>
            <a:endParaRPr lang="en-US" altLang="zh-TW" sz="1000" dirty="0" smtClean="0"/>
          </a:p>
        </p:txBody>
      </p:sp>
    </p:spTree>
    <p:extLst>
      <p:ext uri="{BB962C8B-B14F-4D97-AF65-F5344CB8AC3E}">
        <p14:creationId xmlns:p14="http://schemas.microsoft.com/office/powerpoint/2010/main" val="2638090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r>
              <a:rPr lang="zh-TW" altLang="en-US" sz="3000" b="1" dirty="0" smtClean="0">
                <a:latin typeface="微軟正黑體" panose="020B0604030504040204" pitchFamily="34" charset="-120"/>
                <a:ea typeface="微軟正黑體" panose="020B0604030504040204" pitchFamily="34" charset="-120"/>
              </a:rPr>
              <a:t>受訪者背景資料</a:t>
            </a:r>
            <a:r>
              <a:rPr lang="en-US" altLang="zh-TW" sz="3500" b="1" dirty="0" smtClean="0">
                <a:latin typeface="微軟正黑體" panose="020B0604030504040204" pitchFamily="34" charset="-120"/>
                <a:ea typeface="微軟正黑體" panose="020B0604030504040204" pitchFamily="34" charset="-120"/>
              </a:rPr>
              <a:t/>
            </a:r>
            <a:br>
              <a:rPr lang="en-US" altLang="zh-TW" sz="3500" b="1" dirty="0" smtClean="0">
                <a:latin typeface="微軟正黑體" panose="020B0604030504040204" pitchFamily="34" charset="-120"/>
                <a:ea typeface="微軟正黑體" panose="020B0604030504040204" pitchFamily="34" charset="-120"/>
              </a:rPr>
            </a:br>
            <a:r>
              <a:rPr lang="zh-TW" altLang="en-US" sz="2700" dirty="0" smtClean="0">
                <a:latin typeface="微軟正黑體" panose="020B0604030504040204" pitchFamily="34" charset="-120"/>
                <a:ea typeface="微軟正黑體" panose="020B0604030504040204" pitchFamily="34" charset="-120"/>
              </a:rPr>
              <a:t>受</a:t>
            </a:r>
            <a:r>
              <a:rPr lang="zh-TW" altLang="en-US" sz="2700" dirty="0">
                <a:latin typeface="微軟正黑體" panose="020B0604030504040204" pitchFamily="34" charset="-120"/>
                <a:ea typeface="微軟正黑體" panose="020B0604030504040204" pitchFamily="34" charset="-120"/>
              </a:rPr>
              <a:t>訪者所屬機構或公司之背景</a:t>
            </a:r>
            <a:endParaRPr lang="zh-HK" altLang="en-US" sz="2700" dirty="0">
              <a:latin typeface="微軟正黑體" panose="020B0604030504040204" pitchFamily="34" charset="-120"/>
              <a:ea typeface="微軟正黑體" panose="020B0604030504040204" pitchFamily="34" charset="-120"/>
            </a:endParaRPr>
          </a:p>
        </p:txBody>
      </p:sp>
      <p:sp>
        <p:nvSpPr>
          <p:cNvPr id="12" name="文字方塊 11"/>
          <p:cNvSpPr txBox="1"/>
          <p:nvPr/>
        </p:nvSpPr>
        <p:spPr>
          <a:xfrm>
            <a:off x="6516216" y="4494931"/>
            <a:ext cx="663964" cy="323165"/>
          </a:xfrm>
          <a:prstGeom prst="rect">
            <a:avLst/>
          </a:prstGeom>
          <a:noFill/>
        </p:spPr>
        <p:txBody>
          <a:bodyPr wrap="none" rtlCol="0">
            <a:spAutoFit/>
          </a:bodyPr>
          <a:lstStyle/>
          <a:p>
            <a:r>
              <a:rPr lang="en-US" altLang="zh-TW" sz="1500" dirty="0" smtClean="0"/>
              <a:t>75.1%</a:t>
            </a:r>
            <a:endParaRPr lang="zh-HK" altLang="en-US" sz="1500" dirty="0"/>
          </a:p>
        </p:txBody>
      </p:sp>
      <p:sp>
        <p:nvSpPr>
          <p:cNvPr id="16" name="文字方塊 15"/>
          <p:cNvSpPr txBox="1"/>
          <p:nvPr/>
        </p:nvSpPr>
        <p:spPr>
          <a:xfrm>
            <a:off x="4103767" y="1860105"/>
            <a:ext cx="566181" cy="323165"/>
          </a:xfrm>
          <a:prstGeom prst="rect">
            <a:avLst/>
          </a:prstGeom>
          <a:noFill/>
        </p:spPr>
        <p:txBody>
          <a:bodyPr wrap="none" rtlCol="0">
            <a:spAutoFit/>
          </a:bodyPr>
          <a:lstStyle/>
          <a:p>
            <a:r>
              <a:rPr lang="en-US" altLang="zh-TW" sz="1500" dirty="0" smtClean="0"/>
              <a:t>0.5%</a:t>
            </a:r>
            <a:endParaRPr lang="zh-HK" altLang="en-US" sz="1500" dirty="0"/>
          </a:p>
        </p:txBody>
      </p:sp>
      <p:sp>
        <p:nvSpPr>
          <p:cNvPr id="26" name="文字方塊 25"/>
          <p:cNvSpPr txBox="1"/>
          <p:nvPr/>
        </p:nvSpPr>
        <p:spPr>
          <a:xfrm>
            <a:off x="7740352" y="6400767"/>
            <a:ext cx="1224136" cy="276999"/>
          </a:xfrm>
          <a:prstGeom prst="rect">
            <a:avLst/>
          </a:prstGeom>
          <a:noFill/>
        </p:spPr>
        <p:txBody>
          <a:bodyPr wrap="square" rtlCol="0">
            <a:spAutoFit/>
          </a:bodyPr>
          <a:lstStyle/>
          <a:p>
            <a:r>
              <a:rPr lang="zh-TW" altLang="en-US" sz="1200" dirty="0" smtClean="0"/>
              <a:t>回覆人數</a:t>
            </a:r>
            <a:r>
              <a:rPr lang="en-US" altLang="zh-TW" sz="1200" dirty="0" smtClean="0"/>
              <a:t>: 196</a:t>
            </a:r>
            <a:endParaRPr lang="zh-HK" altLang="en-US" sz="1200" dirty="0"/>
          </a:p>
        </p:txBody>
      </p:sp>
      <p:pic>
        <p:nvPicPr>
          <p:cNvPr id="28" name="內容版面配置區 2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00328" y="2547337"/>
            <a:ext cx="4001058" cy="2905530"/>
          </a:xfrm>
        </p:spPr>
      </p:pic>
      <p:cxnSp>
        <p:nvCxnSpPr>
          <p:cNvPr id="17" name="直線接點 16"/>
          <p:cNvCxnSpPr/>
          <p:nvPr/>
        </p:nvCxnSpPr>
        <p:spPr>
          <a:xfrm>
            <a:off x="5292080" y="4354293"/>
            <a:ext cx="1108837" cy="281276"/>
          </a:xfrm>
          <a:prstGeom prst="line">
            <a:avLst/>
          </a:prstGeom>
        </p:spPr>
        <p:style>
          <a:lnRef idx="1">
            <a:schemeClr val="dk1"/>
          </a:lnRef>
          <a:fillRef idx="0">
            <a:schemeClr val="dk1"/>
          </a:fillRef>
          <a:effectRef idx="0">
            <a:schemeClr val="dk1"/>
          </a:effectRef>
          <a:fontRef idx="minor">
            <a:schemeClr val="tx1"/>
          </a:fontRef>
        </p:style>
      </p:cxnSp>
      <p:cxnSp>
        <p:nvCxnSpPr>
          <p:cNvPr id="8" name="直線接點 7"/>
          <p:cNvCxnSpPr/>
          <p:nvPr/>
        </p:nvCxnSpPr>
        <p:spPr>
          <a:xfrm>
            <a:off x="4386858" y="2183270"/>
            <a:ext cx="0" cy="620989"/>
          </a:xfrm>
          <a:prstGeom prst="line">
            <a:avLst/>
          </a:prstGeom>
        </p:spPr>
        <p:style>
          <a:lnRef idx="1">
            <a:schemeClr val="dk1"/>
          </a:lnRef>
          <a:fillRef idx="0">
            <a:schemeClr val="dk1"/>
          </a:fillRef>
          <a:effectRef idx="0">
            <a:schemeClr val="dk1"/>
          </a:effectRef>
          <a:fontRef idx="minor">
            <a:schemeClr val="tx1"/>
          </a:fontRef>
        </p:style>
      </p:cxnSp>
      <p:cxnSp>
        <p:nvCxnSpPr>
          <p:cNvPr id="13" name="直線接點 12"/>
          <p:cNvCxnSpPr/>
          <p:nvPr/>
        </p:nvCxnSpPr>
        <p:spPr>
          <a:xfrm>
            <a:off x="2843808" y="2701439"/>
            <a:ext cx="792088" cy="525146"/>
          </a:xfrm>
          <a:prstGeom prst="line">
            <a:avLst/>
          </a:prstGeom>
        </p:spPr>
        <p:style>
          <a:lnRef idx="1">
            <a:schemeClr val="dk1"/>
          </a:lnRef>
          <a:fillRef idx="0">
            <a:schemeClr val="dk1"/>
          </a:fillRef>
          <a:effectRef idx="0">
            <a:schemeClr val="dk1"/>
          </a:effectRef>
          <a:fontRef idx="minor">
            <a:schemeClr val="tx1"/>
          </a:fontRef>
        </p:style>
      </p:cxnSp>
      <p:sp>
        <p:nvSpPr>
          <p:cNvPr id="19" name="文字方塊 18"/>
          <p:cNvSpPr txBox="1"/>
          <p:nvPr/>
        </p:nvSpPr>
        <p:spPr>
          <a:xfrm>
            <a:off x="2107954" y="2481094"/>
            <a:ext cx="663964" cy="323165"/>
          </a:xfrm>
          <a:prstGeom prst="rect">
            <a:avLst/>
          </a:prstGeom>
          <a:noFill/>
        </p:spPr>
        <p:txBody>
          <a:bodyPr wrap="none" rtlCol="0">
            <a:spAutoFit/>
          </a:bodyPr>
          <a:lstStyle/>
          <a:p>
            <a:r>
              <a:rPr lang="en-US" altLang="zh-TW" sz="1500" dirty="0" smtClean="0"/>
              <a:t>16.1%</a:t>
            </a:r>
            <a:endParaRPr lang="zh-HK" altLang="en-US" sz="1500" dirty="0"/>
          </a:p>
        </p:txBody>
      </p:sp>
      <p:cxnSp>
        <p:nvCxnSpPr>
          <p:cNvPr id="20" name="直線接點 19"/>
          <p:cNvCxnSpPr/>
          <p:nvPr/>
        </p:nvCxnSpPr>
        <p:spPr>
          <a:xfrm>
            <a:off x="2313112" y="3645024"/>
            <a:ext cx="1064464" cy="0"/>
          </a:xfrm>
          <a:prstGeom prst="line">
            <a:avLst/>
          </a:prstGeom>
        </p:spPr>
        <p:style>
          <a:lnRef idx="1">
            <a:schemeClr val="dk1"/>
          </a:lnRef>
          <a:fillRef idx="0">
            <a:schemeClr val="dk1"/>
          </a:fillRef>
          <a:effectRef idx="0">
            <a:schemeClr val="dk1"/>
          </a:effectRef>
          <a:fontRef idx="minor">
            <a:schemeClr val="tx1"/>
          </a:fontRef>
        </p:style>
      </p:cxnSp>
      <p:sp>
        <p:nvSpPr>
          <p:cNvPr id="22" name="文字方塊 21"/>
          <p:cNvSpPr txBox="1"/>
          <p:nvPr/>
        </p:nvSpPr>
        <p:spPr>
          <a:xfrm>
            <a:off x="1619672" y="3472045"/>
            <a:ext cx="566181" cy="323165"/>
          </a:xfrm>
          <a:prstGeom prst="rect">
            <a:avLst/>
          </a:prstGeom>
          <a:noFill/>
        </p:spPr>
        <p:txBody>
          <a:bodyPr wrap="none" rtlCol="0">
            <a:spAutoFit/>
          </a:bodyPr>
          <a:lstStyle/>
          <a:p>
            <a:r>
              <a:rPr lang="en-US" altLang="zh-TW" sz="1500" dirty="0" smtClean="0"/>
              <a:t>8.3%</a:t>
            </a:r>
            <a:endParaRPr lang="zh-HK" altLang="en-US" sz="1500" dirty="0"/>
          </a:p>
        </p:txBody>
      </p:sp>
    </p:spTree>
    <p:extLst>
      <p:ext uri="{BB962C8B-B14F-4D97-AF65-F5344CB8AC3E}">
        <p14:creationId xmlns:p14="http://schemas.microsoft.com/office/powerpoint/2010/main" val="4012670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r>
              <a:rPr lang="zh-TW" altLang="en-US" sz="3000" b="1" dirty="0" smtClean="0">
                <a:latin typeface="微軟正黑體" panose="020B0604030504040204" pitchFamily="34" charset="-120"/>
                <a:ea typeface="微軟正黑體" panose="020B0604030504040204" pitchFamily="34" charset="-120"/>
              </a:rPr>
              <a:t>採購考慮因素</a:t>
            </a:r>
            <a:r>
              <a:rPr lang="en-US" altLang="zh-TW" sz="3500" b="1" dirty="0">
                <a:latin typeface="微軟正黑體" panose="020B0604030504040204" pitchFamily="34" charset="-120"/>
                <a:ea typeface="微軟正黑體" panose="020B0604030504040204" pitchFamily="34" charset="-120"/>
              </a:rPr>
              <a:t/>
            </a:r>
            <a:br>
              <a:rPr lang="en-US" altLang="zh-TW" sz="3500" b="1" dirty="0">
                <a:latin typeface="微軟正黑體" panose="020B0604030504040204" pitchFamily="34" charset="-120"/>
                <a:ea typeface="微軟正黑體" panose="020B0604030504040204" pitchFamily="34" charset="-120"/>
              </a:rPr>
            </a:br>
            <a:r>
              <a:rPr lang="zh-TW" altLang="en-US" sz="2700" dirty="0">
                <a:latin typeface="微軟正黑體" panose="020B0604030504040204" pitchFamily="34" charset="-120"/>
                <a:ea typeface="微軟正黑體" panose="020B0604030504040204" pitchFamily="34" charset="-120"/>
              </a:rPr>
              <a:t>機構或公司選擇</a:t>
            </a:r>
            <a:r>
              <a:rPr lang="zh-HK" altLang="en-US" sz="2700" dirty="0" smtClean="0">
                <a:latin typeface="微軟正黑體" panose="020B0604030504040204" pitchFamily="34" charset="-120"/>
                <a:ea typeface="微軟正黑體" panose="020B0604030504040204" pitchFamily="34" charset="-120"/>
              </a:rPr>
              <a:t>供應商</a:t>
            </a:r>
            <a:r>
              <a:rPr lang="zh-TW" altLang="en-US" sz="2700" dirty="0" smtClean="0">
                <a:latin typeface="微軟正黑體" panose="020B0604030504040204" pitchFamily="34" charset="-120"/>
                <a:ea typeface="微軟正黑體" panose="020B0604030504040204" pitchFamily="34" charset="-120"/>
              </a:rPr>
              <a:t>之最重要考慮因素</a:t>
            </a:r>
            <a:r>
              <a:rPr lang="zh-TW" altLang="en-US" sz="2000" dirty="0" smtClean="0">
                <a:latin typeface="微軟正黑體" panose="020B0604030504040204" pitchFamily="34" charset="-120"/>
                <a:ea typeface="微軟正黑體" panose="020B0604030504040204" pitchFamily="34" charset="-120"/>
              </a:rPr>
              <a:t>（選首三項）</a:t>
            </a:r>
            <a:endParaRPr lang="zh-HK" altLang="en-US" sz="2000" dirty="0"/>
          </a:p>
        </p:txBody>
      </p:sp>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56970" y="2424707"/>
            <a:ext cx="5629182" cy="2876502"/>
          </a:xfrm>
        </p:spPr>
      </p:pic>
      <p:sp>
        <p:nvSpPr>
          <p:cNvPr id="5" name="矩形 4"/>
          <p:cNvSpPr/>
          <p:nvPr/>
        </p:nvSpPr>
        <p:spPr>
          <a:xfrm>
            <a:off x="7956376" y="6488667"/>
            <a:ext cx="1112805" cy="276999"/>
          </a:xfrm>
          <a:prstGeom prst="rect">
            <a:avLst/>
          </a:prstGeom>
        </p:spPr>
        <p:txBody>
          <a:bodyPr wrap="none">
            <a:spAutoFit/>
          </a:bodyPr>
          <a:lstStyle/>
          <a:p>
            <a:r>
              <a:rPr lang="zh-TW" altLang="en-US" sz="1200" dirty="0" smtClean="0"/>
              <a:t>回覆人數</a:t>
            </a:r>
            <a:r>
              <a:rPr lang="en-US" altLang="zh-TW" sz="1200" dirty="0" smtClean="0"/>
              <a:t>: 196</a:t>
            </a:r>
            <a:endParaRPr lang="zh-HK" altLang="en-US" sz="1200" dirty="0"/>
          </a:p>
        </p:txBody>
      </p:sp>
    </p:spTree>
    <p:extLst>
      <p:ext uri="{BB962C8B-B14F-4D97-AF65-F5344CB8AC3E}">
        <p14:creationId xmlns:p14="http://schemas.microsoft.com/office/powerpoint/2010/main" val="2551205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r>
              <a:rPr lang="zh-TW" altLang="en-US" sz="3000" b="1" dirty="0" smtClean="0">
                <a:latin typeface="微軟正黑體" panose="020B0604030504040204" pitchFamily="34" charset="-120"/>
                <a:ea typeface="微軟正黑體" panose="020B0604030504040204" pitchFamily="34" charset="-120"/>
              </a:rPr>
              <a:t>採購方法</a:t>
            </a:r>
            <a:r>
              <a:rPr lang="en-US" altLang="zh-TW" sz="3000" b="1" dirty="0" smtClean="0">
                <a:latin typeface="微軟正黑體" panose="020B0604030504040204" pitchFamily="34" charset="-120"/>
                <a:ea typeface="微軟正黑體" panose="020B0604030504040204" pitchFamily="34" charset="-120"/>
              </a:rPr>
              <a:t/>
            </a:r>
            <a:br>
              <a:rPr lang="en-US" altLang="zh-TW" sz="3000" b="1" dirty="0" smtClean="0">
                <a:latin typeface="微軟正黑體" panose="020B0604030504040204" pitchFamily="34" charset="-120"/>
                <a:ea typeface="微軟正黑體" panose="020B0604030504040204" pitchFamily="34" charset="-120"/>
              </a:rPr>
            </a:br>
            <a:r>
              <a:rPr lang="zh-TW" altLang="en-US" sz="2700" dirty="0" smtClean="0">
                <a:latin typeface="微軟正黑體" panose="020B0604030504040204" pitchFamily="34" charset="-120"/>
                <a:ea typeface="微軟正黑體" panose="020B0604030504040204" pitchFamily="34" charset="-120"/>
              </a:rPr>
              <a:t>機構或公司所選用的採購方法</a:t>
            </a:r>
            <a:r>
              <a:rPr lang="zh-TW" altLang="en-US" sz="2000" dirty="0" smtClean="0">
                <a:latin typeface="微軟正黑體" panose="020B0604030504040204" pitchFamily="34" charset="-120"/>
                <a:ea typeface="微軟正黑體" panose="020B0604030504040204" pitchFamily="34" charset="-120"/>
              </a:rPr>
              <a:t>（可選多於</a:t>
            </a:r>
            <a:r>
              <a:rPr lang="zh-TW" altLang="en-US" sz="2000" dirty="0">
                <a:latin typeface="微軟正黑體" panose="020B0604030504040204" pitchFamily="34" charset="-120"/>
                <a:ea typeface="微軟正黑體" panose="020B0604030504040204" pitchFamily="34" charset="-120"/>
              </a:rPr>
              <a:t>一</a:t>
            </a:r>
            <a:r>
              <a:rPr lang="zh-TW" altLang="en-US" sz="2000" dirty="0" smtClean="0">
                <a:latin typeface="微軟正黑體" panose="020B0604030504040204" pitchFamily="34" charset="-120"/>
                <a:ea typeface="微軟正黑體" panose="020B0604030504040204" pitchFamily="34" charset="-120"/>
              </a:rPr>
              <a:t>項）</a:t>
            </a:r>
            <a:endParaRPr lang="zh-HK" altLang="en-US" sz="2000" dirty="0"/>
          </a:p>
        </p:txBody>
      </p:sp>
      <p:sp>
        <p:nvSpPr>
          <p:cNvPr id="5" name="矩形 4"/>
          <p:cNvSpPr/>
          <p:nvPr/>
        </p:nvSpPr>
        <p:spPr>
          <a:xfrm>
            <a:off x="7956376" y="6488667"/>
            <a:ext cx="1112805" cy="276999"/>
          </a:xfrm>
          <a:prstGeom prst="rect">
            <a:avLst/>
          </a:prstGeom>
        </p:spPr>
        <p:txBody>
          <a:bodyPr wrap="none">
            <a:spAutoFit/>
          </a:bodyPr>
          <a:lstStyle/>
          <a:p>
            <a:r>
              <a:rPr lang="zh-TW" altLang="en-US" sz="1200" dirty="0" smtClean="0"/>
              <a:t>回覆人數</a:t>
            </a:r>
            <a:r>
              <a:rPr lang="en-US" altLang="zh-TW" sz="1200" dirty="0" smtClean="0"/>
              <a:t>: 196</a:t>
            </a:r>
            <a:endParaRPr lang="zh-HK" altLang="en-US" sz="1200" dirty="0"/>
          </a:p>
        </p:txBody>
      </p:sp>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04522" y="2662864"/>
            <a:ext cx="6134956" cy="2400635"/>
          </a:xfrm>
        </p:spPr>
      </p:pic>
      <p:sp>
        <p:nvSpPr>
          <p:cNvPr id="6" name="文字方塊 5"/>
          <p:cNvSpPr txBox="1"/>
          <p:nvPr/>
        </p:nvSpPr>
        <p:spPr>
          <a:xfrm>
            <a:off x="1547664" y="5085183"/>
            <a:ext cx="1595309" cy="246221"/>
          </a:xfrm>
          <a:prstGeom prst="rect">
            <a:avLst/>
          </a:prstGeom>
          <a:noFill/>
        </p:spPr>
        <p:txBody>
          <a:bodyPr wrap="none" rtlCol="0">
            <a:spAutoFit/>
          </a:bodyPr>
          <a:lstStyle/>
          <a:p>
            <a:r>
              <a:rPr lang="zh-TW" altLang="en-US" sz="1000" dirty="0" smtClean="0"/>
              <a:t>設有「供應商名單」制度</a:t>
            </a:r>
            <a:endParaRPr lang="zh-HK" altLang="en-US" sz="1000" dirty="0"/>
          </a:p>
        </p:txBody>
      </p:sp>
      <p:sp>
        <p:nvSpPr>
          <p:cNvPr id="7" name="文字方塊 6"/>
          <p:cNvSpPr txBox="1"/>
          <p:nvPr/>
        </p:nvSpPr>
        <p:spPr>
          <a:xfrm>
            <a:off x="3491880" y="5085183"/>
            <a:ext cx="697627" cy="246221"/>
          </a:xfrm>
          <a:prstGeom prst="rect">
            <a:avLst/>
          </a:prstGeom>
          <a:noFill/>
        </p:spPr>
        <p:txBody>
          <a:bodyPr wrap="none" rtlCol="0">
            <a:spAutoFit/>
          </a:bodyPr>
          <a:lstStyle/>
          <a:p>
            <a:r>
              <a:rPr lang="zh-HK" altLang="en-US" sz="1000" dirty="0"/>
              <a:t>電子採購</a:t>
            </a:r>
          </a:p>
        </p:txBody>
      </p:sp>
      <p:sp>
        <p:nvSpPr>
          <p:cNvPr id="9" name="文字方塊 8"/>
          <p:cNvSpPr txBox="1"/>
          <p:nvPr/>
        </p:nvSpPr>
        <p:spPr>
          <a:xfrm>
            <a:off x="4499992" y="5085182"/>
            <a:ext cx="1723549" cy="246221"/>
          </a:xfrm>
          <a:prstGeom prst="rect">
            <a:avLst/>
          </a:prstGeom>
          <a:noFill/>
        </p:spPr>
        <p:txBody>
          <a:bodyPr wrap="none" rtlCol="0">
            <a:spAutoFit/>
          </a:bodyPr>
          <a:lstStyle/>
          <a:p>
            <a:r>
              <a:rPr lang="zh-TW" altLang="en-US" sz="1000" dirty="0" smtClean="0"/>
              <a:t>外判予供應鏈管理中介公司</a:t>
            </a:r>
            <a:endParaRPr lang="zh-HK" altLang="en-US" sz="1000" dirty="0"/>
          </a:p>
        </p:txBody>
      </p:sp>
      <p:sp>
        <p:nvSpPr>
          <p:cNvPr id="10" name="文字方塊 9"/>
          <p:cNvSpPr txBox="1"/>
          <p:nvPr/>
        </p:nvSpPr>
        <p:spPr>
          <a:xfrm>
            <a:off x="6300192" y="5085181"/>
            <a:ext cx="1082348" cy="246221"/>
          </a:xfrm>
          <a:prstGeom prst="rect">
            <a:avLst/>
          </a:prstGeom>
          <a:noFill/>
        </p:spPr>
        <p:txBody>
          <a:bodyPr wrap="none" rtlCol="0">
            <a:spAutoFit/>
          </a:bodyPr>
          <a:lstStyle/>
          <a:p>
            <a:r>
              <a:rPr lang="zh-TW" altLang="en-US" sz="1000" dirty="0"/>
              <a:t>由國外總部負責</a:t>
            </a:r>
            <a:endParaRPr lang="zh-HK" altLang="en-US" sz="1000" dirty="0"/>
          </a:p>
        </p:txBody>
      </p:sp>
    </p:spTree>
    <p:extLst>
      <p:ext uri="{BB962C8B-B14F-4D97-AF65-F5344CB8AC3E}">
        <p14:creationId xmlns:p14="http://schemas.microsoft.com/office/powerpoint/2010/main" val="1832382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r>
              <a:rPr lang="zh-TW" altLang="en-US" sz="3000" b="1" dirty="0" smtClean="0">
                <a:latin typeface="微軟正黑體" panose="020B0604030504040204" pitchFamily="34" charset="-120"/>
                <a:ea typeface="微軟正黑體" panose="020B0604030504040204" pitchFamily="34" charset="-120"/>
              </a:rPr>
              <a:t>責任採購政策</a:t>
            </a:r>
            <a:r>
              <a:rPr lang="en-US" altLang="zh-TW" dirty="0" smtClean="0">
                <a:latin typeface="微軟正黑體" panose="020B0604030504040204" pitchFamily="34" charset="-120"/>
                <a:ea typeface="微軟正黑體" panose="020B0604030504040204" pitchFamily="34" charset="-120"/>
              </a:rPr>
              <a:t/>
            </a:r>
            <a:br>
              <a:rPr lang="en-US" altLang="zh-TW" dirty="0" smtClean="0">
                <a:latin typeface="微軟正黑體" panose="020B0604030504040204" pitchFamily="34" charset="-120"/>
                <a:ea typeface="微軟正黑體" panose="020B0604030504040204" pitchFamily="34" charset="-120"/>
              </a:rPr>
            </a:br>
            <a:r>
              <a:rPr lang="zh-TW" altLang="en-US" sz="2700" dirty="0" smtClean="0">
                <a:latin typeface="微軟正黑體" panose="020B0604030504040204" pitchFamily="34" charset="-120"/>
                <a:ea typeface="微軟正黑體" panose="020B0604030504040204" pitchFamily="34" charset="-120"/>
              </a:rPr>
              <a:t>機構或公司制定責任採購政策的情況</a:t>
            </a:r>
            <a:endParaRPr lang="zh-HK" altLang="en-US" sz="2700" dirty="0">
              <a:latin typeface="微軟正黑體" panose="020B0604030504040204" pitchFamily="34" charset="-120"/>
              <a:ea typeface="微軟正黑體" panose="020B0604030504040204" pitchFamily="34" charset="-120"/>
            </a:endParaRPr>
          </a:p>
        </p:txBody>
      </p:sp>
      <p:sp>
        <p:nvSpPr>
          <p:cNvPr id="5" name="矩形 4"/>
          <p:cNvSpPr/>
          <p:nvPr/>
        </p:nvSpPr>
        <p:spPr>
          <a:xfrm>
            <a:off x="7956376" y="6488667"/>
            <a:ext cx="1112805" cy="276999"/>
          </a:xfrm>
          <a:prstGeom prst="rect">
            <a:avLst/>
          </a:prstGeom>
        </p:spPr>
        <p:txBody>
          <a:bodyPr wrap="none">
            <a:spAutoFit/>
          </a:bodyPr>
          <a:lstStyle/>
          <a:p>
            <a:r>
              <a:rPr lang="zh-TW" altLang="en-US" sz="1200" dirty="0" smtClean="0"/>
              <a:t>回覆人數</a:t>
            </a:r>
            <a:r>
              <a:rPr lang="en-US" altLang="zh-TW" sz="1200" dirty="0" smtClean="0"/>
              <a:t>: 192</a:t>
            </a:r>
            <a:endParaRPr lang="zh-HK" altLang="en-US" sz="1200" dirty="0"/>
          </a:p>
        </p:txBody>
      </p:sp>
      <p:pic>
        <p:nvPicPr>
          <p:cNvPr id="7" name="內容版面配置區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09497" y="2343732"/>
            <a:ext cx="4525006" cy="3038899"/>
          </a:xfrm>
        </p:spPr>
      </p:pic>
      <p:sp>
        <p:nvSpPr>
          <p:cNvPr id="8" name="矩形 7"/>
          <p:cNvSpPr/>
          <p:nvPr/>
        </p:nvSpPr>
        <p:spPr>
          <a:xfrm>
            <a:off x="2411760" y="5474887"/>
            <a:ext cx="1569660" cy="276999"/>
          </a:xfrm>
          <a:prstGeom prst="rect">
            <a:avLst/>
          </a:prstGeom>
        </p:spPr>
        <p:txBody>
          <a:bodyPr wrap="none">
            <a:spAutoFit/>
          </a:bodyPr>
          <a:lstStyle/>
          <a:p>
            <a:r>
              <a:rPr lang="zh-TW" altLang="en-US" sz="1200" b="1" dirty="0" smtClean="0"/>
              <a:t>有</a:t>
            </a:r>
            <a:r>
              <a:rPr lang="zh-TW" altLang="en-US" sz="1200" dirty="0" smtClean="0"/>
              <a:t>制定責任採購政策</a:t>
            </a:r>
            <a:endParaRPr lang="en-US" altLang="zh-TW" sz="1200" dirty="0" smtClean="0"/>
          </a:p>
        </p:txBody>
      </p:sp>
      <p:sp>
        <p:nvSpPr>
          <p:cNvPr id="9" name="矩形 8"/>
          <p:cNvSpPr/>
          <p:nvPr/>
        </p:nvSpPr>
        <p:spPr>
          <a:xfrm>
            <a:off x="4716015" y="5474886"/>
            <a:ext cx="1723549" cy="276999"/>
          </a:xfrm>
          <a:prstGeom prst="rect">
            <a:avLst/>
          </a:prstGeom>
        </p:spPr>
        <p:txBody>
          <a:bodyPr wrap="none">
            <a:spAutoFit/>
          </a:bodyPr>
          <a:lstStyle/>
          <a:p>
            <a:r>
              <a:rPr lang="zh-TW" altLang="en-US" sz="1200" b="1" dirty="0" smtClean="0"/>
              <a:t>沒有</a:t>
            </a:r>
            <a:r>
              <a:rPr lang="zh-TW" altLang="en-US" sz="1200" dirty="0" smtClean="0"/>
              <a:t>制定責任採購政策</a:t>
            </a:r>
            <a:endParaRPr lang="en-US" altLang="zh-TW" sz="1200" dirty="0" smtClean="0"/>
          </a:p>
        </p:txBody>
      </p:sp>
    </p:spTree>
    <p:extLst>
      <p:ext uri="{BB962C8B-B14F-4D97-AF65-F5344CB8AC3E}">
        <p14:creationId xmlns:p14="http://schemas.microsoft.com/office/powerpoint/2010/main" val="615804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r>
              <a:rPr lang="zh-TW" altLang="en-US" sz="3000" b="1" dirty="0" smtClean="0">
                <a:latin typeface="微軟正黑體" panose="020B0604030504040204" pitchFamily="34" charset="-120"/>
                <a:ea typeface="微軟正黑體" panose="020B0604030504040204" pitchFamily="34" charset="-120"/>
              </a:rPr>
              <a:t>從社企採購的情況</a:t>
            </a:r>
            <a:r>
              <a:rPr lang="en-US" altLang="zh-TW" dirty="0" smtClean="0"/>
              <a:t/>
            </a:r>
            <a:br>
              <a:rPr lang="en-US" altLang="zh-TW" dirty="0" smtClean="0"/>
            </a:br>
            <a:r>
              <a:rPr lang="zh-TW" altLang="en-US" sz="2700" dirty="0" smtClean="0">
                <a:latin typeface="微軟正黑體" panose="020B0604030504040204" pitchFamily="34" charset="-120"/>
                <a:ea typeface="微軟正黑體" panose="020B0604030504040204" pitchFamily="34" charset="-120"/>
              </a:rPr>
              <a:t>機構或公司過去一年從社企採購的情況</a:t>
            </a:r>
            <a:endParaRPr lang="zh-HK" altLang="en-US" sz="2200" dirty="0">
              <a:latin typeface="微軟正黑體" panose="020B0604030504040204" pitchFamily="34" charset="-120"/>
              <a:ea typeface="微軟正黑體" panose="020B0604030504040204" pitchFamily="34" charset="-120"/>
            </a:endParaRPr>
          </a:p>
        </p:txBody>
      </p:sp>
      <p:sp>
        <p:nvSpPr>
          <p:cNvPr id="5" name="矩形 4"/>
          <p:cNvSpPr/>
          <p:nvPr/>
        </p:nvSpPr>
        <p:spPr>
          <a:xfrm>
            <a:off x="7956376" y="6488667"/>
            <a:ext cx="1112805" cy="276999"/>
          </a:xfrm>
          <a:prstGeom prst="rect">
            <a:avLst/>
          </a:prstGeom>
        </p:spPr>
        <p:txBody>
          <a:bodyPr wrap="none">
            <a:spAutoFit/>
          </a:bodyPr>
          <a:lstStyle/>
          <a:p>
            <a:r>
              <a:rPr lang="zh-TW" altLang="en-US" sz="1200" dirty="0" smtClean="0"/>
              <a:t>回覆人數</a:t>
            </a:r>
            <a:r>
              <a:rPr lang="en-US" altLang="zh-TW" sz="1200" dirty="0" smtClean="0"/>
              <a:t>: 195</a:t>
            </a:r>
            <a:endParaRPr lang="zh-HK" altLang="en-US" sz="1200" dirty="0"/>
          </a:p>
        </p:txBody>
      </p:sp>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90312" y="2572364"/>
            <a:ext cx="5563376" cy="2581635"/>
          </a:xfrm>
        </p:spPr>
      </p:pic>
      <p:sp>
        <p:nvSpPr>
          <p:cNvPr id="7" name="矩形 6"/>
          <p:cNvSpPr/>
          <p:nvPr/>
        </p:nvSpPr>
        <p:spPr>
          <a:xfrm>
            <a:off x="2483768" y="3941812"/>
            <a:ext cx="1107996" cy="276999"/>
          </a:xfrm>
          <a:prstGeom prst="rect">
            <a:avLst/>
          </a:prstGeom>
        </p:spPr>
        <p:txBody>
          <a:bodyPr wrap="none">
            <a:spAutoFit/>
          </a:bodyPr>
          <a:lstStyle/>
          <a:p>
            <a:r>
              <a:rPr lang="zh-TW" altLang="en-US" sz="1200" b="1" dirty="0" smtClean="0"/>
              <a:t>有</a:t>
            </a:r>
            <a:r>
              <a:rPr lang="zh-TW" altLang="en-US" sz="1200" dirty="0" smtClean="0"/>
              <a:t>從社企採購</a:t>
            </a:r>
            <a:endParaRPr lang="en-US" altLang="zh-TW" sz="1200" dirty="0" smtClean="0"/>
          </a:p>
        </p:txBody>
      </p:sp>
      <p:sp>
        <p:nvSpPr>
          <p:cNvPr id="8" name="矩形 7"/>
          <p:cNvSpPr/>
          <p:nvPr/>
        </p:nvSpPr>
        <p:spPr>
          <a:xfrm>
            <a:off x="5436096" y="3935898"/>
            <a:ext cx="1261884" cy="276999"/>
          </a:xfrm>
          <a:prstGeom prst="rect">
            <a:avLst/>
          </a:prstGeom>
        </p:spPr>
        <p:txBody>
          <a:bodyPr wrap="none">
            <a:spAutoFit/>
          </a:bodyPr>
          <a:lstStyle/>
          <a:p>
            <a:r>
              <a:rPr lang="zh-TW" altLang="en-US" sz="1200" b="1" dirty="0" smtClean="0"/>
              <a:t>沒有</a:t>
            </a:r>
            <a:r>
              <a:rPr lang="zh-TW" altLang="en-US" sz="1200" dirty="0" smtClean="0"/>
              <a:t>從社企採購</a:t>
            </a:r>
            <a:endParaRPr lang="en-US" altLang="zh-TW" sz="1200" dirty="0" smtClean="0"/>
          </a:p>
        </p:txBody>
      </p:sp>
    </p:spTree>
    <p:extLst>
      <p:ext uri="{BB962C8B-B14F-4D97-AF65-F5344CB8AC3E}">
        <p14:creationId xmlns:p14="http://schemas.microsoft.com/office/powerpoint/2010/main" val="841575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l"/>
            <a:r>
              <a:rPr lang="zh-TW" altLang="en-US" sz="3000" b="1" dirty="0" smtClean="0">
                <a:latin typeface="微軟正黑體" panose="020B0604030504040204" pitchFamily="34" charset="-120"/>
                <a:ea typeface="微軟正黑體" panose="020B0604030504040204" pitchFamily="34" charset="-120"/>
              </a:rPr>
              <a:t>從社企採購的情況</a:t>
            </a:r>
            <a:r>
              <a:rPr lang="en-US" altLang="zh-TW" dirty="0" smtClean="0"/>
              <a:t/>
            </a:r>
            <a:br>
              <a:rPr lang="en-US" altLang="zh-TW" dirty="0" smtClean="0"/>
            </a:br>
            <a:r>
              <a:rPr lang="zh-TW" altLang="en-US" sz="3000" dirty="0" smtClean="0">
                <a:latin typeface="微軟正黑體" panose="020B0604030504040204" pitchFamily="34" charset="-120"/>
                <a:ea typeface="微軟正黑體" panose="020B0604030504040204" pitchFamily="34" charset="-120"/>
              </a:rPr>
              <a:t>（沒有從社企採購的）機構或公司過去一年</a:t>
            </a:r>
            <a:r>
              <a:rPr lang="zh-TW" altLang="en-US" sz="3000" dirty="0">
                <a:latin typeface="微軟正黑體" panose="020B0604030504040204" pitchFamily="34" charset="-120"/>
                <a:ea typeface="微軟正黑體" panose="020B0604030504040204" pitchFamily="34" charset="-120"/>
              </a:rPr>
              <a:t>向</a:t>
            </a:r>
            <a:r>
              <a:rPr lang="zh-TW" altLang="en-US" sz="3000" dirty="0" smtClean="0">
                <a:latin typeface="微軟正黑體" panose="020B0604030504040204" pitchFamily="34" charset="-120"/>
                <a:ea typeface="微軟正黑體" panose="020B0604030504040204" pitchFamily="34" charset="-120"/>
              </a:rPr>
              <a:t>社企索價的情況</a:t>
            </a:r>
            <a:endParaRPr lang="zh-HK" altLang="en-US" sz="3000" dirty="0">
              <a:latin typeface="微軟正黑體" panose="020B0604030504040204" pitchFamily="34" charset="-120"/>
              <a:ea typeface="微軟正黑體" panose="020B0604030504040204" pitchFamily="34" charset="-120"/>
            </a:endParaRPr>
          </a:p>
        </p:txBody>
      </p:sp>
      <p:sp>
        <p:nvSpPr>
          <p:cNvPr id="5" name="矩形 4"/>
          <p:cNvSpPr/>
          <p:nvPr/>
        </p:nvSpPr>
        <p:spPr>
          <a:xfrm>
            <a:off x="7956376" y="6488667"/>
            <a:ext cx="1034257" cy="276999"/>
          </a:xfrm>
          <a:prstGeom prst="rect">
            <a:avLst/>
          </a:prstGeom>
        </p:spPr>
        <p:txBody>
          <a:bodyPr wrap="none">
            <a:spAutoFit/>
          </a:bodyPr>
          <a:lstStyle/>
          <a:p>
            <a:r>
              <a:rPr lang="zh-TW" altLang="en-US" sz="1200" dirty="0" smtClean="0"/>
              <a:t>回覆人數</a:t>
            </a:r>
            <a:r>
              <a:rPr lang="en-US" altLang="zh-TW" sz="1200" dirty="0" smtClean="0"/>
              <a:t>: 59</a:t>
            </a:r>
            <a:endParaRPr lang="zh-HK" altLang="en-US" sz="1200" dirty="0"/>
          </a:p>
        </p:txBody>
      </p:sp>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47664" y="2420888"/>
            <a:ext cx="5801535" cy="2819794"/>
          </a:xfrm>
        </p:spPr>
      </p:pic>
      <p:sp>
        <p:nvSpPr>
          <p:cNvPr id="7" name="矩形 6"/>
          <p:cNvSpPr/>
          <p:nvPr/>
        </p:nvSpPr>
        <p:spPr>
          <a:xfrm>
            <a:off x="2411760" y="3944089"/>
            <a:ext cx="1107996" cy="276999"/>
          </a:xfrm>
          <a:prstGeom prst="rect">
            <a:avLst/>
          </a:prstGeom>
        </p:spPr>
        <p:txBody>
          <a:bodyPr wrap="none">
            <a:spAutoFit/>
          </a:bodyPr>
          <a:lstStyle/>
          <a:p>
            <a:r>
              <a:rPr lang="zh-TW" altLang="en-US" sz="1200" b="1" dirty="0" smtClean="0"/>
              <a:t>有</a:t>
            </a:r>
            <a:r>
              <a:rPr lang="zh-TW" altLang="en-US" sz="1200" dirty="0"/>
              <a:t>向</a:t>
            </a:r>
            <a:r>
              <a:rPr lang="zh-TW" altLang="en-US" sz="1200" dirty="0" smtClean="0"/>
              <a:t>社企索價</a:t>
            </a:r>
            <a:endParaRPr lang="en-US" altLang="zh-TW" sz="1200" dirty="0" smtClean="0"/>
          </a:p>
        </p:txBody>
      </p:sp>
      <p:sp>
        <p:nvSpPr>
          <p:cNvPr id="8" name="矩形 7"/>
          <p:cNvSpPr/>
          <p:nvPr/>
        </p:nvSpPr>
        <p:spPr>
          <a:xfrm>
            <a:off x="5398348" y="3955712"/>
            <a:ext cx="1261884" cy="276999"/>
          </a:xfrm>
          <a:prstGeom prst="rect">
            <a:avLst/>
          </a:prstGeom>
        </p:spPr>
        <p:txBody>
          <a:bodyPr wrap="none">
            <a:spAutoFit/>
          </a:bodyPr>
          <a:lstStyle/>
          <a:p>
            <a:r>
              <a:rPr lang="zh-TW" altLang="en-US" sz="1200" b="1" dirty="0" smtClean="0"/>
              <a:t>沒有</a:t>
            </a:r>
            <a:r>
              <a:rPr lang="zh-TW" altLang="en-US" sz="1200" dirty="0"/>
              <a:t>向</a:t>
            </a:r>
            <a:r>
              <a:rPr lang="zh-TW" altLang="en-US" sz="1200" dirty="0" smtClean="0"/>
              <a:t>社企索價</a:t>
            </a:r>
            <a:endParaRPr lang="en-US" altLang="zh-TW" sz="1200" dirty="0" smtClean="0"/>
          </a:p>
        </p:txBody>
      </p:sp>
    </p:spTree>
    <p:extLst>
      <p:ext uri="{BB962C8B-B14F-4D97-AF65-F5344CB8AC3E}">
        <p14:creationId xmlns:p14="http://schemas.microsoft.com/office/powerpoint/2010/main" val="885629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l"/>
            <a:r>
              <a:rPr lang="zh-TW" altLang="en-US" sz="3300" b="1" dirty="0" smtClean="0">
                <a:latin typeface="微軟正黑體" panose="020B0604030504040204" pitchFamily="34" charset="-120"/>
                <a:ea typeface="微軟正黑體" panose="020B0604030504040204" pitchFamily="34" charset="-120"/>
              </a:rPr>
              <a:t>從社企採購的情況</a:t>
            </a:r>
            <a:r>
              <a:rPr lang="en-US" altLang="zh-TW" dirty="0" smtClean="0"/>
              <a:t/>
            </a:r>
            <a:br>
              <a:rPr lang="en-US" altLang="zh-TW" dirty="0" smtClean="0"/>
            </a:br>
            <a:r>
              <a:rPr lang="zh-TW" altLang="en-US" sz="3000" dirty="0">
                <a:latin typeface="微軟正黑體" panose="020B0604030504040204" pitchFamily="34" charset="-120"/>
                <a:ea typeface="微軟正黑體" panose="020B0604030504040204" pitchFamily="34" charset="-120"/>
              </a:rPr>
              <a:t>機構或公司所採購的社企產品或服務</a:t>
            </a:r>
            <a:r>
              <a:rPr lang="zh-TW" altLang="en-US" sz="3000" dirty="0" smtClean="0">
                <a:latin typeface="微軟正黑體" panose="020B0604030504040204" pitchFamily="34" charset="-120"/>
                <a:ea typeface="微軟正黑體" panose="020B0604030504040204" pitchFamily="34" charset="-120"/>
              </a:rPr>
              <a:t>種類</a:t>
            </a:r>
            <a:r>
              <a:rPr lang="en-US" altLang="zh-TW" sz="3000" dirty="0" smtClean="0">
                <a:latin typeface="微軟正黑體" panose="020B0604030504040204" pitchFamily="34" charset="-120"/>
                <a:ea typeface="微軟正黑體" panose="020B0604030504040204" pitchFamily="34" charset="-120"/>
              </a:rPr>
              <a:t/>
            </a:r>
            <a:br>
              <a:rPr lang="en-US" altLang="zh-TW" sz="3000" dirty="0" smtClean="0">
                <a:latin typeface="微軟正黑體" panose="020B0604030504040204" pitchFamily="34" charset="-120"/>
                <a:ea typeface="微軟正黑體" panose="020B0604030504040204" pitchFamily="34" charset="-120"/>
              </a:rPr>
            </a:br>
            <a:r>
              <a:rPr lang="zh-TW" altLang="en-US" sz="2200" dirty="0" smtClean="0">
                <a:latin typeface="微軟正黑體" panose="020B0604030504040204" pitchFamily="34" charset="-120"/>
                <a:ea typeface="微軟正黑體" panose="020B0604030504040204" pitchFamily="34" charset="-120"/>
              </a:rPr>
              <a:t>（可選多於一項）</a:t>
            </a:r>
            <a:endParaRPr lang="zh-HK" altLang="en-US" sz="2200" dirty="0">
              <a:latin typeface="微軟正黑體" panose="020B0604030504040204" pitchFamily="34" charset="-120"/>
              <a:ea typeface="微軟正黑體" panose="020B0604030504040204" pitchFamily="34" charset="-120"/>
            </a:endParaRPr>
          </a:p>
        </p:txBody>
      </p:sp>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47390" y="2486627"/>
            <a:ext cx="6049219" cy="2753109"/>
          </a:xfrm>
        </p:spPr>
      </p:pic>
      <p:sp>
        <p:nvSpPr>
          <p:cNvPr id="5" name="矩形 4"/>
          <p:cNvSpPr/>
          <p:nvPr/>
        </p:nvSpPr>
        <p:spPr>
          <a:xfrm>
            <a:off x="7956376" y="6488667"/>
            <a:ext cx="1112805" cy="276999"/>
          </a:xfrm>
          <a:prstGeom prst="rect">
            <a:avLst/>
          </a:prstGeom>
        </p:spPr>
        <p:txBody>
          <a:bodyPr wrap="none">
            <a:spAutoFit/>
          </a:bodyPr>
          <a:lstStyle/>
          <a:p>
            <a:r>
              <a:rPr lang="zh-TW" altLang="en-US" sz="1200" dirty="0" smtClean="0"/>
              <a:t>回覆人數</a:t>
            </a:r>
            <a:r>
              <a:rPr lang="en-US" altLang="zh-TW" sz="1200" dirty="0" smtClean="0"/>
              <a:t>: 127</a:t>
            </a:r>
            <a:endParaRPr lang="zh-HK" altLang="en-US" sz="1200" dirty="0"/>
          </a:p>
        </p:txBody>
      </p:sp>
    </p:spTree>
    <p:extLst>
      <p:ext uri="{BB962C8B-B14F-4D97-AF65-F5344CB8AC3E}">
        <p14:creationId xmlns:p14="http://schemas.microsoft.com/office/powerpoint/2010/main" val="612773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332656"/>
            <a:ext cx="8208912" cy="1143000"/>
          </a:xfrm>
        </p:spPr>
        <p:txBody>
          <a:bodyPr>
            <a:normAutofit fontScale="90000"/>
          </a:bodyPr>
          <a:lstStyle/>
          <a:p>
            <a:pPr algn="l"/>
            <a:r>
              <a:rPr lang="zh-TW" altLang="en-US" sz="3300" b="1" dirty="0" smtClean="0">
                <a:latin typeface="微軟正黑體" panose="020B0604030504040204" pitchFamily="34" charset="-120"/>
                <a:ea typeface="微軟正黑體" panose="020B0604030504040204" pitchFamily="34" charset="-120"/>
              </a:rPr>
              <a:t>從社企採購的情況</a:t>
            </a:r>
            <a:r>
              <a:rPr lang="en-US" altLang="zh-TW" dirty="0" smtClean="0"/>
              <a:t/>
            </a:r>
            <a:br>
              <a:rPr lang="en-US" altLang="zh-TW" dirty="0" smtClean="0"/>
            </a:br>
            <a:r>
              <a:rPr lang="zh-TW" altLang="en-US" sz="3000" dirty="0">
                <a:latin typeface="微軟正黑體" panose="020B0604030504040204" pitchFamily="34" charset="-120"/>
                <a:ea typeface="微軟正黑體" panose="020B0604030504040204" pitchFamily="34" charset="-120"/>
              </a:rPr>
              <a:t>機構或</a:t>
            </a:r>
            <a:r>
              <a:rPr lang="zh-TW" altLang="en-US" sz="3000" dirty="0" smtClean="0">
                <a:latin typeface="微軟正黑體" panose="020B0604030504040204" pitchFamily="34" charset="-120"/>
                <a:ea typeface="微軟正黑體" panose="020B0604030504040204" pitchFamily="34" charset="-120"/>
              </a:rPr>
              <a:t>公司</a:t>
            </a:r>
            <a:r>
              <a:rPr lang="zh-TW" altLang="en-US" sz="3000" dirty="0">
                <a:latin typeface="微軟正黑體" panose="020B0604030504040204" pitchFamily="34" charset="-120"/>
                <a:ea typeface="微軟正黑體" panose="020B0604030504040204" pitchFamily="34" charset="-120"/>
              </a:rPr>
              <a:t>所採購的社企產品或服務佔全數採購之產品或服務的百分比</a:t>
            </a:r>
            <a:endParaRPr lang="zh-HK" altLang="en-US" sz="3000" dirty="0">
              <a:latin typeface="微軟正黑體" panose="020B0604030504040204" pitchFamily="34" charset="-120"/>
              <a:ea typeface="微軟正黑體" panose="020B0604030504040204" pitchFamily="34" charset="-120"/>
            </a:endParaRPr>
          </a:p>
        </p:txBody>
      </p:sp>
      <p:sp>
        <p:nvSpPr>
          <p:cNvPr id="5" name="矩形 4"/>
          <p:cNvSpPr/>
          <p:nvPr/>
        </p:nvSpPr>
        <p:spPr>
          <a:xfrm>
            <a:off x="7956376" y="6488667"/>
            <a:ext cx="1112805" cy="276999"/>
          </a:xfrm>
          <a:prstGeom prst="rect">
            <a:avLst/>
          </a:prstGeom>
        </p:spPr>
        <p:txBody>
          <a:bodyPr wrap="none">
            <a:spAutoFit/>
          </a:bodyPr>
          <a:lstStyle/>
          <a:p>
            <a:r>
              <a:rPr lang="zh-TW" altLang="en-US" sz="1200" dirty="0" smtClean="0"/>
              <a:t>回覆人數</a:t>
            </a:r>
            <a:r>
              <a:rPr lang="en-US" altLang="zh-TW" sz="1200" dirty="0" smtClean="0"/>
              <a:t>: 128</a:t>
            </a:r>
            <a:endParaRPr lang="zh-HK" altLang="en-US" sz="1200" dirty="0"/>
          </a:p>
        </p:txBody>
      </p:sp>
      <p:pic>
        <p:nvPicPr>
          <p:cNvPr id="6" name="內容版面配置區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61706" y="2377074"/>
            <a:ext cx="5820587" cy="2972215"/>
          </a:xfrm>
        </p:spPr>
      </p:pic>
    </p:spTree>
    <p:extLst>
      <p:ext uri="{BB962C8B-B14F-4D97-AF65-F5344CB8AC3E}">
        <p14:creationId xmlns:p14="http://schemas.microsoft.com/office/powerpoint/2010/main" val="2220502019"/>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1025</TotalTime>
  <Words>289</Words>
  <Application>Microsoft Office PowerPoint</Application>
  <PresentationFormat>如螢幕大小 (4:3)</PresentationFormat>
  <Paragraphs>65</Paragraphs>
  <Slides>12</Slides>
  <Notes>0</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Office 佈景主題</vt:lpstr>
      <vt:lpstr>（社會）責任採購調查結果</vt:lpstr>
      <vt:lpstr>受訪者背景資料 受訪者所屬機構或公司之背景</vt:lpstr>
      <vt:lpstr>採購考慮因素 機構或公司選擇供應商之最重要考慮因素（選首三項）</vt:lpstr>
      <vt:lpstr>採購方法 機構或公司所選用的採購方法（可選多於一項）</vt:lpstr>
      <vt:lpstr>責任採購政策 機構或公司制定責任採購政策的情況</vt:lpstr>
      <vt:lpstr>從社企採購的情況 機構或公司過去一年從社企採購的情況</vt:lpstr>
      <vt:lpstr>從社企採購的情況 （沒有從社企採購的）機構或公司過去一年向社企索價的情況</vt:lpstr>
      <vt:lpstr>從社企採購的情況 機構或公司所採購的社企產品或服務種類 （可選多於一項）</vt:lpstr>
      <vt:lpstr>從社企採購的情況 機構或公司所採購的社企產品或服務佔全數採購之產品或服務的百分比</vt:lpstr>
      <vt:lpstr>從社企採購的情況 機構或公司所採購的社企產品或服務之訂單平均估算</vt:lpstr>
      <vt:lpstr>推廣社企採購 機構或公司未有從社企採購產品/ 服務之原因 （可選多於一項）</vt:lpstr>
      <vt:lpstr>推廣社企採購 吸引機構或公司從社企採購產品/ 服務之措施 （可選多於一項）</vt:lpstr>
    </vt:vector>
  </TitlesOfParts>
  <Company>Hong Kong Council of Social Service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（社會）責任採購調查結果</dc:title>
  <dc:creator>Janie CHAN</dc:creator>
  <cp:lastModifiedBy>Janie CHAN</cp:lastModifiedBy>
  <cp:revision>32</cp:revision>
  <dcterms:created xsi:type="dcterms:W3CDTF">2019-08-08T01:55:24Z</dcterms:created>
  <dcterms:modified xsi:type="dcterms:W3CDTF">2019-08-15T02:38:09Z</dcterms:modified>
</cp:coreProperties>
</file>