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306" r:id="rId3"/>
    <p:sldId id="309" r:id="rId4"/>
    <p:sldId id="308" r:id="rId5"/>
    <p:sldId id="307" r:id="rId6"/>
    <p:sldId id="298" r:id="rId7"/>
    <p:sldId id="311" r:id="rId8"/>
    <p:sldId id="310" r:id="rId9"/>
    <p:sldId id="305" r:id="rId10"/>
    <p:sldId id="297" r:id="rId11"/>
    <p:sldId id="300" r:id="rId12"/>
    <p:sldId id="302" r:id="rId13"/>
    <p:sldId id="303" r:id="rId14"/>
    <p:sldId id="25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3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tudies\Internship\SEBC\Joyce\data%20analysis\20190625_SE%20Directory%20mega%20excel%20(652)_Chasing2.0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D:\Studies\Internship\SEBC\Joyce\data%20analysis\20190625_SE%20Directory%20mega%20excel%20(652)_Chasing2.0.xlsx" TargetMode="External"/><Relationship Id="rId4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Studies\Internship\SEBC\Joyce\data%20analysis\20190625_SE%20Directory%20mega%20excel%20(652)_Chasing2.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Draft!$H$4:$H$15</c:f>
              <c:strCache>
                <c:ptCount val="12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</c:strCache>
            </c:strRef>
          </c:cat>
          <c:val>
            <c:numRef>
              <c:f>Draft!$I$4:$I$15</c:f>
              <c:numCache>
                <c:formatCode>General</c:formatCode>
                <c:ptCount val="12"/>
                <c:pt idx="0">
                  <c:v>222</c:v>
                </c:pt>
                <c:pt idx="1">
                  <c:v>269</c:v>
                </c:pt>
                <c:pt idx="2">
                  <c:v>320</c:v>
                </c:pt>
                <c:pt idx="3">
                  <c:v>329</c:v>
                </c:pt>
                <c:pt idx="4">
                  <c:v>368</c:v>
                </c:pt>
                <c:pt idx="5">
                  <c:v>406</c:v>
                </c:pt>
                <c:pt idx="6">
                  <c:v>457</c:v>
                </c:pt>
                <c:pt idx="7">
                  <c:v>527</c:v>
                </c:pt>
                <c:pt idx="8">
                  <c:v>574</c:v>
                </c:pt>
                <c:pt idx="9">
                  <c:v>610</c:v>
                </c:pt>
                <c:pt idx="10">
                  <c:v>654</c:v>
                </c:pt>
                <c:pt idx="11">
                  <c:v>651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9B-456E-A06B-DD178F200A1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636224"/>
        <c:axId val="86355968"/>
      </c:lineChart>
      <c:catAx>
        <c:axId val="8563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6355968"/>
        <c:crosses val="autoZero"/>
        <c:auto val="1"/>
        <c:lblAlgn val="ctr"/>
        <c:lblOffset val="100"/>
        <c:noMultiLvlLbl val="0"/>
      </c:catAx>
      <c:valAx>
        <c:axId val="863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563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2747810941099"/>
          <c:y val="0.12109852159073023"/>
          <c:w val="0.61678595290806404"/>
          <c:h val="0.78549349188220174"/>
        </c:manualLayout>
      </c:layout>
      <c:pieChart>
        <c:varyColors val="1"/>
        <c:ser>
          <c:idx val="0"/>
          <c:order val="0"/>
          <c:tx>
            <c:strRef>
              <c:f>'[20190625_SE Directory mega excel (652)_Chasing2.0.xlsx]最有幫助措施'!$I$32</c:f>
              <c:strCache>
                <c:ptCount val="1"/>
                <c:pt idx="0">
                  <c:v>匯總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04-48DD-93FD-2BBF46C042D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04-48DD-93FD-2BBF46C042D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04-48DD-93FD-2BBF46C042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04-48DD-93FD-2BBF46C042D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04-48DD-93FD-2BBF46C042D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04-48DD-93FD-2BBF46C042D0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04-48DD-93FD-2BBF46C042D0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804-48DD-93FD-2BBF46C042D0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804-48DD-93FD-2BBF46C042D0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804-48DD-93FD-2BBF46C042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ngLiU" panose="02020509000000000000" pitchFamily="49" charset="-120"/>
                    <a:ea typeface="MingLiU" panose="02020509000000000000" pitchFamily="49" charset="-120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'[20190625_SE Directory mega excel (652)_Chasing2.0.xlsx]最有幫助措施'!$J$31:$P$31</c:f>
              <c:strCache>
                <c:ptCount val="7"/>
                <c:pt idx="0">
                  <c:v>訂立清晰的社企定義</c:v>
                </c:pt>
                <c:pt idx="1">
                  <c:v>制定社企註冊制度</c:v>
                </c:pt>
                <c:pt idx="2">
                  <c:v>增加融資渠道</c:v>
                </c:pt>
                <c:pt idx="3">
                  <c:v>增加對社企人員的培訓</c:v>
                </c:pt>
                <c:pt idx="4">
                  <c:v>機構及公司制訂責任採購政策</c:v>
                </c:pt>
                <c:pt idx="5">
                  <c:v>加強公眾教育</c:v>
                </c:pt>
                <c:pt idx="6">
                  <c:v>其他</c:v>
                </c:pt>
              </c:strCache>
            </c:strRef>
          </c:cat>
          <c:val>
            <c:numRef>
              <c:f>'[20190625_SE Directory mega excel (652)_Chasing2.0.xlsx]最有幫助措施'!$J$32:$P$32</c:f>
              <c:numCache>
                <c:formatCode>General</c:formatCode>
                <c:ptCount val="7"/>
                <c:pt idx="0">
                  <c:v>98</c:v>
                </c:pt>
                <c:pt idx="1">
                  <c:v>108</c:v>
                </c:pt>
                <c:pt idx="2">
                  <c:v>180</c:v>
                </c:pt>
                <c:pt idx="3">
                  <c:v>136</c:v>
                </c:pt>
                <c:pt idx="4">
                  <c:v>175</c:v>
                </c:pt>
                <c:pt idx="5">
                  <c:v>220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804-48DD-93FD-2BBF46C042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Draft!$X$1</c:f>
              <c:strCache>
                <c:ptCount val="1"/>
                <c:pt idx="0">
                  <c:v>社企/計劃數目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Draft!$W$2:$W$13</c:f>
              <c:strCache>
                <c:ptCount val="12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</c:strCache>
            </c:strRef>
          </c:cat>
          <c:val>
            <c:numRef>
              <c:f>Draft!$X$2:$X$13</c:f>
              <c:numCache>
                <c:formatCode>General</c:formatCode>
                <c:ptCount val="12"/>
                <c:pt idx="0">
                  <c:v>222</c:v>
                </c:pt>
                <c:pt idx="1">
                  <c:v>269</c:v>
                </c:pt>
                <c:pt idx="2">
                  <c:v>320</c:v>
                </c:pt>
                <c:pt idx="3">
                  <c:v>329</c:v>
                </c:pt>
                <c:pt idx="4">
                  <c:v>368</c:v>
                </c:pt>
                <c:pt idx="5">
                  <c:v>406</c:v>
                </c:pt>
                <c:pt idx="6">
                  <c:v>457</c:v>
                </c:pt>
                <c:pt idx="7">
                  <c:v>527</c:v>
                </c:pt>
                <c:pt idx="8">
                  <c:v>574</c:v>
                </c:pt>
                <c:pt idx="9">
                  <c:v>610</c:v>
                </c:pt>
                <c:pt idx="10">
                  <c:v>654</c:v>
                </c:pt>
                <c:pt idx="11">
                  <c:v>651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78-4603-B476-E8A40C1C776E}"/>
            </c:ext>
          </c:extLst>
        </c:ser>
        <c:ser>
          <c:idx val="1"/>
          <c:order val="1"/>
          <c:tx>
            <c:strRef>
              <c:f>Draft!$Y$1</c:f>
              <c:strCache>
                <c:ptCount val="1"/>
                <c:pt idx="0">
                  <c:v>參與機構數目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Draft!$W$2:$W$13</c:f>
              <c:strCache>
                <c:ptCount val="12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</c:strCache>
            </c:strRef>
          </c:cat>
          <c:val>
            <c:numRef>
              <c:f>Draft!$Y$2:$Y$13</c:f>
              <c:numCache>
                <c:formatCode>General</c:formatCode>
                <c:ptCount val="12"/>
                <c:pt idx="0">
                  <c:v>68</c:v>
                </c:pt>
                <c:pt idx="1">
                  <c:v>103</c:v>
                </c:pt>
                <c:pt idx="2">
                  <c:v>99</c:v>
                </c:pt>
                <c:pt idx="3">
                  <c:v>116</c:v>
                </c:pt>
                <c:pt idx="4">
                  <c:v>124</c:v>
                </c:pt>
                <c:pt idx="5">
                  <c:v>150</c:v>
                </c:pt>
                <c:pt idx="6">
                  <c:v>190</c:v>
                </c:pt>
                <c:pt idx="7">
                  <c:v>221</c:v>
                </c:pt>
                <c:pt idx="8">
                  <c:v>238</c:v>
                </c:pt>
                <c:pt idx="9">
                  <c:v>262</c:v>
                </c:pt>
                <c:pt idx="10">
                  <c:v>301</c:v>
                </c:pt>
                <c:pt idx="11">
                  <c:v>311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78-4603-B476-E8A40C1C776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735872"/>
        <c:axId val="86737664"/>
      </c:lineChart>
      <c:catAx>
        <c:axId val="867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6737664"/>
        <c:crosses val="autoZero"/>
        <c:auto val="1"/>
        <c:lblAlgn val="ctr"/>
        <c:lblOffset val="100"/>
        <c:noMultiLvlLbl val="0"/>
      </c:catAx>
      <c:valAx>
        <c:axId val="8673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673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236311230572028E-2"/>
          <c:y val="3.0149729914503504E-2"/>
          <c:w val="0.657051152611006"/>
          <c:h val="0.8303449794225170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Draft!$N$3</c:f>
              <c:strCache>
                <c:ptCount val="1"/>
                <c:pt idx="0">
                  <c:v>獲豁免繳稅的慈善機構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Draft!$M$4:$M$15</c:f>
              <c:strCache>
                <c:ptCount val="12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</c:strCache>
            </c:strRef>
          </c:cat>
          <c:val>
            <c:numRef>
              <c:f>Draft!$N$4:$N$15</c:f>
              <c:numCache>
                <c:formatCode>General</c:formatCode>
                <c:ptCount val="12"/>
                <c:pt idx="0">
                  <c:v>68</c:v>
                </c:pt>
                <c:pt idx="1">
                  <c:v>87</c:v>
                </c:pt>
                <c:pt idx="2">
                  <c:v>84</c:v>
                </c:pt>
                <c:pt idx="3">
                  <c:v>100</c:v>
                </c:pt>
                <c:pt idx="4">
                  <c:v>95</c:v>
                </c:pt>
                <c:pt idx="5">
                  <c:v>105</c:v>
                </c:pt>
                <c:pt idx="6">
                  <c:v>125</c:v>
                </c:pt>
                <c:pt idx="7">
                  <c:v>137</c:v>
                </c:pt>
                <c:pt idx="8">
                  <c:v>142</c:v>
                </c:pt>
                <c:pt idx="9">
                  <c:v>139</c:v>
                </c:pt>
                <c:pt idx="10">
                  <c:v>147</c:v>
                </c:pt>
                <c:pt idx="11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A4-4C50-B586-5FF3B98CA403}"/>
            </c:ext>
          </c:extLst>
        </c:ser>
        <c:ser>
          <c:idx val="1"/>
          <c:order val="1"/>
          <c:tx>
            <c:strRef>
              <c:f>Draft!$O$3</c:f>
              <c:strCache>
                <c:ptCount val="1"/>
                <c:pt idx="0">
                  <c:v>並非獲豁免繳稅的慈善機構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Draft!$M$4:$M$15</c:f>
              <c:strCache>
                <c:ptCount val="12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</c:strCache>
            </c:strRef>
          </c:cat>
          <c:val>
            <c:numRef>
              <c:f>Draft!$O$4:$O$15</c:f>
              <c:numCache>
                <c:formatCode>General</c:formatCode>
                <c:ptCount val="12"/>
                <c:pt idx="0">
                  <c:v>0</c:v>
                </c:pt>
                <c:pt idx="1">
                  <c:v>16</c:v>
                </c:pt>
                <c:pt idx="2">
                  <c:v>15</c:v>
                </c:pt>
                <c:pt idx="3">
                  <c:v>16</c:v>
                </c:pt>
                <c:pt idx="4">
                  <c:v>29</c:v>
                </c:pt>
                <c:pt idx="5">
                  <c:v>45</c:v>
                </c:pt>
                <c:pt idx="6">
                  <c:v>65</c:v>
                </c:pt>
                <c:pt idx="7">
                  <c:v>84</c:v>
                </c:pt>
                <c:pt idx="8">
                  <c:v>96</c:v>
                </c:pt>
                <c:pt idx="9">
                  <c:v>123</c:v>
                </c:pt>
                <c:pt idx="10">
                  <c:v>154</c:v>
                </c:pt>
                <c:pt idx="11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A4-4C50-B586-5FF3B98CA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043456"/>
        <c:axId val="87049344"/>
        <c:axId val="0"/>
      </c:bar3DChart>
      <c:catAx>
        <c:axId val="8704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7049344"/>
        <c:crosses val="autoZero"/>
        <c:auto val="1"/>
        <c:lblAlgn val="ctr"/>
        <c:lblOffset val="100"/>
        <c:noMultiLvlLbl val="0"/>
      </c:catAx>
      <c:valAx>
        <c:axId val="870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704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39022630417415"/>
          <c:y val="0.26001691776152525"/>
          <c:w val="0.27384235232906778"/>
          <c:h val="0.3254467467105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ngLiU" panose="02020509000000000000" pitchFamily="49" charset="-120"/>
              <a:ea typeface="MingLiU" panose="02020509000000000000" pitchFamily="49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56699091861086"/>
          <c:y val="8.3076021221253071E-2"/>
          <c:w val="0.45681648034969313"/>
          <c:h val="0.833847957557493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25-4126-BDD2-81C420BD71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25-4126-BDD2-81C420BD71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25-4126-BDD2-81C420BD71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25-4126-BDD2-81C420BD71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25-4126-BDD2-81C420BD718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25-4126-BDD2-81C420BD71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25-4126-BDD2-81C420BD71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25-4126-BDD2-81C420BD71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425-4126-BDD2-81C420BD718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425-4126-BDD2-81C420BD718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425-4126-BDD2-81C420BD718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425-4126-BDD2-81C420BD7183}"/>
              </c:ext>
            </c:extLst>
          </c:dPt>
          <c:dLbls>
            <c:dLbl>
              <c:idx val="10"/>
              <c:layout>
                <c:manualLayout>
                  <c:x val="3.3817373915903427E-2"/>
                  <c:y val="1.92559822044400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25-4126-BDD2-81C420BD7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服務或服務性質!$A$38:$A$48</c:f>
              <c:strCache>
                <c:ptCount val="11"/>
                <c:pt idx="0">
                  <c:v>飲食</c:v>
                </c:pt>
                <c:pt idx="1">
                  <c:v>生活百貨</c:v>
                </c:pt>
                <c:pt idx="2">
                  <c:v>健康護理及醫療</c:v>
                </c:pt>
                <c:pt idx="3">
                  <c:v>愛惜地球</c:v>
                </c:pt>
                <c:pt idx="4">
                  <c:v>教育及培訓</c:v>
                </c:pt>
                <c:pt idx="5">
                  <c:v>藝術及文化</c:v>
                </c:pt>
                <c:pt idx="6">
                  <c:v>企業服務及商務支援</c:v>
                </c:pt>
                <c:pt idx="7">
                  <c:v>照顧服務</c:v>
                </c:pt>
                <c:pt idx="8">
                  <c:v>家居</c:v>
                </c:pt>
                <c:pt idx="9">
                  <c:v>運輸</c:v>
                </c:pt>
                <c:pt idx="10">
                  <c:v>個人護理</c:v>
                </c:pt>
              </c:strCache>
            </c:strRef>
          </c:cat>
          <c:val>
            <c:numRef>
              <c:f>服務或服務性質!$B$38:$B$48</c:f>
              <c:numCache>
                <c:formatCode>General</c:formatCode>
                <c:ptCount val="11"/>
                <c:pt idx="0">
                  <c:v>185</c:v>
                </c:pt>
                <c:pt idx="1">
                  <c:v>175</c:v>
                </c:pt>
                <c:pt idx="2">
                  <c:v>170</c:v>
                </c:pt>
                <c:pt idx="3">
                  <c:v>153</c:v>
                </c:pt>
                <c:pt idx="4">
                  <c:v>146</c:v>
                </c:pt>
                <c:pt idx="5">
                  <c:v>85</c:v>
                </c:pt>
                <c:pt idx="6">
                  <c:v>83</c:v>
                </c:pt>
                <c:pt idx="7">
                  <c:v>47</c:v>
                </c:pt>
                <c:pt idx="8">
                  <c:v>40</c:v>
                </c:pt>
                <c:pt idx="9">
                  <c:v>20</c:v>
                </c:pt>
                <c:pt idx="1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425-4126-BDD2-81C420BD718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D5-41CB-8630-AF994E3335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D5-41CB-8630-AF994E3335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D5-41CB-8630-AF994E3335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D5-41CB-8630-AF994E3335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D5-41CB-8630-AF994E3335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D5-41CB-8630-AF994E3335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D5-41CB-8630-AF994E3335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7D5-41CB-8630-AF994E3335D1}"/>
              </c:ext>
            </c:extLst>
          </c:dPt>
          <c:dLbls>
            <c:dLbl>
              <c:idx val="0"/>
              <c:layout>
                <c:manualLayout>
                  <c:x val="-0.14671252472093882"/>
                  <c:y val="8.311822371838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D5-41CB-8630-AF994E3335D1}"/>
                </c:ext>
              </c:extLst>
            </c:dLbl>
            <c:dLbl>
              <c:idx val="1"/>
              <c:layout>
                <c:manualLayout>
                  <c:x val="3.5437936734862896E-2"/>
                  <c:y val="-0.164555239228629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D5-41CB-8630-AF994E3335D1}"/>
                </c:ext>
              </c:extLst>
            </c:dLbl>
            <c:dLbl>
              <c:idx val="5"/>
              <c:layout>
                <c:manualLayout>
                  <c:x val="-3.2160595451399781E-3"/>
                  <c:y val="9.40031466100764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D5-41CB-8630-AF994E3335D1}"/>
                </c:ext>
              </c:extLst>
            </c:dLbl>
            <c:dLbl>
              <c:idx val="6"/>
              <c:layout>
                <c:manualLayout>
                  <c:x val="1.6682083295518495E-2"/>
                  <c:y val="2.313270645055065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D5-41CB-8630-AF994E333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ngLiU" panose="02020509000000000000" pitchFamily="49" charset="-120"/>
                    <a:ea typeface="MingLiU" panose="02020509000000000000" pitchFamily="49" charset="-120"/>
                    <a:cs typeface="+mn-cs"/>
                  </a:defRPr>
                </a:pPr>
                <a:endParaRPr lang="zh-H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'[20190625_SE Directory mega excel (652)_Chasing2.0.xlsx]資金來源'!$C$7:$I$7</c:f>
              <c:strCache>
                <c:ptCount val="7"/>
                <c:pt idx="0">
                  <c:v>獲政府基金資助</c:v>
                </c:pt>
                <c:pt idx="1">
                  <c:v>母機構斥資開辦</c:v>
                </c:pt>
                <c:pt idx="2">
                  <c:v>商界注資</c:v>
                </c:pt>
                <c:pt idx="3">
                  <c:v>自資 / 私人投資/集資</c:v>
                </c:pt>
                <c:pt idx="4">
                  <c:v>其他資助團體</c:v>
                </c:pt>
                <c:pt idx="5">
                  <c:v>籌款</c:v>
                </c:pt>
                <c:pt idx="6">
                  <c:v>其他</c:v>
                </c:pt>
              </c:strCache>
            </c:strRef>
          </c:cat>
          <c:val>
            <c:numRef>
              <c:f>'[20190625_SE Directory mega excel (652)_Chasing2.0.xlsx]資金來源'!$C$8:$I$8</c:f>
              <c:numCache>
                <c:formatCode>General</c:formatCode>
                <c:ptCount val="7"/>
                <c:pt idx="0">
                  <c:v>222</c:v>
                </c:pt>
                <c:pt idx="1">
                  <c:v>156</c:v>
                </c:pt>
                <c:pt idx="2">
                  <c:v>27</c:v>
                </c:pt>
                <c:pt idx="3">
                  <c:v>131</c:v>
                </c:pt>
                <c:pt idx="4">
                  <c:v>30</c:v>
                </c:pt>
                <c:pt idx="5">
                  <c:v>9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7D5-41CB-8630-AF994E3335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B3-4986-894E-9C632FA1E13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B3-4986-894E-9C632FA1E13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B3-4986-894E-9C632FA1E13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B3-4986-894E-9C632FA1E13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B3-4986-894E-9C632FA1E13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B3-4986-894E-9C632FA1E13F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FB3-4986-894E-9C632FA1E13F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FB3-4986-894E-9C632FA1E13F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FB3-4986-894E-9C632FA1E13F}"/>
              </c:ext>
            </c:extLst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FB3-4986-894E-9C632FA1E13F}"/>
              </c:ext>
            </c:extLst>
          </c:dPt>
          <c:dLbls>
            <c:dLbl>
              <c:idx val="2"/>
              <c:layout>
                <c:manualLayout>
                  <c:x val="0"/>
                  <c:y val="-1.03743235655128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B3-4986-894E-9C632FA1E13F}"/>
                </c:ext>
              </c:extLst>
            </c:dLbl>
            <c:dLbl>
              <c:idx val="9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B3-4986-894E-9C632FA1E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ngLiU" panose="02020509000000000000" pitchFamily="49" charset="-120"/>
                    <a:ea typeface="MingLiU" panose="02020509000000000000" pitchFamily="49" charset="-120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'[20190625_SE Directory mega excel (652)_Chasing2.0.xlsx]社會目標'!$B$40:$J$40</c:f>
              <c:strCache>
                <c:ptCount val="9"/>
                <c:pt idx="0">
                  <c:v>聘請弱勢人士</c:v>
                </c:pt>
                <c:pt idx="1">
                  <c:v>支援及充權予弱勢社群</c:v>
                </c:pt>
                <c:pt idx="2">
                  <c:v>推動環保及可持續發展</c:v>
                </c:pt>
                <c:pt idx="3">
                  <c:v>促進社會共融</c:v>
                </c:pt>
                <c:pt idx="4">
                  <c:v>倡議公平貿易 </c:v>
                </c:pt>
                <c:pt idx="5">
                  <c:v>開拓全新服務，回應社會問題 </c:v>
                </c:pt>
                <c:pt idx="6">
                  <c:v>就業融合社會企業</c:v>
                </c:pt>
                <c:pt idx="7">
                  <c:v> 扶貧</c:v>
                </c:pt>
                <c:pt idx="8">
                  <c:v>其他</c:v>
                </c:pt>
              </c:strCache>
            </c:strRef>
          </c:cat>
          <c:val>
            <c:numRef>
              <c:f>'[20190625_SE Directory mega excel (652)_Chasing2.0.xlsx]社會目標'!$B$41:$J$41</c:f>
              <c:numCache>
                <c:formatCode>General</c:formatCode>
                <c:ptCount val="9"/>
                <c:pt idx="0">
                  <c:v>301</c:v>
                </c:pt>
                <c:pt idx="1">
                  <c:v>357</c:v>
                </c:pt>
                <c:pt idx="2">
                  <c:v>172</c:v>
                </c:pt>
                <c:pt idx="3">
                  <c:v>276</c:v>
                </c:pt>
                <c:pt idx="4">
                  <c:v>66</c:v>
                </c:pt>
                <c:pt idx="5">
                  <c:v>222</c:v>
                </c:pt>
                <c:pt idx="6">
                  <c:v>61</c:v>
                </c:pt>
                <c:pt idx="7">
                  <c:v>35</c:v>
                </c:pt>
                <c:pt idx="8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FB3-4986-894E-9C632FA1E1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BD-46D8-8196-5AC227164C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BD-46D8-8196-5AC227164C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BD-46D8-8196-5AC227164C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BD-46D8-8196-5AC227164C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BD-46D8-8196-5AC227164CC0}"/>
              </c:ext>
            </c:extLst>
          </c:dPt>
          <c:dLbls>
            <c:dLbl>
              <c:idx val="0"/>
              <c:layout>
                <c:manualLayout>
                  <c:x val="-8.7151880104340898E-2"/>
                  <c:y val="0.192380527596834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BD-46D8-8196-5AC227164CC0}"/>
                </c:ext>
              </c:extLst>
            </c:dLbl>
            <c:dLbl>
              <c:idx val="1"/>
              <c:layout>
                <c:manualLayout>
                  <c:x val="-0.12770746694642629"/>
                  <c:y val="-0.187250114041913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BD-46D8-8196-5AC227164CC0}"/>
                </c:ext>
              </c:extLst>
            </c:dLbl>
            <c:dLbl>
              <c:idx val="2"/>
              <c:layout>
                <c:manualLayout>
                  <c:x val="0.15827995432037625"/>
                  <c:y val="2.17919862403604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D-46D8-8196-5AC227164CC0}"/>
                </c:ext>
              </c:extLst>
            </c:dLbl>
            <c:dLbl>
              <c:idx val="4"/>
              <c:layout>
                <c:manualLayout>
                  <c:x val="7.6508211961416869E-2"/>
                  <c:y val="4.88436991371715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BD-46D8-8196-5AC227164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ngLiU" panose="02020509000000000000" pitchFamily="49" charset="-120"/>
                    <a:ea typeface="MingLiU" panose="02020509000000000000" pitchFamily="49" charset="-120"/>
                    <a:cs typeface="+mn-cs"/>
                  </a:defRPr>
                </a:pPr>
                <a:endParaRPr lang="zh-H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'[20190625_SE Directory mega excel (652)_Chasing2.0.xlsx]地區'!$B$33:$B$37</c:f>
              <c:strCache>
                <c:ptCount val="5"/>
                <c:pt idx="0">
                  <c:v>港島</c:v>
                </c:pt>
                <c:pt idx="1">
                  <c:v>九龍</c:v>
                </c:pt>
                <c:pt idx="2">
                  <c:v>新界</c:v>
                </c:pt>
                <c:pt idx="3">
                  <c:v>離島</c:v>
                </c:pt>
                <c:pt idx="4">
                  <c:v>海外地區</c:v>
                </c:pt>
              </c:strCache>
            </c:strRef>
          </c:cat>
          <c:val>
            <c:numRef>
              <c:f>'[20190625_SE Directory mega excel (652)_Chasing2.0.xlsx]地區'!$C$33:$C$37</c:f>
              <c:numCache>
                <c:formatCode>General</c:formatCode>
                <c:ptCount val="5"/>
                <c:pt idx="0">
                  <c:v>133</c:v>
                </c:pt>
                <c:pt idx="1">
                  <c:v>268</c:v>
                </c:pt>
                <c:pt idx="2">
                  <c:v>235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BD-46D8-8196-5AC227164C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'[20190625_SE Directory mega excel (652)_Chasing2.0.xlsx]地區'!$B$49:$B$54</c:f>
              <c:strCache>
                <c:ptCount val="6"/>
                <c:pt idx="0">
                  <c:v>海外地區</c:v>
                </c:pt>
                <c:pt idx="1">
                  <c:v>離島</c:v>
                </c:pt>
                <c:pt idx="2">
                  <c:v>新界</c:v>
                </c:pt>
                <c:pt idx="3">
                  <c:v>九龍</c:v>
                </c:pt>
                <c:pt idx="4">
                  <c:v>港島</c:v>
                </c:pt>
                <c:pt idx="5">
                  <c:v>全港性</c:v>
                </c:pt>
              </c:strCache>
            </c:strRef>
          </c:cat>
          <c:val>
            <c:numRef>
              <c:f>'[20190625_SE Directory mega excel (652)_Chasing2.0.xlsx]地區'!$C$49:$C$54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235</c:v>
                </c:pt>
                <c:pt idx="3">
                  <c:v>268</c:v>
                </c:pt>
                <c:pt idx="4">
                  <c:v>133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92-4490-AF74-CB67ADE3E6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406080"/>
        <c:axId val="87436672"/>
      </c:barChart>
      <c:catAx>
        <c:axId val="8740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7436672"/>
        <c:crosses val="autoZero"/>
        <c:auto val="1"/>
        <c:lblAlgn val="ctr"/>
        <c:lblOffset val="100"/>
        <c:noMultiLvlLbl val="0"/>
      </c:catAx>
      <c:valAx>
        <c:axId val="8743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8740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'[20190625_SE Directory mega excel (652)_Chasing2.0.xlsx]社企遇到的困難'!$O$2</c:f>
              <c:strCache>
                <c:ptCount val="1"/>
                <c:pt idx="0">
                  <c:v>匯總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0E-4631-B23F-94746819D9C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0E-4631-B23F-94746819D9C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0E-4631-B23F-94746819D9C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0E-4631-B23F-94746819D9C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0E-4631-B23F-94746819D9C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B0E-4631-B23F-94746819D9C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B0E-4631-B23F-94746819D9C3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B0E-4631-B23F-94746819D9C3}"/>
              </c:ext>
            </c:extLst>
          </c:dPt>
          <c:dLbls>
            <c:dLbl>
              <c:idx val="5"/>
              <c:layout>
                <c:manualLayout>
                  <c:x val="0"/>
                  <c:y val="-1.82654881511635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0E-4631-B23F-94746819D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ngLiU" panose="02020509000000000000" pitchFamily="49" charset="-120"/>
                    <a:ea typeface="MingLiU" panose="02020509000000000000" pitchFamily="49" charset="-120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'[20190625_SE Directory mega excel (652)_Chasing2.0.xlsx]社企遇到的困難'!$P$1:$W$1</c:f>
              <c:strCache>
                <c:ptCount val="8"/>
                <c:pt idx="0">
                  <c:v>租金昂貴</c:v>
                </c:pt>
                <c:pt idx="1">
                  <c:v>缺乏管理人才</c:v>
                </c:pt>
                <c:pt idx="2">
                  <c:v>成本高昂</c:v>
                </c:pt>
                <c:pt idx="3">
                  <c:v>難以管理弱勢群體員工</c:v>
                </c:pt>
                <c:pt idx="4">
                  <c:v>缺乏市場</c:v>
                </c:pt>
                <c:pt idx="5">
                  <c:v>公眾對社企認知不足</c:v>
                </c:pt>
                <c:pt idx="6">
                  <c:v>欠缺融資渠道</c:v>
                </c:pt>
                <c:pt idx="7">
                  <c:v>其他</c:v>
                </c:pt>
              </c:strCache>
            </c:strRef>
          </c:cat>
          <c:val>
            <c:numRef>
              <c:f>'[20190625_SE Directory mega excel (652)_Chasing2.0.xlsx]社企遇到的困難'!$P$2:$W$2</c:f>
              <c:numCache>
                <c:formatCode>General</c:formatCode>
                <c:ptCount val="8"/>
                <c:pt idx="0">
                  <c:v>198</c:v>
                </c:pt>
                <c:pt idx="1">
                  <c:v>124</c:v>
                </c:pt>
                <c:pt idx="2">
                  <c:v>236</c:v>
                </c:pt>
                <c:pt idx="3">
                  <c:v>53</c:v>
                </c:pt>
                <c:pt idx="4">
                  <c:v>60</c:v>
                </c:pt>
                <c:pt idx="5">
                  <c:v>209</c:v>
                </c:pt>
                <c:pt idx="6">
                  <c:v>125</c:v>
                </c:pt>
                <c:pt idx="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B0E-4631-B23F-94746819D9C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0.42312</cdr:x>
      <cdr:y>0.07146</cdr:y>
    </cdr:from>
    <cdr:to>
      <cdr:x>0.43255</cdr:x>
      <cdr:y>0.10513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="" xmlns:a16="http://schemas.microsoft.com/office/drawing/2014/main" id="{5B324CCE-B2C7-4850-AFF3-A50E223AE2F3}"/>
            </a:ext>
          </a:extLst>
        </cdr:cNvPr>
        <cdr:cNvCxnSpPr/>
      </cdr:nvCxnSpPr>
      <cdr:spPr>
        <a:xfrm xmlns:a="http://schemas.openxmlformats.org/drawingml/2006/main" flipH="1" flipV="1">
          <a:off x="5243749" y="485139"/>
          <a:ext cx="11684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0.4678</cdr:x>
      <cdr:y>0.07445</cdr:y>
    </cdr:from>
    <cdr:to>
      <cdr:x>0.47108</cdr:x>
      <cdr:y>0.08866</cdr:y>
    </cdr:to>
    <cdr:cxnSp macro="">
      <cdr:nvCxnSpPr>
        <cdr:cNvPr id="6" name="直接连接符 5">
          <a:extLst xmlns:a="http://schemas.openxmlformats.org/drawingml/2006/main">
            <a:ext uri="{FF2B5EF4-FFF2-40B4-BE49-F238E27FC236}">
              <a16:creationId xmlns="" xmlns:a16="http://schemas.microsoft.com/office/drawing/2014/main" id="{112A3222-D4FA-492E-A879-28D2C95EF0D1}"/>
            </a:ext>
          </a:extLst>
        </cdr:cNvPr>
        <cdr:cNvCxnSpPr/>
      </cdr:nvCxnSpPr>
      <cdr:spPr>
        <a:xfrm xmlns:a="http://schemas.openxmlformats.org/drawingml/2006/main" flipH="1" flipV="1">
          <a:off x="5797469" y="505459"/>
          <a:ext cx="40640" cy="965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0.49199</cdr:x>
      <cdr:y>0.06727</cdr:y>
    </cdr:from>
    <cdr:to>
      <cdr:x>0.51099</cdr:x>
      <cdr:y>0.08567</cdr:y>
    </cdr:to>
    <cdr:cxnSp macro="">
      <cdr:nvCxnSpPr>
        <cdr:cNvPr id="8" name="直接连接符 7">
          <a:extLst xmlns:a="http://schemas.openxmlformats.org/drawingml/2006/main">
            <a:ext uri="{FF2B5EF4-FFF2-40B4-BE49-F238E27FC236}">
              <a16:creationId xmlns="" xmlns:a16="http://schemas.microsoft.com/office/drawing/2014/main" id="{D4E44891-66EB-4341-B453-1E0D004C31C2}"/>
            </a:ext>
          </a:extLst>
        </cdr:cNvPr>
        <cdr:cNvCxnSpPr/>
      </cdr:nvCxnSpPr>
      <cdr:spPr>
        <a:xfrm xmlns:a="http://schemas.openxmlformats.org/drawingml/2006/main" flipV="1">
          <a:off x="6097189" y="456713"/>
          <a:ext cx="235517" cy="1249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0.61619</cdr:x>
      <cdr:y>0.11485</cdr:y>
    </cdr:from>
    <cdr:to>
      <cdr:x>0.62725</cdr:x>
      <cdr:y>0.14254</cdr:y>
    </cdr:to>
    <cdr:cxnSp macro="">
      <cdr:nvCxnSpPr>
        <cdr:cNvPr id="10" name="直接连接符 9">
          <a:extLst xmlns:a="http://schemas.openxmlformats.org/drawingml/2006/main">
            <a:ext uri="{FF2B5EF4-FFF2-40B4-BE49-F238E27FC236}">
              <a16:creationId xmlns="" xmlns:a16="http://schemas.microsoft.com/office/drawing/2014/main" id="{2125D02A-44EE-4972-9AC2-21D9D4DCAED2}"/>
            </a:ext>
          </a:extLst>
        </cdr:cNvPr>
        <cdr:cNvCxnSpPr/>
      </cdr:nvCxnSpPr>
      <cdr:spPr>
        <a:xfrm xmlns:a="http://schemas.openxmlformats.org/drawingml/2006/main" flipV="1">
          <a:off x="7636429" y="779779"/>
          <a:ext cx="137160" cy="1879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0.35086</cdr:x>
      <cdr:y>0.11168</cdr:y>
    </cdr:from>
    <cdr:to>
      <cdr:x>0.38213</cdr:x>
      <cdr:y>0.14628</cdr:y>
    </cdr:to>
    <cdr:cxnSp macro="">
      <cdr:nvCxnSpPr>
        <cdr:cNvPr id="12" name="直接连接符 11">
          <a:extLst xmlns:a="http://schemas.openxmlformats.org/drawingml/2006/main">
            <a:ext uri="{FF2B5EF4-FFF2-40B4-BE49-F238E27FC236}">
              <a16:creationId xmlns="" xmlns:a16="http://schemas.microsoft.com/office/drawing/2014/main" id="{D2E82E8E-BD7D-4B30-A996-C079ED048B2A}"/>
            </a:ext>
          </a:extLst>
        </cdr:cNvPr>
        <cdr:cNvCxnSpPr/>
      </cdr:nvCxnSpPr>
      <cdr:spPr>
        <a:xfrm xmlns:a="http://schemas.openxmlformats.org/drawingml/2006/main" flipH="1" flipV="1">
          <a:off x="4348264" y="758270"/>
          <a:ext cx="387485" cy="2348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0.28826</cdr:x>
      <cdr:y>0.20165</cdr:y>
    </cdr:from>
    <cdr:to>
      <cdr:x>0.31736</cdr:x>
      <cdr:y>0.25103</cdr:y>
    </cdr:to>
    <cdr:cxnSp macro="">
      <cdr:nvCxnSpPr>
        <cdr:cNvPr id="14" name="直接连接符 13">
          <a:extLst xmlns:a="http://schemas.openxmlformats.org/drawingml/2006/main">
            <a:ext uri="{FF2B5EF4-FFF2-40B4-BE49-F238E27FC236}">
              <a16:creationId xmlns="" xmlns:a16="http://schemas.microsoft.com/office/drawing/2014/main" id="{D7C950CE-38B1-4C8B-AA52-8639D61EC83B}"/>
            </a:ext>
          </a:extLst>
        </cdr:cNvPr>
        <cdr:cNvCxnSpPr/>
      </cdr:nvCxnSpPr>
      <cdr:spPr>
        <a:xfrm xmlns:a="http://schemas.openxmlformats.org/drawingml/2006/main" flipH="1" flipV="1">
          <a:off x="3572429" y="1369059"/>
          <a:ext cx="360680" cy="3352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0.26203</cdr:x>
      <cdr:y>0.40441</cdr:y>
    </cdr:from>
    <cdr:to>
      <cdr:x>0.27801</cdr:x>
      <cdr:y>0.40965</cdr:y>
    </cdr:to>
    <cdr:cxnSp macro="">
      <cdr:nvCxnSpPr>
        <cdr:cNvPr id="16" name="直接连接符 15">
          <a:extLst xmlns:a="http://schemas.openxmlformats.org/drawingml/2006/main">
            <a:ext uri="{FF2B5EF4-FFF2-40B4-BE49-F238E27FC236}">
              <a16:creationId xmlns="" xmlns:a16="http://schemas.microsoft.com/office/drawing/2014/main" id="{48C98CC6-2179-4B1C-9844-6858D836C16C}"/>
            </a:ext>
          </a:extLst>
        </cdr:cNvPr>
        <cdr:cNvCxnSpPr/>
      </cdr:nvCxnSpPr>
      <cdr:spPr>
        <a:xfrm xmlns:a="http://schemas.openxmlformats.org/drawingml/2006/main">
          <a:off x="3247309" y="2745739"/>
          <a:ext cx="198120" cy="355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0.72684</cdr:x>
      <cdr:y>0.5</cdr:y>
    </cdr:from>
    <cdr:to>
      <cdr:x>0.7606</cdr:x>
      <cdr:y>0.5</cdr:y>
    </cdr:to>
    <cdr:cxnSp macro="">
      <cdr:nvCxnSpPr>
        <cdr:cNvPr id="21" name="直接连接符 20">
          <a:extLst xmlns:a="http://schemas.openxmlformats.org/drawingml/2006/main">
            <a:ext uri="{FF2B5EF4-FFF2-40B4-BE49-F238E27FC236}">
              <a16:creationId xmlns="" xmlns:a16="http://schemas.microsoft.com/office/drawing/2014/main" id="{E3BD769F-53B4-42FA-A919-CE848F039CAF}"/>
            </a:ext>
          </a:extLst>
        </cdr:cNvPr>
        <cdr:cNvCxnSpPr/>
      </cdr:nvCxnSpPr>
      <cdr:spPr>
        <a:xfrm xmlns:a="http://schemas.openxmlformats.org/drawingml/2006/main">
          <a:off x="9007813" y="3394710"/>
          <a:ext cx="418289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0.63893</cdr:x>
      <cdr:y>0.8295</cdr:y>
    </cdr:from>
    <cdr:to>
      <cdr:x>0.65777</cdr:x>
      <cdr:y>0.85242</cdr:y>
    </cdr:to>
    <cdr:cxnSp macro="">
      <cdr:nvCxnSpPr>
        <cdr:cNvPr id="23" name="直接连接符 22">
          <a:extLst xmlns:a="http://schemas.openxmlformats.org/drawingml/2006/main">
            <a:ext uri="{FF2B5EF4-FFF2-40B4-BE49-F238E27FC236}">
              <a16:creationId xmlns="" xmlns:a16="http://schemas.microsoft.com/office/drawing/2014/main" id="{7C8522D5-9D2A-453F-8AB6-8D25199BE70F}"/>
            </a:ext>
          </a:extLst>
        </cdr:cNvPr>
        <cdr:cNvCxnSpPr/>
      </cdr:nvCxnSpPr>
      <cdr:spPr>
        <a:xfrm xmlns:a="http://schemas.openxmlformats.org/drawingml/2006/main">
          <a:off x="7918315" y="5631828"/>
          <a:ext cx="233464" cy="1556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0.40895</cdr:x>
      <cdr:y>0.88968</cdr:y>
    </cdr:from>
    <cdr:to>
      <cdr:x>0.42072</cdr:x>
      <cdr:y>0.91403</cdr:y>
    </cdr:to>
    <cdr:cxnSp macro="">
      <cdr:nvCxnSpPr>
        <cdr:cNvPr id="25" name="直接连接符 24">
          <a:extLst xmlns:a="http://schemas.openxmlformats.org/drawingml/2006/main">
            <a:ext uri="{FF2B5EF4-FFF2-40B4-BE49-F238E27FC236}">
              <a16:creationId xmlns="" xmlns:a16="http://schemas.microsoft.com/office/drawing/2014/main" id="{482E28E2-797B-4FBF-8234-AE40D30F593C}"/>
            </a:ext>
          </a:extLst>
        </cdr:cNvPr>
        <cdr:cNvCxnSpPr/>
      </cdr:nvCxnSpPr>
      <cdr:spPr>
        <a:xfrm xmlns:a="http://schemas.openxmlformats.org/drawingml/2006/main" flipH="1">
          <a:off x="5068111" y="6040389"/>
          <a:ext cx="145915" cy="16537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0.25903</cdr:x>
      <cdr:y>0.70342</cdr:y>
    </cdr:from>
    <cdr:to>
      <cdr:x>0.29827</cdr:x>
      <cdr:y>0.72921</cdr:y>
    </cdr:to>
    <cdr:cxnSp macro="">
      <cdr:nvCxnSpPr>
        <cdr:cNvPr id="27" name="直接连接符 26">
          <a:extLst xmlns:a="http://schemas.openxmlformats.org/drawingml/2006/main">
            <a:ext uri="{FF2B5EF4-FFF2-40B4-BE49-F238E27FC236}">
              <a16:creationId xmlns="" xmlns:a16="http://schemas.microsoft.com/office/drawing/2014/main" id="{BC34C7B9-D730-4E86-9E9F-CC0933488312}"/>
            </a:ext>
          </a:extLst>
        </cdr:cNvPr>
        <cdr:cNvCxnSpPr/>
      </cdr:nvCxnSpPr>
      <cdr:spPr>
        <a:xfrm xmlns:a="http://schemas.openxmlformats.org/drawingml/2006/main" flipH="1">
          <a:off x="3210128" y="4775793"/>
          <a:ext cx="486383" cy="1750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0.46926</cdr:x>
      <cdr:y>0.06861</cdr:y>
    </cdr:from>
    <cdr:to>
      <cdr:x>0.47269</cdr:x>
      <cdr:y>0.09185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="" xmlns:a16="http://schemas.microsoft.com/office/drawing/2014/main" id="{CBAFA690-2672-42A6-B511-003943EE35EA}"/>
            </a:ext>
          </a:extLst>
        </cdr:cNvPr>
        <cdr:cNvCxnSpPr/>
      </cdr:nvCxnSpPr>
      <cdr:spPr>
        <a:xfrm xmlns:a="http://schemas.openxmlformats.org/drawingml/2006/main">
          <a:off x="4860108" y="419936"/>
          <a:ext cx="35560" cy="1422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0.34443</cdr:x>
      <cdr:y>0.12006</cdr:y>
    </cdr:from>
    <cdr:to>
      <cdr:x>0.37748</cdr:x>
      <cdr:y>0.14358</cdr:y>
    </cdr:to>
    <cdr:cxnSp macro="">
      <cdr:nvCxnSpPr>
        <cdr:cNvPr id="5" name="直接连接符 4">
          <a:extLst xmlns:a="http://schemas.openxmlformats.org/drawingml/2006/main">
            <a:ext uri="{FF2B5EF4-FFF2-40B4-BE49-F238E27FC236}">
              <a16:creationId xmlns="" xmlns:a16="http://schemas.microsoft.com/office/drawing/2014/main" id="{0C11B1CE-7116-4106-A257-55F634D2C2AB}"/>
            </a:ext>
          </a:extLst>
        </cdr:cNvPr>
        <cdr:cNvCxnSpPr/>
      </cdr:nvCxnSpPr>
      <cdr:spPr>
        <a:xfrm xmlns:a="http://schemas.openxmlformats.org/drawingml/2006/main">
          <a:off x="3567248" y="734896"/>
          <a:ext cx="342277" cy="1439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9CCEB-82EE-40ED-9D4E-27B9D5B2BDB5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78179-4723-4807-A79A-54A172E7F6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47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enterprise.org.hk/zh-han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goo.gl/trjKZe" TargetMode="External"/><Relationship Id="rId4" Type="http://schemas.openxmlformats.org/officeDocument/2006/relationships/hyperlink" Target="https://goo.gl/h1S9t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B8F3-6EFF-443B-9CDB-B0B7CCFB29E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78179-4723-4807-A79A-54A172E7F6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30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網上搜尋器版本：</a:t>
            </a:r>
            <a:r>
              <a:rPr lang="en-US" altLang="zh-TW" sz="120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https://socialenterprise.org.hk/zh-hant/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</a:t>
            </a:r>
          </a:p>
          <a:p>
            <a:pPr lvl="0"/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手機應用程式版本：</a:t>
            </a:r>
          </a:p>
          <a:p>
            <a:r>
              <a:rPr lang="en-US" altLang="zh-TW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iOS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zh-TW" sz="120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https://goo.gl/h1S9tC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Android: </a:t>
            </a:r>
            <a:r>
              <a:rPr lang="en-US" altLang="zh-TW" sz="120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https://goo.gl/trjKZe</a:t>
            </a:r>
            <a:endParaRPr lang="zh-TW" altLang="zh-TW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B8F3-6EFF-443B-9CDB-B0B7CCFB29E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7541E1-5C34-4BDE-B205-94336437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77DE010-9D7C-454C-AB42-D87AAEE3C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DF001FA-3DF6-4850-B6D8-EDBC047B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B99DFC-8B9E-4FBB-BE90-8D283908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FBEBBE-A0B1-4CA3-B726-CC155F14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59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7B07340-6042-4C3B-A692-44884553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BE1A556-2CEA-4F70-8F00-8B2DBD13A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B37C65-3D67-4D2A-B4CD-6CF152FD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DC64295-FEE0-4FC3-8E2D-09FF2B39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2603E6-6E9F-48B7-BB8B-C67BA249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7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90E4362A-2D06-412A-8B86-2B4566701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471A7EE-1C28-4F9A-9C50-C8E8B56E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2036DB5-7617-4F54-BC77-1062DB0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A02447-69EC-4A65-98F8-B92B9638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C2C0FCC-91F1-4BB1-A201-E92600E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79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341FD3D-1446-4AE1-B5C1-011D8B8D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B44F226-55A0-4C44-81E1-085CD48A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7901DA-7253-4DC7-8D39-06F0790A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00D2F0-EDA2-4AFB-A7A6-69B544BD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421492-A258-4F63-8B86-6E573E48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6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84423D-9921-46CF-8901-BC5477C1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DDD6AA0-31E7-43ED-AC23-98D3B681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8CD8CA-17B4-4DA9-A633-17CD7041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8BCADC0-6B7B-4199-BFA0-35470CE7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E931C4-35EF-4093-A474-46469B13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37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59D9A16-39D7-4190-AC00-83999B9F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10D2F58-4087-4C9E-B51C-1CBD1C2BE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79D85C4-6CC2-4616-B3B7-A86816360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53A3B6C-E1EF-4801-B23E-AE62A866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86D7567-F204-455D-AD99-94C8781F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49F4D5C-B960-43AA-B294-F04384F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4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8775AA-5487-47FB-973B-10281D59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293C986-2983-434D-829C-574295CA4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13E0D1E-6EEE-4B20-8D49-F5014BF5B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ABCF861-314D-4E03-AF33-EDC6519BB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0150440-BA16-4515-AA63-AA6B075FA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687912D-F652-4DBE-8A96-78F7B609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D0EC9F5-B44A-4674-AE8B-A6FBC00F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AF15782-F22B-4B7A-9818-D85DCC7D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0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DC29116-898C-4BFE-A3C6-6C820300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0B0428C-55D1-48BC-9DF3-93DFF836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F94E701-E45A-4F19-8FFD-7335F315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B9E4CFD-F42C-4A9C-8BD5-F97369CB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7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7CC716F7-56F0-49CC-A2F7-144E9109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D4ABCDD-501B-43A7-B915-6BF650C8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D2D708A-3761-47EB-BCE7-CD04E59D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1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91AEE1D-43F2-4036-BC75-12B9760B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433C67A-2C97-4739-B5E6-1174490B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2E28675-D899-4DD8-BD9D-F017D9401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2BED87F-F7EE-4464-82D3-2B04E57B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B31F56F-AA86-4058-AE1F-998E325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709FA9-B481-400F-A5B5-4F2D25C9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8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F345DF5-F569-482D-9F85-A6F9B56F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F4253C6-CB18-4516-B7D7-C08F64EC8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0CE5204-FB05-4F52-A213-C9115C10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301C076-B119-411D-A8F0-69A07B6F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5F83087-4652-4322-8238-474DA190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994AA04-E2C4-4C12-9E09-9425EA36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42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7BB7761-48F2-45C5-91D8-8C0898CD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CE904FE-CD12-4A8F-95C1-85C53FF02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2D823B3-01FF-407C-B2AF-7FD53F7C1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AE299-805C-40F6-8E63-3DB24BF71966}" type="datetimeFigureOut">
              <a:rPr lang="zh-CN" altLang="en-US" smtClean="0"/>
              <a:t>2019/8/8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833749-9791-4E41-B814-2AA33ACED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4DF8718-2AEF-400A-A69C-F4C3176B4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0A5D-A672-4C1B-A6C4-5BE3E6F40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099" y="1575587"/>
            <a:ext cx="6228530" cy="147002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社企指南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19/20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數字概覽</a:t>
            </a:r>
            <a:endParaRPr lang="zh-TW" altLang="en-US" dirty="0"/>
          </a:p>
        </p:txBody>
      </p:sp>
      <p:pic>
        <p:nvPicPr>
          <p:cNvPr id="26627" name="Picture 3" descr="C:\Users\s0777\Desktop\HKCSS_full_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7" y="5097309"/>
            <a:ext cx="4484091" cy="1447782"/>
          </a:xfrm>
          <a:prstGeom prst="rect">
            <a:avLst/>
          </a:prstGeom>
          <a:noFill/>
        </p:spPr>
      </p:pic>
      <p:pic>
        <p:nvPicPr>
          <p:cNvPr id="26628" name="Picture 4" descr="Q:\SEBC\SEBC\Marketing and Publicity\logo\SEBC logo\2017 New SEBC Logo\1_full_vers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346" y="5097309"/>
            <a:ext cx="3320496" cy="1460820"/>
          </a:xfrm>
          <a:prstGeom prst="rect">
            <a:avLst/>
          </a:prstGeom>
          <a:noFill/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03" y="368808"/>
            <a:ext cx="3531983" cy="3531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="" xmlns:a16="http://schemas.microsoft.com/office/drawing/2014/main" id="{DECB54FA-927A-462E-A227-76554FD28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34"/>
              </p:ext>
            </p:extLst>
          </p:nvPr>
        </p:nvGraphicFramePr>
        <p:xfrm>
          <a:off x="-587828" y="453824"/>
          <a:ext cx="10356980" cy="612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B968EAA-47FF-4FB6-B6B8-CB54300F3E8D}"/>
              </a:ext>
            </a:extLst>
          </p:cNvPr>
          <p:cNvSpPr txBox="1"/>
          <p:nvPr/>
        </p:nvSpPr>
        <p:spPr>
          <a:xfrm>
            <a:off x="205273" y="16143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社會目標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834660C-BDF2-4C91-AA75-0EE46BED17FC}"/>
              </a:ext>
            </a:extLst>
          </p:cNvPr>
          <p:cNvSpPr txBox="1"/>
          <p:nvPr/>
        </p:nvSpPr>
        <p:spPr>
          <a:xfrm>
            <a:off x="8131533" y="1879174"/>
            <a:ext cx="386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社企所持的不同社會目標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佔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比均匀，均在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10%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至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20%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不等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説明社企回應</a:t>
            </a:r>
            <a:r>
              <a:rPr lang="zh-CN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不同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的</a:t>
            </a:r>
            <a:r>
              <a:rPr lang="zh-CN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社會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問題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BBF7EA1A-9BC5-4639-8EC6-F925585BAD55}"/>
              </a:ext>
            </a:extLst>
          </p:cNvPr>
          <p:cNvCxnSpPr>
            <a:cxnSpLocks/>
          </p:cNvCxnSpPr>
          <p:nvPr/>
        </p:nvCxnSpPr>
        <p:spPr>
          <a:xfrm flipH="1">
            <a:off x="6223000" y="1332689"/>
            <a:ext cx="216712" cy="262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1410A5DF-7B5C-4180-9862-14653FD3663D}"/>
              </a:ext>
            </a:extLst>
          </p:cNvPr>
          <p:cNvCxnSpPr>
            <a:cxnSpLocks/>
          </p:cNvCxnSpPr>
          <p:nvPr/>
        </p:nvCxnSpPr>
        <p:spPr>
          <a:xfrm>
            <a:off x="5151120" y="5974080"/>
            <a:ext cx="0" cy="14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D1123E37-2068-42A3-878D-41837F0BC765}"/>
              </a:ext>
            </a:extLst>
          </p:cNvPr>
          <p:cNvCxnSpPr>
            <a:cxnSpLocks/>
          </p:cNvCxnSpPr>
          <p:nvPr/>
        </p:nvCxnSpPr>
        <p:spPr>
          <a:xfrm>
            <a:off x="7030720" y="4140200"/>
            <a:ext cx="375920" cy="256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AED7E559-AC4F-4CBB-9A9D-8AE762E98A01}"/>
              </a:ext>
            </a:extLst>
          </p:cNvPr>
          <p:cNvCxnSpPr>
            <a:cxnSpLocks/>
          </p:cNvCxnSpPr>
          <p:nvPr/>
        </p:nvCxnSpPr>
        <p:spPr>
          <a:xfrm>
            <a:off x="3802380" y="861060"/>
            <a:ext cx="88900" cy="23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454A8F81-B81C-4404-954F-309AC579B298}"/>
              </a:ext>
            </a:extLst>
          </p:cNvPr>
          <p:cNvCxnSpPr>
            <a:cxnSpLocks/>
          </p:cNvCxnSpPr>
          <p:nvPr/>
        </p:nvCxnSpPr>
        <p:spPr>
          <a:xfrm>
            <a:off x="1508760" y="2164080"/>
            <a:ext cx="797560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DD62B959-346D-4021-B021-B1AA92412CDA}"/>
              </a:ext>
            </a:extLst>
          </p:cNvPr>
          <p:cNvCxnSpPr/>
          <p:nvPr/>
        </p:nvCxnSpPr>
        <p:spPr>
          <a:xfrm flipV="1">
            <a:off x="1714500" y="3688080"/>
            <a:ext cx="36576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E2D78B9F-79F5-48A0-A9CD-01CDD7C1F4C4}"/>
              </a:ext>
            </a:extLst>
          </p:cNvPr>
          <p:cNvCxnSpPr/>
          <p:nvPr/>
        </p:nvCxnSpPr>
        <p:spPr>
          <a:xfrm flipV="1">
            <a:off x="2422848" y="5082540"/>
            <a:ext cx="190812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0741573" y="6404176"/>
            <a:ext cx="13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N=</a:t>
            </a:r>
            <a:r>
              <a:rPr lang="en-US" altLang="zh-TW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610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11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3F8B9EAC-449A-453D-921C-F858F168A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796810"/>
              </p:ext>
            </p:extLst>
          </p:nvPr>
        </p:nvGraphicFramePr>
        <p:xfrm>
          <a:off x="-1390759" y="1143299"/>
          <a:ext cx="7875037" cy="585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27E2337-0FC4-410A-BCE1-FDEC8A072B97}"/>
              </a:ext>
            </a:extLst>
          </p:cNvPr>
          <p:cNvSpPr txBox="1"/>
          <p:nvPr/>
        </p:nvSpPr>
        <p:spPr>
          <a:xfrm>
            <a:off x="205273" y="16143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業務覆蓋範圍</a:t>
            </a:r>
            <a:endParaRPr lang="en-US" altLang="zh-CN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6F1D1BA-FF63-4948-A0E5-51C12ADB0945}"/>
              </a:ext>
            </a:extLst>
          </p:cNvPr>
          <p:cNvSpPr txBox="1"/>
          <p:nvPr/>
        </p:nvSpPr>
        <p:spPr>
          <a:xfrm>
            <a:off x="7617948" y="1260031"/>
            <a:ext cx="41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="" xmlns:a16="http://schemas.microsoft.com/office/drawing/2014/main" id="{7531387A-981A-4BDB-B802-25942D8AD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91004"/>
              </p:ext>
            </p:extLst>
          </p:nvPr>
        </p:nvGraphicFramePr>
        <p:xfrm>
          <a:off x="5085185" y="2460361"/>
          <a:ext cx="6552140" cy="375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D85DB5-A27F-4339-9C2B-FE8065B3C1B4}"/>
              </a:ext>
            </a:extLst>
          </p:cNvPr>
          <p:cNvSpPr txBox="1"/>
          <p:nvPr/>
        </p:nvSpPr>
        <p:spPr>
          <a:xfrm>
            <a:off x="5925033" y="453824"/>
            <a:ext cx="4545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共有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35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間社企業務範圍覆蓋全港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九龍、新界、港島的社企業務覆蓋率較平均，而離島區僅有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12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間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(2%)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社企</a:t>
            </a:r>
            <a:r>
              <a:rPr lang="zh-CN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</a:p>
          <a:p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73104" y="6386531"/>
            <a:ext cx="13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N=</a:t>
            </a:r>
            <a:r>
              <a:rPr lang="en-US" altLang="zh-TW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651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009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DE63F46-872C-4C84-9D6C-73DD42A7F775}"/>
              </a:ext>
            </a:extLst>
          </p:cNvPr>
          <p:cNvSpPr txBox="1"/>
          <p:nvPr/>
        </p:nvSpPr>
        <p:spPr>
          <a:xfrm>
            <a:off x="205273" y="16143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社企遇到的困難</a:t>
            </a:r>
            <a:endParaRPr lang="en-US" altLang="zh-CN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="" xmlns:a16="http://schemas.microsoft.com/office/drawing/2014/main" id="{CD46876D-8908-4605-9B9A-08B4CEA28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006315"/>
              </p:ext>
            </p:extLst>
          </p:nvPr>
        </p:nvGraphicFramePr>
        <p:xfrm>
          <a:off x="0" y="600297"/>
          <a:ext cx="8036899" cy="625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0EC6159-6BB7-4431-8A4A-6EEBAF0A6D43}"/>
              </a:ext>
            </a:extLst>
          </p:cNvPr>
          <p:cNvSpPr txBox="1"/>
          <p:nvPr/>
        </p:nvSpPr>
        <p:spPr>
          <a:xfrm>
            <a:off x="7723629" y="1624519"/>
            <a:ext cx="4254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營運成本高昂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en-US" altLang="zh-TW" dirty="0">
                <a:latin typeface="MingLiU" panose="02020509000000000000" pitchFamily="49" charset="-120"/>
                <a:ea typeface="MingLiU" panose="02020509000000000000" pitchFamily="49" charset="-120"/>
              </a:rPr>
              <a:t>2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3%)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是社企最主要的難題。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公衆對社企認知不足亦對社企運營造成困難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(21%)</a:t>
            </a:r>
            <a:r>
              <a:rPr lang="zh-CN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CBDDAA37-0E2A-4C85-9E33-C4C20E0545BA}"/>
              </a:ext>
            </a:extLst>
          </p:cNvPr>
          <p:cNvCxnSpPr/>
          <p:nvPr/>
        </p:nvCxnSpPr>
        <p:spPr>
          <a:xfrm flipV="1">
            <a:off x="5535039" y="1464013"/>
            <a:ext cx="282102" cy="18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4DADD261-21C7-47EC-9404-46D55D825285}"/>
              </a:ext>
            </a:extLst>
          </p:cNvPr>
          <p:cNvCxnSpPr>
            <a:cxnSpLocks/>
          </p:cNvCxnSpPr>
          <p:nvPr/>
        </p:nvCxnSpPr>
        <p:spPr>
          <a:xfrm flipH="1" flipV="1">
            <a:off x="2354095" y="1264596"/>
            <a:ext cx="359922" cy="267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DA4704BC-E6F5-48B4-B928-13C63588F4C5}"/>
              </a:ext>
            </a:extLst>
          </p:cNvPr>
          <p:cNvCxnSpPr>
            <a:cxnSpLocks/>
          </p:cNvCxnSpPr>
          <p:nvPr/>
        </p:nvCxnSpPr>
        <p:spPr>
          <a:xfrm flipH="1" flipV="1">
            <a:off x="924128" y="3579779"/>
            <a:ext cx="505838" cy="14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07299ACF-3EB2-4963-8721-4234F3AA1627}"/>
              </a:ext>
            </a:extLst>
          </p:cNvPr>
          <p:cNvCxnSpPr/>
          <p:nvPr/>
        </p:nvCxnSpPr>
        <p:spPr>
          <a:xfrm flipV="1">
            <a:off x="3929974" y="992221"/>
            <a:ext cx="0" cy="14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ED8D7A33-0C14-4B67-9743-8E829AACE5ED}"/>
              </a:ext>
            </a:extLst>
          </p:cNvPr>
          <p:cNvCxnSpPr/>
          <p:nvPr/>
        </p:nvCxnSpPr>
        <p:spPr>
          <a:xfrm>
            <a:off x="5214026" y="6011694"/>
            <a:ext cx="165370" cy="246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83078E68-BD7F-44E3-B203-DB74D8238E2A}"/>
              </a:ext>
            </a:extLst>
          </p:cNvPr>
          <p:cNvCxnSpPr/>
          <p:nvPr/>
        </p:nvCxnSpPr>
        <p:spPr>
          <a:xfrm flipH="1">
            <a:off x="1887166" y="5408579"/>
            <a:ext cx="165370" cy="136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0DBEB533-E65D-4511-9B26-64A6242BEF06}"/>
              </a:ext>
            </a:extLst>
          </p:cNvPr>
          <p:cNvCxnSpPr>
            <a:cxnSpLocks/>
          </p:cNvCxnSpPr>
          <p:nvPr/>
        </p:nvCxnSpPr>
        <p:spPr>
          <a:xfrm flipH="1">
            <a:off x="2714017" y="6011694"/>
            <a:ext cx="107004" cy="230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F96E7489-1D71-4FC3-9269-C28B8EC9B219}"/>
              </a:ext>
            </a:extLst>
          </p:cNvPr>
          <p:cNvCxnSpPr/>
          <p:nvPr/>
        </p:nvCxnSpPr>
        <p:spPr>
          <a:xfrm>
            <a:off x="6614809" y="3881336"/>
            <a:ext cx="476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0675107" y="6404176"/>
            <a:ext cx="130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N=38</a:t>
            </a:r>
            <a:r>
              <a:rPr lang="en-US" altLang="zh-TW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8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05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FC9FEA1-F29D-4E83-A670-157C7ED9CD73}"/>
              </a:ext>
            </a:extLst>
          </p:cNvPr>
          <p:cNvSpPr txBox="1"/>
          <p:nvPr/>
        </p:nvSpPr>
        <p:spPr>
          <a:xfrm>
            <a:off x="205272" y="161437"/>
            <a:ext cx="461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對社企最有幫助</a:t>
            </a:r>
            <a:r>
              <a:rPr lang="zh-TW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之</a:t>
            </a:r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措施</a:t>
            </a:r>
            <a:endParaRPr lang="en-US" altLang="zh-CN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a16="http://schemas.microsoft.com/office/drawing/2014/main" id="{4ABA9F11-ADFA-4A59-8DD1-88C389FFE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679386"/>
              </p:ext>
            </p:extLst>
          </p:nvPr>
        </p:nvGraphicFramePr>
        <p:xfrm>
          <a:off x="0" y="453824"/>
          <a:ext cx="8212319" cy="644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5570876-C435-4C9D-BAC9-85FC824D083E}"/>
              </a:ext>
            </a:extLst>
          </p:cNvPr>
          <p:cNvSpPr txBox="1"/>
          <p:nvPr/>
        </p:nvSpPr>
        <p:spPr>
          <a:xfrm>
            <a:off x="7526169" y="2441643"/>
            <a:ext cx="4254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最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多社企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(220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間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認爲加强公衆教育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(23%)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，是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對社企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最有效的幫助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措施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其次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，機構及公司制定責任採購政策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en-US" altLang="zh-TW" dirty="0">
                <a:latin typeface="MingLiU" panose="02020509000000000000" pitchFamily="49" charset="-120"/>
                <a:ea typeface="MingLiU" panose="02020509000000000000" pitchFamily="49" charset="-120"/>
              </a:rPr>
              <a:t>9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%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及增加融資渠道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r>
            <a:r>
              <a:rPr lang="en-US" altLang="zh-TW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9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%</a:t>
            </a:r>
            <a:r>
              <a:rPr lang="zh-CN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亦有助社企發展。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其他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措施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佔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比均匀（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10%-20%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不等），説明社企仍面臨許多不同方面的困難。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endParaRPr lang="en-US" altLang="zh-CN" dirty="0" smtClean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r"/>
            <a:endParaRPr lang="en-US" altLang="zh-CN" dirty="0" smtClean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r"/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C0099858-AC31-42F7-BD13-0BD51EB59BDF}"/>
              </a:ext>
            </a:extLst>
          </p:cNvPr>
          <p:cNvCxnSpPr/>
          <p:nvPr/>
        </p:nvCxnSpPr>
        <p:spPr>
          <a:xfrm flipV="1">
            <a:off x="3453319" y="1118681"/>
            <a:ext cx="0" cy="126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353FB2AC-C6FE-4787-90BF-CD2994D838EB}"/>
              </a:ext>
            </a:extLst>
          </p:cNvPr>
          <p:cNvCxnSpPr/>
          <p:nvPr/>
        </p:nvCxnSpPr>
        <p:spPr>
          <a:xfrm flipV="1">
            <a:off x="4824919" y="1215957"/>
            <a:ext cx="330741" cy="301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22437968-5E7D-4258-8885-A18DFAFC5C73}"/>
              </a:ext>
            </a:extLst>
          </p:cNvPr>
          <p:cNvCxnSpPr>
            <a:cxnSpLocks/>
          </p:cNvCxnSpPr>
          <p:nvPr/>
        </p:nvCxnSpPr>
        <p:spPr>
          <a:xfrm flipH="1" flipV="1">
            <a:off x="1245141" y="2062264"/>
            <a:ext cx="389106" cy="272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1B358BEA-953A-4920-939E-7FBD20BAEFB7}"/>
              </a:ext>
            </a:extLst>
          </p:cNvPr>
          <p:cNvCxnSpPr/>
          <p:nvPr/>
        </p:nvCxnSpPr>
        <p:spPr>
          <a:xfrm flipH="1">
            <a:off x="1099226" y="5120656"/>
            <a:ext cx="466927" cy="161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D847BE87-765B-4AAA-93E3-7E4BA595D44F}"/>
              </a:ext>
            </a:extLst>
          </p:cNvPr>
          <p:cNvCxnSpPr/>
          <p:nvPr/>
        </p:nvCxnSpPr>
        <p:spPr>
          <a:xfrm>
            <a:off x="4068528" y="6254885"/>
            <a:ext cx="37631" cy="149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D1516614-6588-47CE-993D-2DD5CA1E8953}"/>
              </a:ext>
            </a:extLst>
          </p:cNvPr>
          <p:cNvCxnSpPr/>
          <p:nvPr/>
        </p:nvCxnSpPr>
        <p:spPr>
          <a:xfrm>
            <a:off x="6011694" y="4659549"/>
            <a:ext cx="194553" cy="107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F03A939E-D6C1-4EBA-865A-B5500854AC82}"/>
              </a:ext>
            </a:extLst>
          </p:cNvPr>
          <p:cNvCxnSpPr/>
          <p:nvPr/>
        </p:nvCxnSpPr>
        <p:spPr>
          <a:xfrm flipV="1">
            <a:off x="5807413" y="2334638"/>
            <a:ext cx="622570" cy="10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10762593" y="6404176"/>
            <a:ext cx="131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N=382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55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719736" y="418654"/>
            <a:ext cx="6948264" cy="1138138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社企指南 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網上搜尋器 及 手機應用程式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0000" b="4641"/>
          <a:stretch>
            <a:fillRect/>
          </a:stretch>
        </p:blipFill>
        <p:spPr bwMode="auto">
          <a:xfrm>
            <a:off x="1775520" y="2996952"/>
            <a:ext cx="539895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731" t="5939" r="3971" b="4996"/>
          <a:stretch>
            <a:fillRect/>
          </a:stretch>
        </p:blipFill>
        <p:spPr bwMode="auto">
          <a:xfrm>
            <a:off x="6528048" y="1910120"/>
            <a:ext cx="3995936" cy="475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Q:\SEBC\SEBC\Marketing and Publicity\Publications\Directory\Directory 2018\SE Directory Logo F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3662" y="332656"/>
            <a:ext cx="197607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3F7B869-6F13-43D8-90C1-BD098DAB6AA3}"/>
              </a:ext>
            </a:extLst>
          </p:cNvPr>
          <p:cNvSpPr txBox="1"/>
          <p:nvPr/>
        </p:nvSpPr>
        <p:spPr>
          <a:xfrm>
            <a:off x="205272" y="161437"/>
            <a:ext cx="360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歷年社企項目數字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="" xmlns:a16="http://schemas.microsoft.com/office/drawing/2014/main" id="{B686CFA7-FB61-4452-A314-174ED292E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111025"/>
              </p:ext>
            </p:extLst>
          </p:nvPr>
        </p:nvGraphicFramePr>
        <p:xfrm>
          <a:off x="587830" y="1035697"/>
          <a:ext cx="8341566" cy="535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7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B54218A-A312-452F-A7DD-BF8AC1B4C676}"/>
              </a:ext>
            </a:extLst>
          </p:cNvPr>
          <p:cNvSpPr txBox="1"/>
          <p:nvPr/>
        </p:nvSpPr>
        <p:spPr>
          <a:xfrm>
            <a:off x="205272" y="161437"/>
            <a:ext cx="360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歷年社企項目數字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5BCEA5BD-C6E7-4B9B-8325-01C2CC4F2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348958"/>
              </p:ext>
            </p:extLst>
          </p:nvPr>
        </p:nvGraphicFramePr>
        <p:xfrm>
          <a:off x="373224" y="998375"/>
          <a:ext cx="8668139" cy="559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2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="" xmlns:a16="http://schemas.microsoft.com/office/drawing/2014/main" id="{AADC5CEF-FA20-4450-9020-FAE6E5F70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44896"/>
              </p:ext>
            </p:extLst>
          </p:nvPr>
        </p:nvGraphicFramePr>
        <p:xfrm>
          <a:off x="1349911" y="1410511"/>
          <a:ext cx="9318006" cy="4615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75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58415">
                  <a:extLst>
                    <a:ext uri="{9D8B030D-6E8A-4147-A177-3AD203B41FA5}">
                      <a16:colId xmlns="" xmlns:a16="http://schemas.microsoft.com/office/drawing/2014/main" val="3858446380"/>
                    </a:ext>
                  </a:extLst>
                </a:gridCol>
              </a:tblGrid>
              <a:tr h="680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年度</a:t>
                      </a:r>
                      <a:endParaRPr lang="zh-TW" alt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2008-09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2009-10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2010-11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2011-12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2012-13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2013-14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2014-15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2015-16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2016-17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2017-18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2018-19</a:t>
                      </a:r>
                      <a:endParaRPr lang="zh-TW" sz="1200" b="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社企項目總數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269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320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329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368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406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457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527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574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610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654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軟正黑體" pitchFamily="34" charset="-120"/>
                          <a:ea typeface="微軟正黑體" pitchFamily="34" charset="-120"/>
                        </a:rPr>
                        <a:t>651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0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增長數字及百份比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47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(+21.2%)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51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(+18.6%) 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(+2.8%) 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39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(+11.9%)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38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(+10.3%)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51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(+12.6%)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70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(+15.3%)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47 (+8.9%)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36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(+6.3%)</a:t>
                      </a:r>
                      <a:endParaRPr lang="zh-TW" sz="11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latin typeface="微軟正黑體" pitchFamily="34" charset="-120"/>
                          <a:ea typeface="微軟正黑體" pitchFamily="34" charset="-120"/>
                        </a:rPr>
                        <a:t>44</a:t>
                      </a:r>
                    </a:p>
                    <a:p>
                      <a:pPr algn="ctr"/>
                      <a:r>
                        <a:rPr lang="en-US" altLang="zh-TW" sz="1100" dirty="0">
                          <a:latin typeface="微軟正黑體" pitchFamily="34" charset="-120"/>
                          <a:ea typeface="微軟正黑體" pitchFamily="34" charset="-120"/>
                        </a:rPr>
                        <a:t>(+7.2%)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軟正黑體" pitchFamily="34" charset="-120"/>
                          <a:ea typeface="微軟正黑體" pitchFamily="34" charset="-120"/>
                        </a:rPr>
                        <a:t>-3</a:t>
                      </a:r>
                    </a:p>
                    <a:p>
                      <a:pPr algn="ctr"/>
                      <a:r>
                        <a:rPr lang="en-US" altLang="zh-CN" sz="1100" dirty="0">
                          <a:latin typeface="微軟正黑體" pitchFamily="34" charset="-120"/>
                          <a:ea typeface="微軟正黑體" pitchFamily="34" charset="-120"/>
                        </a:rPr>
                        <a:t>(-0.46%)</a:t>
                      </a:r>
                      <a:endParaRPr lang="zh-TW" altLang="en-US" sz="11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營辦社企的團體之數字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103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99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116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124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150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190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221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238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262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301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軟正黑體" pitchFamily="34" charset="-120"/>
                          <a:ea typeface="微軟正黑體" pitchFamily="34" charset="-120"/>
                        </a:rPr>
                        <a:t>311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0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營辦團體</a:t>
                      </a:r>
                      <a:r>
                        <a:rPr lang="zh-TW" sz="1600" b="1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獲稅務豁免</a:t>
                      </a:r>
                      <a:endParaRPr lang="en-US" altLang="zh-TW" sz="1600" b="1" u="sng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的數字及百份比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87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(84.5%)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84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(84.8%)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(86.2%)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95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(76.6%)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105 (70.0%)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125 (65.8%)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137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(62.0%)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142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(59.7%)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139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(53.1%)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147</a:t>
                      </a:r>
                    </a:p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(48.8%)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軟正黑體" pitchFamily="34" charset="-120"/>
                          <a:ea typeface="微軟正黑體" pitchFamily="34" charset="-120"/>
                        </a:rPr>
                        <a:t>137</a:t>
                      </a:r>
                    </a:p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altLang="zh-CN" sz="1200" dirty="0">
                          <a:latin typeface="微軟正黑體" pitchFamily="34" charset="-120"/>
                          <a:ea typeface="微軟正黑體" pitchFamily="34" charset="-120"/>
                        </a:rPr>
                        <a:t>44.1</a:t>
                      </a:r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1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營辦團體</a:t>
                      </a:r>
                      <a:r>
                        <a:rPr lang="zh-TW" sz="1600" b="1" u="sng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非獲稅務豁免</a:t>
                      </a:r>
                      <a:endParaRPr lang="en-US" altLang="zh-TW" sz="1600" b="1" u="sng" kern="1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的數字及百份比</a:t>
                      </a:r>
                      <a:endParaRPr lang="zh-TW" sz="16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16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(15.5%)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15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(15.2%)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16</a:t>
                      </a:r>
                      <a:endParaRPr lang="zh-TW" sz="120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(13.8%)</a:t>
                      </a:r>
                      <a:endParaRPr lang="zh-TW" sz="120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29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(23.4%)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45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(30.0%)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65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(34.2%)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84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(38.0%)</a:t>
                      </a:r>
                      <a:endParaRPr lang="zh-TW" sz="1200" kern="10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96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(40.3%)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123 (46.9%)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154</a:t>
                      </a:r>
                    </a:p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(51.2%)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軟正黑體" pitchFamily="34" charset="-120"/>
                          <a:ea typeface="微軟正黑體" pitchFamily="34" charset="-120"/>
                        </a:rPr>
                        <a:t>174</a:t>
                      </a:r>
                    </a:p>
                    <a:p>
                      <a:pPr algn="ctr"/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altLang="zh-CN" sz="1200" dirty="0">
                          <a:latin typeface="微軟正黑體" pitchFamily="34" charset="-120"/>
                          <a:ea typeface="微軟正黑體" pitchFamily="34" charset="-120"/>
                        </a:rPr>
                        <a:t>55.9</a:t>
                      </a:r>
                      <a:r>
                        <a:rPr lang="en-US" altLang="zh-TW" sz="1200" dirty="0"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altLang="en-US" sz="1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A4D8EDD-3803-4379-842B-245ACF11C314}"/>
              </a:ext>
            </a:extLst>
          </p:cNvPr>
          <p:cNvSpPr txBox="1"/>
          <p:nvPr/>
        </p:nvSpPr>
        <p:spPr>
          <a:xfrm>
            <a:off x="447868" y="301396"/>
            <a:ext cx="556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歷年社企項目數字</a:t>
            </a:r>
          </a:p>
        </p:txBody>
      </p:sp>
    </p:spTree>
    <p:extLst>
      <p:ext uri="{BB962C8B-B14F-4D97-AF65-F5344CB8AC3E}">
        <p14:creationId xmlns:p14="http://schemas.microsoft.com/office/powerpoint/2010/main" val="237497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D30A46A-3523-4563-A789-1569C9937C5F}"/>
              </a:ext>
            </a:extLst>
          </p:cNvPr>
          <p:cNvSpPr txBox="1"/>
          <p:nvPr/>
        </p:nvSpPr>
        <p:spPr>
          <a:xfrm>
            <a:off x="447868" y="301396"/>
            <a:ext cx="5561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營辦社企是否為</a:t>
            </a:r>
            <a:r>
              <a:rPr lang="zh-TW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獲豁免繳稅的慈善機構</a:t>
            </a:r>
            <a:endParaRPr lang="zh-CN" altLang="en-US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a16="http://schemas.microsoft.com/office/drawing/2014/main" id="{A290A9F9-6248-4BD6-A6D5-6A11B7D08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817771"/>
              </p:ext>
            </p:extLst>
          </p:nvPr>
        </p:nvGraphicFramePr>
        <p:xfrm>
          <a:off x="657013" y="1378614"/>
          <a:ext cx="8691267" cy="517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92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A246BE6-DDFC-41E7-B721-FBBB8FFE479A}"/>
              </a:ext>
            </a:extLst>
          </p:cNvPr>
          <p:cNvSpPr txBox="1"/>
          <p:nvPr/>
        </p:nvSpPr>
        <p:spPr>
          <a:xfrm>
            <a:off x="205273" y="16143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社企行業分佈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a16="http://schemas.microsoft.com/office/drawing/2014/main" id="{A8942594-103D-4776-9413-76774EC95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281836"/>
              </p:ext>
            </p:extLst>
          </p:nvPr>
        </p:nvGraphicFramePr>
        <p:xfrm>
          <a:off x="-87549" y="68581"/>
          <a:ext cx="12393038" cy="67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7EFAF53-A11F-4D19-AAEA-8BE09E56FF65}"/>
              </a:ext>
            </a:extLst>
          </p:cNvPr>
          <p:cNvSpPr txBox="1"/>
          <p:nvPr/>
        </p:nvSpPr>
        <p:spPr>
          <a:xfrm>
            <a:off x="447868" y="301396"/>
            <a:ext cx="556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社企業務趨勢</a:t>
            </a:r>
            <a:endParaRPr lang="en-US" altLang="zh-CN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B97726E-B6E0-4CB9-B208-CBFEC3DF930D}"/>
              </a:ext>
            </a:extLst>
          </p:cNvPr>
          <p:cNvSpPr txBox="1"/>
          <p:nvPr/>
        </p:nvSpPr>
        <p:spPr>
          <a:xfrm>
            <a:off x="447868" y="894494"/>
            <a:ext cx="556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MingLiU" panose="02020509000000000000" pitchFamily="49" charset="-120"/>
                <a:ea typeface="MingLiU" panose="02020509000000000000" pitchFamily="49" charset="-120"/>
              </a:rPr>
              <a:t>新增</a:t>
            </a:r>
            <a:r>
              <a:rPr lang="en-US" altLang="zh-CN" sz="2400" b="1" dirty="0">
                <a:latin typeface="MingLiU" panose="02020509000000000000" pitchFamily="49" charset="-120"/>
                <a:ea typeface="MingLiU" panose="02020509000000000000" pitchFamily="49" charset="-120"/>
              </a:rPr>
              <a:t>72</a:t>
            </a:r>
            <a:r>
              <a:rPr lang="zh-CN" altLang="en-US" sz="2400" b="1" dirty="0">
                <a:latin typeface="MingLiU" panose="02020509000000000000" pitchFamily="49" charset="-120"/>
                <a:ea typeface="MingLiU" panose="02020509000000000000" pitchFamily="49" charset="-120"/>
              </a:rPr>
              <a:t>個社企單位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B7D9BA94-5C5E-4DD5-8B29-9AB266BE3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76300"/>
              </p:ext>
            </p:extLst>
          </p:nvPr>
        </p:nvGraphicFramePr>
        <p:xfrm>
          <a:off x="447868" y="1457132"/>
          <a:ext cx="10829732" cy="523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3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2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1891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行業分佈 </a:t>
                      </a:r>
                      <a:r>
                        <a:rPr lang="en-US" altLang="zh-TW" sz="2400" b="1" i="1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0" i="1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可選多項</a:t>
                      </a:r>
                      <a:r>
                        <a:rPr lang="en-US" altLang="zh-TW" sz="2400" b="0" i="1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0" i="1" u="none" strike="noStrike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社企</a:t>
                      </a:r>
                      <a:r>
                        <a:rPr lang="en-US" altLang="zh-TW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計劃數目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佔整體百份比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63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t"/>
                      <a:r>
                        <a:rPr lang="en-US" altLang="zh-TW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部分社企</a:t>
                      </a:r>
                      <a:r>
                        <a:rPr lang="en-US" altLang="zh-TW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計劃屬多於一種行業</a:t>
                      </a:r>
                      <a:r>
                        <a:rPr lang="en-US" altLang="zh-TW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0" i="1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3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愛惜地球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飲食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17.49%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9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健康護理及醫療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16.39%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8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生活百貨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3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教育及培訓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8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藝術及文化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89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企業服務及商務支援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63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家居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63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照顧服務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21741308"/>
                  </a:ext>
                </a:extLst>
              </a:tr>
              <a:tr h="37634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個人護理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254193625"/>
                  </a:ext>
                </a:extLst>
              </a:tr>
              <a:tr h="37189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運輸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4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7EFAF53-A11F-4D19-AAEA-8BE09E56FF65}"/>
              </a:ext>
            </a:extLst>
          </p:cNvPr>
          <p:cNvSpPr txBox="1"/>
          <p:nvPr/>
        </p:nvSpPr>
        <p:spPr>
          <a:xfrm>
            <a:off x="447868" y="301396"/>
            <a:ext cx="556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社企業務趨勢</a:t>
            </a:r>
            <a:endParaRPr lang="en-US" altLang="zh-CN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B97726E-B6E0-4CB9-B208-CBFEC3DF930D}"/>
              </a:ext>
            </a:extLst>
          </p:cNvPr>
          <p:cNvSpPr txBox="1"/>
          <p:nvPr/>
        </p:nvSpPr>
        <p:spPr>
          <a:xfrm>
            <a:off x="447868" y="886171"/>
            <a:ext cx="556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MingLiU" panose="02020509000000000000" pitchFamily="49" charset="-120"/>
                <a:ea typeface="MingLiU" panose="02020509000000000000" pitchFamily="49" charset="-120"/>
              </a:rPr>
              <a:t>75</a:t>
            </a:r>
            <a:r>
              <a:rPr lang="zh-CN" altLang="en-US" sz="2400" b="1" dirty="0">
                <a:latin typeface="MingLiU" panose="02020509000000000000" pitchFamily="49" charset="-120"/>
                <a:ea typeface="MingLiU" panose="02020509000000000000" pitchFamily="49" charset="-120"/>
              </a:rPr>
              <a:t>個社企單位結業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A2F92D8B-1D73-42BB-8078-29D3DE1E1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47718"/>
              </p:ext>
            </p:extLst>
          </p:nvPr>
        </p:nvGraphicFramePr>
        <p:xfrm>
          <a:off x="705030" y="1470946"/>
          <a:ext cx="9941200" cy="531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3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0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9477">
                <a:tc>
                  <a:txBody>
                    <a:bodyPr/>
                    <a:lstStyle/>
                    <a:p>
                      <a:pPr algn="l" fontAlgn="t"/>
                      <a:r>
                        <a:rPr lang="zh-TW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行業分佈 </a:t>
                      </a:r>
                      <a:r>
                        <a:rPr lang="zh-TW" sz="2400" b="0" i="1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(可選多項)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社企/計劃數目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sz="2400" b="1" i="0" u="none" strike="noStrike" dirty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佔整體百份比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282">
                <a:tc>
                  <a:txBody>
                    <a:bodyPr/>
                    <a:lstStyle/>
                    <a:p>
                      <a:pPr algn="l" fontAlgn="t"/>
                      <a:r>
                        <a:rPr lang="zh-TW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總計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l" fontAlgn="t"/>
                      <a:r>
                        <a:rPr lang="en-US" altLang="zh-TW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部分社企/計劃屬多於一種行業</a:t>
                      </a:r>
                      <a:r>
                        <a:rPr lang="en-US" altLang="zh-TW" sz="2400" b="0" i="1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="0" i="1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107</a:t>
                      </a:r>
                      <a:endParaRPr lang="zh-TW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100.0%</a:t>
                      </a:r>
                      <a:endParaRPr lang="zh-TW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飲食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30.84%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生活百貨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18.69%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520146168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愛惜地球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15.89%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05581891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健康護理及醫療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14.95%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教育及培訓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藝術及文化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照顧服務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企業服務及商務支援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運輸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家居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4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ngLiU" panose="02020509000000000000" pitchFamily="49" charset="-120"/>
                          <a:ea typeface="MingLiU" panose="02020509000000000000" pitchFamily="49" charset="-120"/>
                        </a:rPr>
                        <a:t>個人護理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30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BB3F65D-BCD4-4384-B1DD-1160BC527162}"/>
              </a:ext>
            </a:extLst>
          </p:cNvPr>
          <p:cNvSpPr txBox="1"/>
          <p:nvPr/>
        </p:nvSpPr>
        <p:spPr>
          <a:xfrm>
            <a:off x="205273" y="16143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MingLiU" panose="02020509000000000000" pitchFamily="49" charset="-120"/>
                <a:ea typeface="MingLiU" panose="02020509000000000000" pitchFamily="49" charset="-120"/>
              </a:rPr>
              <a:t>資金來源</a:t>
            </a:r>
            <a:endParaRPr lang="en-US" altLang="zh-CN" sz="3200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C942318-A4D5-40D6-8F72-FEF0D6C8A0F5}"/>
              </a:ext>
            </a:extLst>
          </p:cNvPr>
          <p:cNvSpPr txBox="1"/>
          <p:nvPr/>
        </p:nvSpPr>
        <p:spPr>
          <a:xfrm>
            <a:off x="7377040" y="1961879"/>
            <a:ext cx="3868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政府基金或其他資助是社企成立最主要資金來源 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(38%)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algn="just"/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母機構斥資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(27%)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及私人開辦</a:t>
            </a:r>
            <a:r>
              <a:rPr lang="en-US" altLang="zh-CN" dirty="0">
                <a:latin typeface="MingLiU" panose="02020509000000000000" pitchFamily="49" charset="-120"/>
                <a:ea typeface="MingLiU" panose="02020509000000000000" pitchFamily="49" charset="-120"/>
              </a:rPr>
              <a:t>(23%)</a:t>
            </a:r>
            <a:r>
              <a:rPr lang="zh-CN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為另外兩項主要支撐社企運作的資金來源</a:t>
            </a:r>
            <a:r>
              <a:rPr lang="zh-CN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。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a16="http://schemas.microsoft.com/office/drawing/2014/main" id="{31FF51D2-C1BE-43C4-9E1D-A73CEDD8D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136454"/>
              </p:ext>
            </p:extLst>
          </p:nvPr>
        </p:nvGraphicFramePr>
        <p:xfrm>
          <a:off x="-826851" y="161437"/>
          <a:ext cx="10148133" cy="683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6C2056EB-942A-4FF4-960E-341EA7F209E5}"/>
              </a:ext>
            </a:extLst>
          </p:cNvPr>
          <p:cNvCxnSpPr>
            <a:cxnSpLocks/>
          </p:cNvCxnSpPr>
          <p:nvPr/>
        </p:nvCxnSpPr>
        <p:spPr>
          <a:xfrm>
            <a:off x="3916680" y="643890"/>
            <a:ext cx="49530" cy="102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57E8A91D-E54E-49EA-B9B1-B0DBBC344743}"/>
              </a:ext>
            </a:extLst>
          </p:cNvPr>
          <p:cNvCxnSpPr>
            <a:cxnSpLocks/>
          </p:cNvCxnSpPr>
          <p:nvPr/>
        </p:nvCxnSpPr>
        <p:spPr>
          <a:xfrm flipH="1">
            <a:off x="4175760" y="590550"/>
            <a:ext cx="114300" cy="155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0689022" y="6404176"/>
            <a:ext cx="12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en-US" altLang="zh-CN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N=</a:t>
            </a:r>
            <a:r>
              <a:rPr lang="en-US" altLang="zh-TW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520</a:t>
            </a:r>
            <a:r>
              <a:rPr lang="zh-TW" altLang="en-US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US" altLang="zh-CN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25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749</Words>
  <Application>Microsoft Office PowerPoint</Application>
  <PresentationFormat>自訂</PresentationFormat>
  <Paragraphs>243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主题​​</vt:lpstr>
      <vt:lpstr>社企指南 2019/20  數字概覽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社企指南  網上搜尋器 及 手機應用程式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YANG, Xiaodong</dc:creator>
  <cp:lastModifiedBy>Janie CHAN</cp:lastModifiedBy>
  <cp:revision>147</cp:revision>
  <dcterms:created xsi:type="dcterms:W3CDTF">2019-07-09T06:02:07Z</dcterms:created>
  <dcterms:modified xsi:type="dcterms:W3CDTF">2019-08-08T01:33:43Z</dcterms:modified>
</cp:coreProperties>
</file>