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1"/>
  </p:notesMasterIdLst>
  <p:handoutMasterIdLst>
    <p:handoutMasterId r:id="rId42"/>
  </p:handoutMasterIdLst>
  <p:sldIdLst>
    <p:sldId id="256" r:id="rId2"/>
    <p:sldId id="258" r:id="rId3"/>
    <p:sldId id="259" r:id="rId4"/>
    <p:sldId id="294" r:id="rId5"/>
    <p:sldId id="295" r:id="rId6"/>
    <p:sldId id="296" r:id="rId7"/>
    <p:sldId id="261" r:id="rId8"/>
    <p:sldId id="262" r:id="rId9"/>
    <p:sldId id="314" r:id="rId10"/>
    <p:sldId id="315" r:id="rId11"/>
    <p:sldId id="286" r:id="rId12"/>
    <p:sldId id="263" r:id="rId13"/>
    <p:sldId id="266" r:id="rId14"/>
    <p:sldId id="267" r:id="rId15"/>
    <p:sldId id="268" r:id="rId16"/>
    <p:sldId id="316" r:id="rId17"/>
    <p:sldId id="301" r:id="rId18"/>
    <p:sldId id="317" r:id="rId19"/>
    <p:sldId id="269" r:id="rId20"/>
    <p:sldId id="270" r:id="rId21"/>
    <p:sldId id="299" r:id="rId22"/>
    <p:sldId id="318" r:id="rId23"/>
    <p:sldId id="290" r:id="rId24"/>
    <p:sldId id="271" r:id="rId25"/>
    <p:sldId id="300" r:id="rId26"/>
    <p:sldId id="292" r:id="rId27"/>
    <p:sldId id="320" r:id="rId28"/>
    <p:sldId id="304" r:id="rId29"/>
    <p:sldId id="293" r:id="rId30"/>
    <p:sldId id="291" r:id="rId31"/>
    <p:sldId id="305" r:id="rId32"/>
    <p:sldId id="306" r:id="rId33"/>
    <p:sldId id="307" r:id="rId34"/>
    <p:sldId id="319" r:id="rId35"/>
    <p:sldId id="309" r:id="rId36"/>
    <p:sldId id="308" r:id="rId37"/>
    <p:sldId id="310" r:id="rId38"/>
    <p:sldId id="311" r:id="rId39"/>
    <p:sldId id="312" r:id="rId40"/>
  </p:sldIdLst>
  <p:sldSz cx="9144000" cy="6858000" type="screen4x3"/>
  <p:notesSz cx="6797675" cy="9928225"/>
  <p:defaultTextStyle>
    <a:defPPr>
      <a:defRPr lang="zh-HK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微軟正黑體" pitchFamily="34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微軟正黑體" pitchFamily="34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微軟正黑體" pitchFamily="34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微軟正黑體" pitchFamily="34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微軟正黑體" pitchFamily="34" charset="-120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微軟正黑體" pitchFamily="34" charset="-120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微軟正黑體" pitchFamily="34" charset="-120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微軟正黑體" pitchFamily="34" charset="-120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微軟正黑體" pitchFamily="34" charset="-120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2" autoAdjust="0"/>
    <p:restoredTop sz="95327" autoAdjust="0"/>
  </p:normalViewPr>
  <p:slideViewPr>
    <p:cSldViewPr snapToGrid="0">
      <p:cViewPr>
        <p:scale>
          <a:sx n="66" d="100"/>
          <a:sy n="66" d="100"/>
        </p:scale>
        <p:origin x="-145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30198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TW"/>
  <c:style val="6"/>
  <c:chart>
    <c:title>
      <c:tx>
        <c:rich>
          <a:bodyPr/>
          <a:lstStyle/>
          <a:p>
            <a: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r>
              <a:rPr lang="zh-TW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單親住戶的貧窮比例，按情況</a:t>
            </a:r>
            <a:r>
              <a:rPr lang="zh-TW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劃分，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2015</a:t>
            </a:r>
            <a:r>
              <a:rPr lang="zh-TW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年</a:t>
            </a:r>
            <a:endParaRPr lang="zh-TW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單親住戶的貧窮比例，按情況劃分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dLblPos val="outEnd"/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整體單親住戶</c:v>
                </c:pt>
                <c:pt idx="1">
                  <c:v>領取贍養費的單親住戶</c:v>
                </c:pt>
                <c:pt idx="2">
                  <c:v>被拖欠贍養費的單親住戶</c:v>
                </c:pt>
              </c:strCache>
            </c:strRef>
          </c:cat>
          <c:val>
            <c:numRef>
              <c:f>Sheet1!$B$2:$B$4</c:f>
              <c:numCache>
                <c:formatCode>0.0%</c:formatCode>
                <c:ptCount val="3"/>
                <c:pt idx="0">
                  <c:v>0.36700000000000038</c:v>
                </c:pt>
                <c:pt idx="1">
                  <c:v>0.49300000000000038</c:v>
                </c:pt>
                <c:pt idx="2">
                  <c:v>0.58699999999999997</c:v>
                </c:pt>
              </c:numCache>
            </c:numRef>
          </c:val>
        </c:ser>
        <c:axId val="122468224"/>
        <c:axId val="122469760"/>
      </c:barChart>
      <c:catAx>
        <c:axId val="122468224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zh-TW"/>
          </a:p>
        </c:txPr>
        <c:crossAx val="122469760"/>
        <c:crosses val="autoZero"/>
        <c:auto val="1"/>
        <c:lblAlgn val="ctr"/>
        <c:lblOffset val="100"/>
      </c:catAx>
      <c:valAx>
        <c:axId val="122469760"/>
        <c:scaling>
          <c:orientation val="minMax"/>
        </c:scaling>
        <c:axPos val="l"/>
        <c:majorGridlines/>
        <c:numFmt formatCode="0.0%" sourceLinked="1"/>
        <c:tickLblPos val="nextTo"/>
        <c:txPr>
          <a:bodyPr/>
          <a:lstStyle/>
          <a:p>
            <a: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zh-TW"/>
          </a:p>
        </c:txPr>
        <c:crossAx val="12246822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zh-TW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TW"/>
  <c:style val="14"/>
  <c:chart>
    <c:title>
      <c:tx>
        <c:rich>
          <a:bodyPr/>
          <a:lstStyle/>
          <a:p>
            <a: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r>
              <a:rPr lang="zh-TW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曾經離婚／分居和打算</a:t>
            </a:r>
            <a:r>
              <a:rPr lang="en-US" altLang="zh-TW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  <a:r>
              <a:rPr lang="zh-TW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有申請贍養費的人士的比例</a:t>
            </a:r>
            <a:endParaRPr lang="zh-TW" alt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c:rich>
      </c:tx>
      <c:layout>
        <c:manualLayout>
          <c:xMode val="edge"/>
          <c:yMode val="edge"/>
          <c:x val="0.23879323159826418"/>
          <c:y val="5.6603773584905662E-2"/>
        </c:manualLayout>
      </c:layout>
    </c:title>
    <c:plotArea>
      <c:layout>
        <c:manualLayout>
          <c:layoutTarget val="inner"/>
          <c:xMode val="edge"/>
          <c:yMode val="edge"/>
          <c:x val="0.11917391703588072"/>
          <c:y val="0.20991698856039476"/>
          <c:w val="0.80210888179793405"/>
          <c:h val="0.53887813335260004"/>
        </c:manualLayout>
      </c:layout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曾經離婚／分居人士佔香港16歲及以上人士的比例</c:v>
                </c:pt>
              </c:strCache>
            </c:strRef>
          </c:tx>
          <c:marker>
            <c:symbol val="none"/>
          </c:marker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defRPr>
                    </a:pPr>
                    <a:r>
                      <a:rPr lang="en-US" altLang="en-US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2</a:t>
                    </a:r>
                    <a:r>
                      <a:rPr lang="en-US" altLang="en-US" dirty="0" smtClean="0"/>
                      <a:t>.2%</a:t>
                    </a:r>
                  </a:p>
                  <a:p>
                    <a:pPr>
                      <a:defRPr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defRPr>
                    </a:pPr>
                    <a:r>
                      <a:rPr lang="zh-TW" altLang="en-US" dirty="0" smtClean="0"/>
                      <a:t>（</a:t>
                    </a:r>
                    <a:r>
                      <a:rPr lang="en-US" altLang="zh-TW" dirty="0" smtClean="0"/>
                      <a:t>118,200</a:t>
                    </a:r>
                    <a:r>
                      <a:rPr lang="zh-TW" altLang="en-US" dirty="0" smtClean="0"/>
                      <a:t>）</a:t>
                    </a:r>
                    <a:endParaRPr lang="en-US" altLang="en-US" dirty="0"/>
                  </a:p>
                </c:rich>
              </c:tx>
              <c:spPr/>
              <c:dLblPos val="t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defRPr>
                    </a:pPr>
                    <a:r>
                      <a:rPr lang="en-US" altLang="en-US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3</a:t>
                    </a:r>
                    <a:r>
                      <a:rPr lang="en-US" altLang="en-US" dirty="0" smtClean="0"/>
                      <a:t>.8%</a:t>
                    </a:r>
                  </a:p>
                  <a:p>
                    <a:pPr>
                      <a:defRPr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defRPr>
                    </a:pPr>
                    <a:r>
                      <a:rPr lang="zh-TW" altLang="en-US" dirty="0" smtClean="0"/>
                      <a:t>（</a:t>
                    </a:r>
                    <a:r>
                      <a:rPr lang="en-US" altLang="en-US" dirty="0" smtClean="0"/>
                      <a:t>216,200</a:t>
                    </a:r>
                    <a:r>
                      <a:rPr lang="zh-TW" altLang="en-US" dirty="0" smtClean="0"/>
                      <a:t>）</a:t>
                    </a:r>
                    <a:endParaRPr lang="en-US" altLang="en-US" dirty="0" smtClean="0"/>
                  </a:p>
                </c:rich>
              </c:tx>
              <c:spPr/>
              <c:dLblPos val="t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pPr>
                      <a:defRPr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defRPr>
                    </a:pPr>
                    <a:r>
                      <a:rPr lang="en-US" altLang="en-US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4</a:t>
                    </a:r>
                    <a:r>
                      <a:rPr lang="en-US" altLang="en-US" dirty="0" smtClean="0"/>
                      <a:t>.0%</a:t>
                    </a:r>
                  </a:p>
                  <a:p>
                    <a:pPr>
                      <a:defRPr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defRPr>
                    </a:pPr>
                    <a:r>
                      <a:rPr lang="zh-TW" altLang="en-US" dirty="0" smtClean="0"/>
                      <a:t>（</a:t>
                    </a:r>
                    <a:r>
                      <a:rPr lang="en-US" altLang="en-US" dirty="0" smtClean="0"/>
                      <a:t>227,100</a:t>
                    </a:r>
                    <a:r>
                      <a:rPr lang="zh-TW" altLang="en-US" dirty="0" smtClean="0"/>
                      <a:t>）</a:t>
                    </a:r>
                    <a:endParaRPr lang="en-US" altLang="en-US" dirty="0" smtClean="0"/>
                  </a:p>
                </c:rich>
              </c:tx>
              <c:spPr/>
              <c:dLblPos val="t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pPr>
                      <a:defRPr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defRPr>
                    </a:pPr>
                    <a:r>
                      <a:rPr lang="en-US" altLang="en-US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4</a:t>
                    </a:r>
                    <a:r>
                      <a:rPr lang="en-US" altLang="en-US" dirty="0" smtClean="0"/>
                      <a:t>.5%</a:t>
                    </a:r>
                  </a:p>
                  <a:p>
                    <a:pPr>
                      <a:defRPr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defRPr>
                    </a:pPr>
                    <a:r>
                      <a:rPr lang="zh-TW" altLang="en-US" dirty="0" smtClean="0"/>
                      <a:t>（</a:t>
                    </a:r>
                    <a:r>
                      <a:rPr lang="en-US" altLang="en-US" dirty="0" smtClean="0"/>
                      <a:t>256,300</a:t>
                    </a:r>
                    <a:r>
                      <a:rPr lang="zh-TW" altLang="en-US" dirty="0" smtClean="0"/>
                      <a:t>）</a:t>
                    </a:r>
                    <a:endParaRPr lang="en-US" altLang="en-US" dirty="0"/>
                  </a:p>
                </c:rich>
              </c:tx>
              <c:spPr/>
              <c:dLblPos val="t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pPr>
                      <a:defRPr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defRPr>
                    </a:pPr>
                    <a:r>
                      <a:rPr lang="en-US" altLang="en-US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6</a:t>
                    </a:r>
                    <a:r>
                      <a:rPr lang="en-US" altLang="en-US" dirty="0" smtClean="0"/>
                      <a:t>.0%</a:t>
                    </a:r>
                  </a:p>
                  <a:p>
                    <a:pPr>
                      <a:defRPr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defRPr>
                    </a:pPr>
                    <a:r>
                      <a:rPr lang="zh-TW" altLang="en-US" dirty="0" smtClean="0"/>
                      <a:t>（</a:t>
                    </a:r>
                    <a:r>
                      <a:rPr lang="en-US" altLang="en-US" dirty="0" smtClean="0"/>
                      <a:t>362,</a:t>
                    </a:r>
                    <a:r>
                      <a:rPr lang="en-US" altLang="zh-TW" dirty="0" smtClean="0"/>
                      <a:t>2</a:t>
                    </a:r>
                    <a:r>
                      <a:rPr lang="en-US" altLang="en-US" dirty="0" smtClean="0"/>
                      <a:t>00</a:t>
                    </a:r>
                    <a:r>
                      <a:rPr lang="zh-TW" altLang="en-US" dirty="0" smtClean="0"/>
                      <a:t>）</a:t>
                    </a:r>
                    <a:endParaRPr lang="en-US" altLang="en-US" dirty="0" smtClean="0"/>
                  </a:p>
                </c:rich>
              </c:tx>
              <c:spPr/>
              <c:dLblPos val="t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</a:defRPr>
                </a:pPr>
                <a:endParaRPr lang="zh-TW"/>
              </a:p>
            </c:txPr>
            <c:dLblPos val="t"/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2001</c:v>
                </c:pt>
                <c:pt idx="1">
                  <c:v>2004</c:v>
                </c:pt>
                <c:pt idx="2">
                  <c:v>2007</c:v>
                </c:pt>
                <c:pt idx="3">
                  <c:v>2010</c:v>
                </c:pt>
                <c:pt idx="5">
                  <c:v>2016</c:v>
                </c:pt>
              </c:numCache>
            </c:numRef>
          </c:cat>
          <c:val>
            <c:numRef>
              <c:f>Sheet1!$B$2:$B$7</c:f>
              <c:numCache>
                <c:formatCode>0.0%</c:formatCode>
                <c:ptCount val="6"/>
                <c:pt idx="0">
                  <c:v>2.1999999999999999E-2</c:v>
                </c:pt>
                <c:pt idx="1">
                  <c:v>3.7999999999999999E-2</c:v>
                </c:pt>
                <c:pt idx="2">
                  <c:v>4.0000000000000022E-2</c:v>
                </c:pt>
                <c:pt idx="3">
                  <c:v>4.5000000000000012E-2</c:v>
                </c:pt>
                <c:pt idx="4">
                  <c:v>5.2500000000000012E-2</c:v>
                </c:pt>
                <c:pt idx="5">
                  <c:v>6.0000000000000032E-2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打算/有申請贍養費人士佔離婚或分居人士的比例</c:v>
                </c:pt>
              </c:strCache>
            </c:strRef>
          </c:tx>
          <c:marker>
            <c:symbol val="none"/>
          </c:marker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defRPr>
                    </a:pPr>
                    <a:r>
                      <a:rPr lang="en-US" altLang="en-US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2</a:t>
                    </a:r>
                    <a:r>
                      <a:rPr lang="en-US" altLang="en-US" dirty="0" smtClean="0"/>
                      <a:t>7.2%</a:t>
                    </a:r>
                  </a:p>
                  <a:p>
                    <a:pPr>
                      <a:defRPr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defRPr>
                    </a:pPr>
                    <a:r>
                      <a:rPr lang="zh-TW" altLang="en-US" dirty="0" smtClean="0"/>
                      <a:t>（</a:t>
                    </a:r>
                    <a:r>
                      <a:rPr lang="en-US" altLang="en-US" dirty="0" smtClean="0"/>
                      <a:t>32,100</a:t>
                    </a:r>
                    <a:r>
                      <a:rPr lang="zh-TW" altLang="en-US" dirty="0" smtClean="0"/>
                      <a:t>）</a:t>
                    </a:r>
                    <a:endParaRPr lang="en-US" altLang="en-US" dirty="0" smtClean="0"/>
                  </a:p>
                </c:rich>
              </c:tx>
              <c:spPr/>
              <c:dLblPos val="t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defRPr>
                    </a:pPr>
                    <a:r>
                      <a:rPr lang="en-US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2</a:t>
                    </a:r>
                    <a:r>
                      <a:rPr lang="en-US" altLang="en-US" dirty="0"/>
                      <a:t>5.4</a:t>
                    </a:r>
                    <a:r>
                      <a:rPr lang="en-US" altLang="en-US" dirty="0" smtClean="0"/>
                      <a:t>%</a:t>
                    </a:r>
                  </a:p>
                  <a:p>
                    <a:pPr>
                      <a:defRPr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defRPr>
                    </a:pPr>
                    <a:r>
                      <a:rPr lang="zh-TW" altLang="en-US" dirty="0" smtClean="0"/>
                      <a:t>（</a:t>
                    </a:r>
                    <a:r>
                      <a:rPr lang="en-US" altLang="en-US" dirty="0" smtClean="0"/>
                      <a:t>54,900</a:t>
                    </a:r>
                    <a:r>
                      <a:rPr lang="zh-TW" altLang="en-US" dirty="0" smtClean="0"/>
                      <a:t>）</a:t>
                    </a:r>
                    <a:endParaRPr lang="en-US" altLang="en-US" dirty="0"/>
                  </a:p>
                </c:rich>
              </c:tx>
              <c:spPr/>
              <c:dLblPos val="t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pPr>
                      <a:defRPr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defRPr>
                    </a:pPr>
                    <a:r>
                      <a:rPr lang="en-US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2</a:t>
                    </a:r>
                    <a:r>
                      <a:rPr lang="en-US" altLang="en-US" dirty="0"/>
                      <a:t>5.7</a:t>
                    </a:r>
                    <a:r>
                      <a:rPr lang="en-US" altLang="en-US" dirty="0" smtClean="0"/>
                      <a:t>%</a:t>
                    </a:r>
                  </a:p>
                  <a:p>
                    <a:pPr>
                      <a:defRPr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defRPr>
                    </a:pPr>
                    <a:r>
                      <a:rPr lang="zh-TW" altLang="en-US" dirty="0" smtClean="0"/>
                      <a:t>（</a:t>
                    </a:r>
                    <a:r>
                      <a:rPr lang="en-US" altLang="en-US" dirty="0" smtClean="0"/>
                      <a:t>58,400</a:t>
                    </a:r>
                    <a:r>
                      <a:rPr lang="zh-TW" altLang="en-US" dirty="0" smtClean="0"/>
                      <a:t>）</a:t>
                    </a:r>
                    <a:endParaRPr lang="en-US" altLang="en-US" dirty="0"/>
                  </a:p>
                </c:rich>
              </c:tx>
              <c:spPr/>
              <c:dLblPos val="t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pPr>
                      <a:defRPr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defRPr>
                    </a:pPr>
                    <a:r>
                      <a:rPr lang="en-US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2</a:t>
                    </a:r>
                    <a:r>
                      <a:rPr lang="en-US" altLang="en-US" dirty="0"/>
                      <a:t>4.1</a:t>
                    </a:r>
                    <a:r>
                      <a:rPr lang="en-US" altLang="en-US" dirty="0" smtClean="0"/>
                      <a:t>%</a:t>
                    </a:r>
                  </a:p>
                  <a:p>
                    <a:pPr>
                      <a:defRPr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defRPr>
                    </a:pPr>
                    <a:r>
                      <a:rPr lang="zh-TW" altLang="en-US" dirty="0" smtClean="0"/>
                      <a:t>（</a:t>
                    </a:r>
                    <a:r>
                      <a:rPr lang="en-US" altLang="en-US" dirty="0" smtClean="0"/>
                      <a:t>61,700</a:t>
                    </a:r>
                    <a:r>
                      <a:rPr lang="zh-TW" altLang="en-US" dirty="0" smtClean="0"/>
                      <a:t>）</a:t>
                    </a:r>
                    <a:endParaRPr lang="en-US" altLang="en-US" dirty="0"/>
                  </a:p>
                </c:rich>
              </c:tx>
              <c:spPr/>
              <c:dLblPos val="t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pPr>
                      <a:defRPr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defRPr>
                    </a:pPr>
                    <a:r>
                      <a:rPr lang="en-US" altLang="en-US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1</a:t>
                    </a:r>
                    <a:r>
                      <a:rPr lang="en-US" altLang="en-US" dirty="0" smtClean="0"/>
                      <a:t>6.9%</a:t>
                    </a:r>
                  </a:p>
                  <a:p>
                    <a:pPr>
                      <a:defRPr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defRPr>
                    </a:pPr>
                    <a:r>
                      <a:rPr lang="zh-TW" altLang="en-US" dirty="0" smtClean="0"/>
                      <a:t>（</a:t>
                    </a:r>
                    <a:r>
                      <a:rPr lang="en-US" altLang="zh-TW" dirty="0" smtClean="0"/>
                      <a:t>61,100</a:t>
                    </a:r>
                    <a:r>
                      <a:rPr lang="zh-TW" altLang="en-US" dirty="0" smtClean="0"/>
                      <a:t>）</a:t>
                    </a:r>
                    <a:endParaRPr lang="en-US" altLang="en-US" dirty="0"/>
                  </a:p>
                </c:rich>
              </c:tx>
              <c:spPr/>
              <c:dLblPos val="t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elete val="1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</a:defRPr>
                </a:pPr>
                <a:endParaRPr lang="zh-TW"/>
              </a:p>
            </c:txPr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2001</c:v>
                </c:pt>
                <c:pt idx="1">
                  <c:v>2004</c:v>
                </c:pt>
                <c:pt idx="2">
                  <c:v>2007</c:v>
                </c:pt>
                <c:pt idx="3">
                  <c:v>2010</c:v>
                </c:pt>
                <c:pt idx="5">
                  <c:v>2016</c:v>
                </c:pt>
              </c:numCache>
            </c:numRef>
          </c:cat>
          <c:val>
            <c:numRef>
              <c:f>Sheet1!$C$2:$C$7</c:f>
              <c:numCache>
                <c:formatCode>0.0%</c:formatCode>
                <c:ptCount val="6"/>
                <c:pt idx="0">
                  <c:v>0.27200000000000002</c:v>
                </c:pt>
                <c:pt idx="1">
                  <c:v>0.254</c:v>
                </c:pt>
                <c:pt idx="2">
                  <c:v>0.25700000000000001</c:v>
                </c:pt>
                <c:pt idx="3">
                  <c:v>0.24100000000000021</c:v>
                </c:pt>
                <c:pt idx="4">
                  <c:v>0.20500000000000004</c:v>
                </c:pt>
                <c:pt idx="5">
                  <c:v>0.16900000000000001</c:v>
                </c:pt>
              </c:numCache>
            </c:numRef>
          </c:val>
        </c:ser>
        <c:dLbls>
          <c:showVal val="1"/>
        </c:dLbls>
        <c:marker val="1"/>
        <c:axId val="124235136"/>
        <c:axId val="124253312"/>
      </c:lineChart>
      <c:catAx>
        <c:axId val="12423513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zh-TW"/>
          </a:p>
        </c:txPr>
        <c:crossAx val="124253312"/>
        <c:crosses val="autoZero"/>
        <c:auto val="1"/>
        <c:lblAlgn val="ctr"/>
        <c:lblOffset val="100"/>
      </c:catAx>
      <c:valAx>
        <c:axId val="124253312"/>
        <c:scaling>
          <c:orientation val="minMax"/>
        </c:scaling>
        <c:axPos val="l"/>
        <c:majorGridlines/>
        <c:numFmt formatCode="0.0%" sourceLinked="1"/>
        <c:majorTickMark val="none"/>
        <c:tickLblPos val="nextTo"/>
        <c:spPr>
          <a:ln w="12699">
            <a:noFill/>
          </a:ln>
        </c:spPr>
        <c:txPr>
          <a:bodyPr/>
          <a:lstStyle/>
          <a:p>
            <a: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zh-TW"/>
          </a:p>
        </c:txPr>
        <c:crossAx val="124235136"/>
        <c:crosses val="autoZero"/>
        <c:crossBetween val="between"/>
      </c:valAx>
      <c:spPr>
        <a:noFill/>
        <a:ln w="25398">
          <a:noFill/>
        </a:ln>
      </c:spPr>
    </c:plotArea>
    <c:legend>
      <c:legendPos val="b"/>
      <c:layout/>
    </c:legend>
    <c:plotVisOnly val="1"/>
    <c:dispBlanksAs val="gap"/>
  </c:chart>
  <c:txPr>
    <a:bodyPr/>
    <a:lstStyle/>
    <a:p>
      <a:pPr>
        <a:defRPr sz="1800"/>
      </a:pPr>
      <a:endParaRPr lang="zh-TW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TW"/>
  <c:chart>
    <c:title>
      <c:tx>
        <c:rich>
          <a:bodyPr/>
          <a:lstStyle/>
          <a:p>
            <a: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r>
              <a:rPr lang="zh-TW" altLang="zh-HK" sz="1800" b="1" i="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拖欠贍養費和追討的情況，指定年份</a:t>
            </a:r>
            <a:endParaRPr lang="zh-HK" altLang="zh-HK" dirty="0"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9.1151816108695063E-2"/>
          <c:y val="0.13500832914420691"/>
          <c:w val="0.88692273043306302"/>
          <c:h val="0.64462278366934411"/>
        </c:manualLayout>
      </c:layout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被拖欠贍養費(過去12個月)的離婚人士
佔領取贍養費的人士的百分比
</c:v>
                </c:pt>
              </c:strCache>
            </c:strRef>
          </c:tx>
          <c:dLbls>
            <c:dLbl>
              <c:idx val="0"/>
              <c:layout>
                <c:manualLayout>
                  <c:x val="-5.395066516593558E-2"/>
                  <c:y val="-7.0039682539682541E-2"/>
                </c:manualLayout>
              </c:layout>
              <c:tx>
                <c:rich>
                  <a:bodyPr/>
                  <a:lstStyle/>
                  <a:p>
                    <a:r>
                      <a:rPr lang="en-US" altLang="zh-TW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1</a:t>
                    </a:r>
                    <a:r>
                      <a:rPr lang="en-US" altLang="zh-TW"/>
                      <a:t>2,300</a:t>
                    </a:r>
                    <a:endParaRPr lang="en-US" altLang="en-US"/>
                  </a:p>
                  <a:p>
                    <a:r>
                      <a:rPr lang="en-US" altLang="zh-TW"/>
                      <a:t>(</a:t>
                    </a:r>
                    <a:r>
                      <a:rPr lang="en-US" altLang="en-US"/>
                      <a:t>57.2%</a:t>
                    </a:r>
                    <a:r>
                      <a:rPr lang="en-US" altLang="zh-TW"/>
                      <a:t>)</a:t>
                    </a:r>
                    <a:endParaRPr lang="en-US" altLang="en-US"/>
                  </a:p>
                </c:rich>
              </c:tx>
              <c:dLblPos val="r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5.594398668236137E-2"/>
                  <c:y val="-6.576576439447096E-2"/>
                </c:manualLayout>
              </c:layout>
              <c:tx>
                <c:rich>
                  <a:bodyPr/>
                  <a:lstStyle/>
                  <a:p>
                    <a:r>
                      <a:rPr lang="en-US" altLang="zh-TW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1</a:t>
                    </a:r>
                    <a:r>
                      <a:rPr lang="en-US" altLang="zh-TW"/>
                      <a:t>5,500</a:t>
                    </a:r>
                    <a:endParaRPr lang="en-US" altLang="en-US"/>
                  </a:p>
                  <a:p>
                    <a:r>
                      <a:rPr lang="en-US" altLang="zh-TW"/>
                      <a:t>(</a:t>
                    </a:r>
                    <a:r>
                      <a:rPr lang="en-US" altLang="en-US"/>
                      <a:t>59.8%</a:t>
                    </a:r>
                    <a:r>
                      <a:rPr lang="en-US" altLang="zh-TW"/>
                      <a:t>)</a:t>
                    </a:r>
                    <a:endParaRPr lang="en-US" altLang="en-US"/>
                  </a:p>
                </c:rich>
              </c:tx>
              <c:dLblPos val="r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5.5885779154238778E-2"/>
                  <c:y val="-6.9733976081136448E-2"/>
                </c:manualLayout>
              </c:layout>
              <c:tx>
                <c:rich>
                  <a:bodyPr/>
                  <a:lstStyle/>
                  <a:p>
                    <a:r>
                      <a:rPr lang="en-US" altLang="zh-TW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1</a:t>
                    </a:r>
                    <a:r>
                      <a:rPr lang="en-US" altLang="zh-TW"/>
                      <a:t>1,000</a:t>
                    </a:r>
                    <a:endParaRPr lang="en-US" altLang="en-US"/>
                  </a:p>
                  <a:p>
                    <a:r>
                      <a:rPr lang="en-US" altLang="zh-TW"/>
                      <a:t>(</a:t>
                    </a:r>
                    <a:r>
                      <a:rPr lang="en-US" altLang="en-US"/>
                      <a:t>49.7%</a:t>
                    </a:r>
                    <a:r>
                      <a:rPr lang="en-US" altLang="zh-TW"/>
                      <a:t>)</a:t>
                    </a:r>
                    <a:endParaRPr lang="en-US" altLang="en-US"/>
                  </a:p>
                </c:rich>
              </c:tx>
              <c:dLblPos val="r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5.2375499506683583E-2"/>
                  <c:y val="-0.10303498936787164"/>
                </c:manualLayout>
              </c:layout>
              <c:tx>
                <c:rich>
                  <a:bodyPr/>
                  <a:lstStyle/>
                  <a:p>
                    <a:r>
                      <a:rPr lang="en-US" altLang="zh-TW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1</a:t>
                    </a:r>
                    <a:r>
                      <a:rPr lang="en-US" altLang="zh-TW" dirty="0"/>
                      <a:t>1,800</a:t>
                    </a:r>
                    <a:endParaRPr lang="en-US" altLang="en-US" dirty="0"/>
                  </a:p>
                  <a:p>
                    <a:r>
                      <a:rPr lang="en-US" altLang="zh-TW" dirty="0"/>
                      <a:t>(</a:t>
                    </a:r>
                    <a:r>
                      <a:rPr lang="en-US" altLang="en-US" dirty="0" smtClean="0"/>
                      <a:t>46.5%</a:t>
                    </a:r>
                    <a:r>
                      <a:rPr lang="en-US" altLang="zh-TW" dirty="0" smtClean="0"/>
                      <a:t>)</a:t>
                    </a:r>
                    <a:endParaRPr lang="en-US" altLang="en-US" dirty="0"/>
                  </a:p>
                </c:rich>
              </c:tx>
              <c:dLblPos val="r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5.2375499506683583E-2"/>
                  <c:y val="-6.4372704426832072E-2"/>
                </c:manualLayout>
              </c:layout>
              <c:tx>
                <c:rich>
                  <a:bodyPr/>
                  <a:lstStyle/>
                  <a:p>
                    <a:r>
                      <a:rPr lang="en-US" altLang="zh-TW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1</a:t>
                    </a:r>
                    <a:r>
                      <a:rPr lang="en-US" altLang="zh-TW"/>
                      <a:t>3,900</a:t>
                    </a:r>
                    <a:endParaRPr lang="en-US" altLang="en-US"/>
                  </a:p>
                  <a:p>
                    <a:r>
                      <a:rPr lang="en-US" altLang="zh-TW"/>
                      <a:t>(</a:t>
                    </a:r>
                    <a:r>
                      <a:rPr lang="en-US" altLang="en-US"/>
                      <a:t>40.5%</a:t>
                    </a:r>
                    <a:r>
                      <a:rPr lang="en-US" altLang="zh-TW"/>
                      <a:t>)</a:t>
                    </a:r>
                    <a:endParaRPr lang="en-US" altLang="en-US"/>
                  </a:p>
                </c:rich>
              </c:tx>
              <c:dLblPos val="r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>
                    <a:solidFill>
                      <a:schemeClr val="tx1">
                        <a:lumMod val="75000"/>
                        <a:lumOff val="25000"/>
                      </a:schemeClr>
                    </a:solidFill>
                  </a:defRPr>
                </a:pPr>
                <a:endParaRPr lang="zh-TW"/>
              </a:p>
            </c:txPr>
            <c:dLblPos val="t"/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2001</c:v>
                </c:pt>
                <c:pt idx="1">
                  <c:v>2004</c:v>
                </c:pt>
                <c:pt idx="2">
                  <c:v>2007</c:v>
                </c:pt>
                <c:pt idx="3">
                  <c:v>2010</c:v>
                </c:pt>
                <c:pt idx="5">
                  <c:v>2016</c:v>
                </c:pt>
              </c:numCache>
            </c:numRef>
          </c:cat>
          <c:val>
            <c:numRef>
              <c:f>Sheet1!$B$2:$B$7</c:f>
              <c:numCache>
                <c:formatCode>0.0%</c:formatCode>
                <c:ptCount val="6"/>
                <c:pt idx="0">
                  <c:v>0.57199999999999995</c:v>
                </c:pt>
                <c:pt idx="1">
                  <c:v>0.59799999999999998</c:v>
                </c:pt>
                <c:pt idx="2">
                  <c:v>0.49700000000000005</c:v>
                </c:pt>
                <c:pt idx="3">
                  <c:v>0.46500000000000002</c:v>
                </c:pt>
                <c:pt idx="4">
                  <c:v>0.43500000000000005</c:v>
                </c:pt>
                <c:pt idx="5">
                  <c:v>0.40500000000000008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選擇不循法律途徑追討的個案
佔被拖欠贍養費個案的百分比
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5.6002194210484232E-2"/>
                  <c:y val="-7.3701883340360527E-2"/>
                </c:manualLayout>
              </c:layout>
              <c:tx>
                <c:rich>
                  <a:bodyPr/>
                  <a:lstStyle/>
                  <a:p>
                    <a:r>
                      <a:rPr lang="en-US" altLang="zh-TW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1</a:t>
                    </a:r>
                    <a:r>
                      <a:rPr lang="en-US" altLang="zh-TW"/>
                      <a:t>0,900</a:t>
                    </a:r>
                    <a:endParaRPr lang="en-US" altLang="en-US"/>
                  </a:p>
                  <a:p>
                    <a:r>
                      <a:rPr lang="en-US" altLang="zh-TW"/>
                      <a:t>(</a:t>
                    </a:r>
                    <a:r>
                      <a:rPr lang="en-US" altLang="en-US"/>
                      <a:t>89.1%</a:t>
                    </a:r>
                    <a:r>
                      <a:rPr lang="en-US" altLang="zh-TW"/>
                      <a:t>)</a:t>
                    </a:r>
                  </a:p>
                </c:rich>
              </c:tx>
              <c:dLblPos val="r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5.3950607407746286E-2"/>
                  <c:y val="-6.7397799902888009E-2"/>
                </c:manualLayout>
              </c:layout>
              <c:tx>
                <c:rich>
                  <a:bodyPr/>
                  <a:lstStyle/>
                  <a:p>
                    <a:r>
                      <a:rPr lang="en-US" altLang="zh-TW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1</a:t>
                    </a:r>
                    <a:r>
                      <a:rPr lang="en-US" altLang="zh-TW"/>
                      <a:t>2,300</a:t>
                    </a:r>
                    <a:endParaRPr lang="en-US" altLang="en-US"/>
                  </a:p>
                  <a:p>
                    <a:r>
                      <a:rPr lang="en-US" altLang="zh-TW"/>
                      <a:t>(</a:t>
                    </a:r>
                    <a:r>
                      <a:rPr lang="en-US" altLang="en-US"/>
                      <a:t>79.4%</a:t>
                    </a:r>
                    <a:r>
                      <a:rPr lang="en-US" altLang="zh-TW"/>
                      <a:t>)</a:t>
                    </a:r>
                    <a:endParaRPr lang="en-US" altLang="en-US"/>
                  </a:p>
                </c:rich>
              </c:tx>
              <c:dLblPos val="r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5.3950607407746286E-2"/>
                  <c:y val="-5.5186910837769124E-2"/>
                </c:manualLayout>
              </c:layout>
              <c:tx>
                <c:rich>
                  <a:bodyPr/>
                  <a:lstStyle/>
                  <a:p>
                    <a:r>
                      <a:rPr lang="en-US" altLang="zh-TW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9,</a:t>
                    </a:r>
                    <a:r>
                      <a:rPr lang="en-US" altLang="zh-TW" dirty="0" smtClean="0"/>
                      <a:t>000</a:t>
                    </a:r>
                    <a:endParaRPr lang="en-US" altLang="en-US" dirty="0"/>
                  </a:p>
                  <a:p>
                    <a:r>
                      <a:rPr lang="en-US" altLang="zh-TW" dirty="0"/>
                      <a:t>(</a:t>
                    </a:r>
                    <a:r>
                      <a:rPr lang="en-US" altLang="en-US" dirty="0"/>
                      <a:t>81.7%</a:t>
                    </a:r>
                    <a:r>
                      <a:rPr lang="en-US" altLang="zh-TW" dirty="0"/>
                      <a:t>)</a:t>
                    </a:r>
                    <a:endParaRPr lang="en-US" altLang="en-US" dirty="0"/>
                  </a:p>
                </c:rich>
              </c:tx>
              <c:dLblPos val="r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5.395066516593558E-2"/>
                  <c:y val="-6.6071428571428573E-2"/>
                </c:manualLayout>
              </c:layout>
              <c:tx>
                <c:rich>
                  <a:bodyPr/>
                  <a:lstStyle/>
                  <a:p>
                    <a:r>
                      <a:rPr lang="en-US" altLang="zh-TW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9,</a:t>
                    </a:r>
                    <a:r>
                      <a:rPr lang="en-US" altLang="zh-TW" dirty="0" smtClean="0"/>
                      <a:t>300</a:t>
                    </a:r>
                    <a:endParaRPr lang="en-US" altLang="en-US" dirty="0"/>
                  </a:p>
                  <a:p>
                    <a:r>
                      <a:rPr lang="en-US" altLang="zh-TW" dirty="0"/>
                      <a:t>(</a:t>
                    </a:r>
                    <a:r>
                      <a:rPr lang="en-US" altLang="en-US" dirty="0"/>
                      <a:t>79.2%</a:t>
                    </a:r>
                    <a:r>
                      <a:rPr lang="en-US" altLang="zh-TW" dirty="0"/>
                      <a:t>)</a:t>
                    </a:r>
                    <a:endParaRPr lang="en-US" altLang="en-US" dirty="0"/>
                  </a:p>
                </c:rich>
              </c:tx>
              <c:dLblPos val="r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5.08562313327479E-2"/>
                  <c:y val="-7.4007936507936994E-2"/>
                </c:manualLayout>
              </c:layout>
              <c:tx>
                <c:rich>
                  <a:bodyPr/>
                  <a:lstStyle/>
                  <a:p>
                    <a:r>
                      <a:rPr lang="en-US" altLang="zh-TW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1</a:t>
                    </a:r>
                    <a:r>
                      <a:rPr lang="en-US" altLang="zh-TW"/>
                      <a:t>2,200</a:t>
                    </a:r>
                    <a:endParaRPr lang="en-US" altLang="en-US"/>
                  </a:p>
                  <a:p>
                    <a:r>
                      <a:rPr lang="en-US" altLang="zh-TW"/>
                      <a:t>(</a:t>
                    </a:r>
                    <a:r>
                      <a:rPr lang="en-US" altLang="en-US"/>
                      <a:t>88.1%</a:t>
                    </a:r>
                    <a:r>
                      <a:rPr lang="en-US" altLang="zh-TW"/>
                      <a:t>)</a:t>
                    </a:r>
                    <a:endParaRPr lang="en-US" altLang="en-US"/>
                  </a:p>
                </c:rich>
              </c:tx>
              <c:dLblPos val="r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>
                    <a:solidFill>
                      <a:schemeClr val="tx1">
                        <a:lumMod val="75000"/>
                        <a:lumOff val="25000"/>
                      </a:schemeClr>
                    </a:solidFill>
                  </a:defRPr>
                </a:pPr>
                <a:endParaRPr lang="zh-TW"/>
              </a:p>
            </c:txPr>
            <c:dLblPos val="t"/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2001</c:v>
                </c:pt>
                <c:pt idx="1">
                  <c:v>2004</c:v>
                </c:pt>
                <c:pt idx="2">
                  <c:v>2007</c:v>
                </c:pt>
                <c:pt idx="3">
                  <c:v>2010</c:v>
                </c:pt>
                <c:pt idx="5">
                  <c:v>2016</c:v>
                </c:pt>
              </c:numCache>
            </c:numRef>
          </c:cat>
          <c:val>
            <c:numRef>
              <c:f>Sheet1!$C$2:$C$7</c:f>
              <c:numCache>
                <c:formatCode>0.0%</c:formatCode>
                <c:ptCount val="6"/>
                <c:pt idx="0">
                  <c:v>0.89100000000000001</c:v>
                </c:pt>
                <c:pt idx="1">
                  <c:v>0.79400000000000004</c:v>
                </c:pt>
                <c:pt idx="2">
                  <c:v>0.81699999999999995</c:v>
                </c:pt>
                <c:pt idx="3">
                  <c:v>0.79200000000000004</c:v>
                </c:pt>
                <c:pt idx="4">
                  <c:v>0.83650000000000002</c:v>
                </c:pt>
                <c:pt idx="5">
                  <c:v>0.88100000000000001</c:v>
                </c:pt>
              </c:numCache>
            </c:numRef>
          </c:val>
        </c:ser>
        <c:dLbls>
          <c:showVal val="1"/>
        </c:dLbls>
        <c:marker val="1"/>
        <c:axId val="124255616"/>
        <c:axId val="134431872"/>
      </c:lineChart>
      <c:catAx>
        <c:axId val="124255616"/>
        <c:scaling>
          <c:orientation val="minMax"/>
        </c:scaling>
        <c:axPos val="b"/>
        <c:numFmt formatCode="General" sourceLinked="1"/>
        <c:tickLblPos val="nextTo"/>
        <c:crossAx val="134431872"/>
        <c:crosses val="autoZero"/>
        <c:auto val="1"/>
        <c:lblAlgn val="ctr"/>
        <c:lblOffset val="100"/>
      </c:catAx>
      <c:valAx>
        <c:axId val="134431872"/>
        <c:scaling>
          <c:orientation val="minMax"/>
        </c:scaling>
        <c:axPos val="l"/>
        <c:majorGridlines/>
        <c:numFmt formatCode="0.0%" sourceLinked="1"/>
        <c:majorTickMark val="none"/>
        <c:tickLblPos val="nextTo"/>
        <c:spPr>
          <a:ln w="6350">
            <a:noFill/>
          </a:ln>
        </c:spPr>
        <c:crossAx val="124255616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zh-TW"/>
          </a:p>
        </c:txPr>
      </c:legendEntry>
      <c:legendEntry>
        <c:idx val="1"/>
        <c:txPr>
          <a:bodyPr/>
          <a:lstStyle/>
          <a:p>
            <a: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zh-TW"/>
          </a:p>
        </c:txPr>
      </c:legendEntry>
      <c:layout>
        <c:manualLayout>
          <c:xMode val="edge"/>
          <c:yMode val="edge"/>
          <c:x val="7.4595522327911834E-2"/>
          <c:y val="0.83911036517057691"/>
          <c:w val="0.88959195991281248"/>
          <c:h val="0.12609754966100434"/>
        </c:manualLayout>
      </c:layout>
      <c:txPr>
        <a:bodyPr/>
        <a:lstStyle/>
        <a:p>
          <a:pPr>
            <a:defRPr>
              <a:solidFill>
                <a:schemeClr val="tx1">
                  <a:lumMod val="75000"/>
                  <a:lumOff val="25000"/>
                </a:schemeClr>
              </a:solidFill>
            </a:defRPr>
          </a:pPr>
          <a:endParaRPr lang="zh-TW"/>
        </a:p>
      </c:txPr>
    </c:legend>
    <c:plotVisOnly val="1"/>
    <c:dispBlanksAs val="zero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TW"/>
  <c:chart>
    <c:title>
      <c:tx>
        <c:rich>
          <a:bodyPr/>
          <a:lstStyle/>
          <a:p>
            <a:pPr>
              <a:defRPr/>
            </a:pPr>
            <a:r>
              <a:rPr lang="zh-TW" altLang="zh-TW" sz="1800" b="1" i="0" baseline="0" dirty="0" smtClean="0">
                <a:solidFill>
                  <a:schemeClr val="tx1"/>
                </a:solidFill>
              </a:rPr>
              <a:t>離婚</a:t>
            </a:r>
            <a:r>
              <a:rPr lang="en-US" altLang="zh-TW" sz="1800" b="1" i="0" baseline="0" dirty="0" smtClean="0">
                <a:solidFill>
                  <a:schemeClr val="tx1"/>
                </a:solidFill>
              </a:rPr>
              <a:t>/</a:t>
            </a:r>
            <a:r>
              <a:rPr lang="zh-TW" altLang="zh-TW" sz="1800" b="1" i="0" baseline="0" dirty="0" smtClean="0">
                <a:solidFill>
                  <a:schemeClr val="tx1"/>
                </a:solidFill>
              </a:rPr>
              <a:t>分居人士領取贍養費的情況，</a:t>
            </a:r>
            <a:r>
              <a:rPr lang="en-US" altLang="zh-TW" sz="1800" b="1" i="0" baseline="0" dirty="0" smtClean="0">
                <a:solidFill>
                  <a:schemeClr val="tx1"/>
                </a:solidFill>
              </a:rPr>
              <a:t>2016</a:t>
            </a:r>
            <a:r>
              <a:rPr lang="zh-TW" altLang="zh-TW" sz="1800" b="1" i="0" baseline="0" dirty="0" smtClean="0">
                <a:solidFill>
                  <a:schemeClr val="tx1"/>
                </a:solidFill>
              </a:rPr>
              <a:t>年</a:t>
            </a:r>
            <a:endParaRPr lang="zh-TW" altLang="zh-TW" sz="1800" b="1" i="0" baseline="0" dirty="0">
              <a:solidFill>
                <a:schemeClr val="tx1"/>
              </a:solidFill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0.188592162365843"/>
          <c:y val="8.5382131903215919E-2"/>
          <c:w val="0.65251864556534389"/>
          <c:h val="0.90074327838860735"/>
        </c:manualLayout>
      </c:layout>
      <c:pieChart>
        <c:varyColors val="1"/>
        <c:ser>
          <c:idx val="1"/>
          <c:order val="0"/>
          <c:explosion val="3"/>
          <c:dLbls>
            <c:dLbl>
              <c:idx val="0"/>
              <c:layout>
                <c:manualLayout>
                  <c:x val="-0.15913041501000494"/>
                  <c:y val="0.1719817767653759"/>
                </c:manualLayout>
              </c:layout>
              <c:tx>
                <c:rich>
                  <a:bodyPr/>
                  <a:lstStyle/>
                  <a:p>
                    <a:pPr>
                      <a:defRPr sz="1600" b="1"/>
                    </a:pPr>
                    <a:r>
                      <a:rPr lang="zh-TW" altLang="en-US" sz="1600" b="1" dirty="0"/>
                      <a:t>沒</a:t>
                    </a:r>
                    <a:r>
                      <a:rPr lang="zh-TW" altLang="en-US" sz="1600" dirty="0"/>
                      <a:t>有被拖欠贍養費
</a:t>
                    </a:r>
                    <a:r>
                      <a:rPr lang="en-US" altLang="zh-TW" sz="1600" dirty="0" smtClean="0"/>
                      <a:t>20,400</a:t>
                    </a:r>
                  </a:p>
                  <a:p>
                    <a:pPr>
                      <a:defRPr sz="1600" b="1"/>
                    </a:pPr>
                    <a:r>
                      <a:rPr lang="en-US" altLang="zh-TW" sz="1600" dirty="0" smtClean="0"/>
                      <a:t>(18.5%)</a:t>
                    </a:r>
                    <a:endParaRPr lang="zh-TW" altLang="en-US" sz="1600" dirty="0"/>
                  </a:p>
                </c:rich>
              </c:tx>
              <c:spPr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9018892440425134"/>
                  <c:y val="3.2552102598397961E-3"/>
                </c:manualLayout>
              </c:layout>
              <c:tx>
                <c:rich>
                  <a:bodyPr/>
                  <a:lstStyle/>
                  <a:p>
                    <a:pPr>
                      <a:defRPr sz="1600" b="1"/>
                    </a:pPr>
                    <a:r>
                      <a:rPr lang="zh-TW" altLang="en-US" sz="1600" b="1" dirty="0"/>
                      <a:t>有</a:t>
                    </a:r>
                    <a:r>
                      <a:rPr lang="zh-TW" altLang="en-US" sz="1600" dirty="0"/>
                      <a:t>被拖欠贍養費
</a:t>
                    </a:r>
                    <a:r>
                      <a:rPr lang="en-US" altLang="zh-TW" sz="1600" dirty="0" smtClean="0"/>
                      <a:t>13,900</a:t>
                    </a:r>
                  </a:p>
                  <a:p>
                    <a:pPr>
                      <a:defRPr sz="1600" b="1"/>
                    </a:pPr>
                    <a:r>
                      <a:rPr lang="en-US" altLang="zh-TW" sz="1600" dirty="0" smtClean="0"/>
                      <a:t>(12.6%)</a:t>
                    </a:r>
                    <a:endParaRPr lang="zh-TW" altLang="en-US" sz="1600" dirty="0"/>
                  </a:p>
                </c:rich>
              </c:tx>
              <c:spPr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6052233569813673"/>
                  <c:y val="-0.18214051261815503"/>
                </c:manualLayout>
              </c:layout>
              <c:tx>
                <c:rich>
                  <a:bodyPr/>
                  <a:lstStyle/>
                  <a:p>
                    <a:pPr>
                      <a:defRPr sz="1600" b="1"/>
                    </a:pPr>
                    <a:r>
                      <a:rPr lang="zh-TW" altLang="en-US" sz="1600" b="1" dirty="0" smtClean="0"/>
                      <a:t>領</a:t>
                    </a:r>
                    <a:r>
                      <a:rPr lang="zh-TW" altLang="en-US" sz="1600" dirty="0" smtClean="0"/>
                      <a:t>取</a:t>
                    </a:r>
                    <a:r>
                      <a:rPr lang="zh-TW" altLang="en-US" sz="1600" dirty="0"/>
                      <a:t>一元贍養費
</a:t>
                    </a:r>
                    <a:r>
                      <a:rPr lang="en-US" altLang="zh-TW" sz="1600" dirty="0" smtClean="0"/>
                      <a:t>20,800</a:t>
                    </a:r>
                  </a:p>
                  <a:p>
                    <a:pPr>
                      <a:defRPr sz="1600" b="1"/>
                    </a:pPr>
                    <a:r>
                      <a:rPr lang="en-US" altLang="zh-TW" sz="1600" dirty="0" smtClean="0"/>
                      <a:t>(18.9%)</a:t>
                    </a:r>
                    <a:endParaRPr lang="zh-TW" altLang="en-US" sz="1600" dirty="0"/>
                  </a:p>
                </c:rich>
              </c:tx>
              <c:spPr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11652945609521582"/>
                  <c:y val="-3.4621814072785334E-2"/>
                </c:manualLayout>
              </c:layout>
              <c:tx>
                <c:rich>
                  <a:bodyPr/>
                  <a:lstStyle/>
                  <a:p>
                    <a:pPr>
                      <a:defRPr sz="1600" b="1"/>
                    </a:pPr>
                    <a:r>
                      <a:rPr lang="zh-TW" altLang="en-US" sz="1600" b="1" baseline="0" dirty="0" smtClean="0">
                        <a:latin typeface="+mn-ea"/>
                        <a:ea typeface="+mn-ea"/>
                      </a:rPr>
                      <a:t>未</a:t>
                    </a:r>
                    <a:r>
                      <a:rPr lang="zh-TW" altLang="en-US" sz="1600" baseline="0" dirty="0" smtClean="0">
                        <a:latin typeface="+mn-ea"/>
                        <a:ea typeface="+mn-ea"/>
                      </a:rPr>
                      <a:t>能成功獲取 </a:t>
                    </a:r>
                  </a:p>
                  <a:p>
                    <a:pPr>
                      <a:defRPr sz="1600" b="1"/>
                    </a:pPr>
                    <a:r>
                      <a:rPr lang="zh-TW" altLang="en-US" sz="1600" baseline="0" dirty="0" smtClean="0">
                        <a:latin typeface="+mn-ea"/>
                        <a:ea typeface="+mn-ea"/>
                      </a:rPr>
                      <a:t>贍養令 </a:t>
                    </a:r>
                    <a:r>
                      <a:rPr lang="zh-TW" altLang="en-US" sz="1600" dirty="0" smtClean="0">
                        <a:latin typeface="+mn-ea"/>
                        <a:ea typeface="+mn-ea"/>
                      </a:rPr>
                      <a:t>、</a:t>
                    </a:r>
                    <a:r>
                      <a:rPr lang="zh-TW" altLang="en-US" sz="1600" dirty="0">
                        <a:latin typeface="+mn-ea"/>
                        <a:ea typeface="+mn-ea"/>
                      </a:rPr>
                      <a:t>未有結果</a:t>
                    </a:r>
                    <a:r>
                      <a:rPr lang="zh-TW" altLang="en-US" sz="1600" dirty="0" smtClean="0">
                        <a:latin typeface="+mn-ea"/>
                        <a:ea typeface="+mn-ea"/>
                      </a:rPr>
                      <a:t>、打算申請贍養令</a:t>
                    </a:r>
                    <a:r>
                      <a:rPr lang="zh-TW" altLang="en-US" sz="1600" dirty="0">
                        <a:latin typeface="+mn-ea"/>
                        <a:ea typeface="+mn-ea"/>
                      </a:rPr>
                      <a:t>
</a:t>
                    </a:r>
                    <a:r>
                      <a:rPr lang="en-US" altLang="zh-TW" sz="1600" dirty="0" smtClean="0">
                        <a:latin typeface="+mn-ea"/>
                        <a:ea typeface="+mn-ea"/>
                      </a:rPr>
                      <a:t>10,700</a:t>
                    </a:r>
                  </a:p>
                  <a:p>
                    <a:pPr>
                      <a:defRPr sz="1600" b="1"/>
                    </a:pPr>
                    <a:r>
                      <a:rPr lang="en-US" altLang="zh-TW" sz="1600" dirty="0" smtClean="0">
                        <a:latin typeface="+mn-ea"/>
                        <a:ea typeface="+mn-ea"/>
                      </a:rPr>
                      <a:t>(9.71%)</a:t>
                    </a:r>
                    <a:endParaRPr lang="zh-TW" altLang="en-US" sz="1600" dirty="0">
                      <a:latin typeface="+mn-ea"/>
                      <a:ea typeface="+mn-ea"/>
                    </a:endParaRPr>
                  </a:p>
                </c:rich>
              </c:tx>
              <c:spPr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30563381928744077"/>
                  <c:y val="1.7308485642028259E-2"/>
                </c:manualLayout>
              </c:layout>
              <c:tx>
                <c:rich>
                  <a:bodyPr/>
                  <a:lstStyle/>
                  <a:p>
                    <a:pPr>
                      <a:defRPr sz="1600" b="1"/>
                    </a:pPr>
                    <a:r>
                      <a:rPr lang="zh-TW" altLang="en-US" sz="1600" b="1" dirty="0"/>
                      <a:t>沒</a:t>
                    </a:r>
                    <a:r>
                      <a:rPr lang="zh-TW" altLang="en-US" sz="1600" dirty="0"/>
                      <a:t>有</a:t>
                    </a:r>
                    <a:r>
                      <a:rPr lang="en-US" altLang="zh-TW" sz="1600" dirty="0"/>
                      <a:t>/</a:t>
                    </a:r>
                    <a:r>
                      <a:rPr lang="zh-TW" altLang="en-US" sz="1600" dirty="0"/>
                      <a:t>不打算申請贍養令及沒有私下協議，但有機會申請的</a:t>
                    </a:r>
                    <a:r>
                      <a:rPr lang="zh-TW" altLang="en-US" sz="1600" dirty="0" smtClean="0"/>
                      <a:t>個案*</a:t>
                    </a:r>
                    <a:r>
                      <a:rPr lang="zh-TW" altLang="en-US" sz="1600" dirty="0"/>
                      <a:t>
</a:t>
                    </a:r>
                    <a:r>
                      <a:rPr lang="en-US" altLang="zh-TW" sz="1600" dirty="0" smtClean="0"/>
                      <a:t>44,400</a:t>
                    </a:r>
                  </a:p>
                  <a:p>
                    <a:pPr>
                      <a:defRPr sz="1600" b="1"/>
                    </a:pPr>
                    <a:r>
                      <a:rPr lang="en-US" altLang="zh-TW" sz="1600" dirty="0" smtClean="0"/>
                      <a:t>(40.3%)</a:t>
                    </a:r>
                    <a:endParaRPr lang="zh-TW" altLang="en-US" sz="1600" dirty="0"/>
                  </a:p>
                </c:rich>
              </c:tx>
              <c:spPr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zh-TW"/>
              </a:p>
            </c:txPr>
            <c:showCatName val="1"/>
            <c:showPercent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Sheet1!$B$1:$F$1</c:f>
              <c:strCache>
                <c:ptCount val="5"/>
                <c:pt idx="0">
                  <c:v>沒有被拖欠贍養費</c:v>
                </c:pt>
                <c:pt idx="1">
                  <c:v>有被拖欠贍養費</c:v>
                </c:pt>
                <c:pt idx="2">
                  <c:v>領取一元贍養費</c:v>
                </c:pt>
                <c:pt idx="3">
                  <c:v>申請贍養令失敗、未有結果、打算申請</c:v>
                </c:pt>
                <c:pt idx="4">
                  <c:v>沒有/不打算申請贍養令及沒有私下協議，但有機會申請的個案*</c:v>
                </c:pt>
              </c:strCache>
            </c:strRef>
          </c:cat>
          <c:val>
            <c:numRef>
              <c:f>Sheet1!$B$2:$F$2</c:f>
              <c:numCache>
                <c:formatCode>0_ </c:formatCode>
                <c:ptCount val="5"/>
                <c:pt idx="0">
                  <c:v>20400</c:v>
                </c:pt>
                <c:pt idx="1">
                  <c:v>13900</c:v>
                </c:pt>
                <c:pt idx="2">
                  <c:v>20800</c:v>
                </c:pt>
                <c:pt idx="3">
                  <c:v>10700</c:v>
                </c:pt>
                <c:pt idx="4">
                  <c:v>44400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  <c:spPr>
        <a:noFill/>
        <a:ln w="25400">
          <a:noFill/>
        </a:ln>
      </c:spPr>
    </c:plotArea>
    <c:plotVisOnly val="1"/>
    <c:dispBlanksAs val="zero"/>
  </c:chart>
  <c:txPr>
    <a:bodyPr/>
    <a:lstStyle/>
    <a:p>
      <a:pPr>
        <a:defRPr sz="1800"/>
      </a:pPr>
      <a:endParaRPr lang="zh-TW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BA0E87-6428-4EEB-A31D-A234FA6E3F10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F4C35D34-14C1-49BF-8CBF-10603601A83D}">
      <dgm:prSet phldrT="[文字]" custT="1"/>
      <dgm:spPr/>
      <dgm:t>
        <a:bodyPr/>
        <a:lstStyle/>
        <a:p>
          <a:r>
            <a:rPr lang="zh-TW" altLang="en-US" sz="2000" b="1" dirty="0" smtClean="0"/>
            <a:t>１</a:t>
          </a:r>
          <a:endParaRPr lang="zh-TW" altLang="en-US" sz="2000" b="1" dirty="0"/>
        </a:p>
      </dgm:t>
    </dgm:pt>
    <dgm:pt modelId="{5D2BE792-5CE3-439F-82A7-26E12F12326D}" type="parTrans" cxnId="{56C09A50-1FC3-4BF7-B786-7E06FC4A9AB7}">
      <dgm:prSet/>
      <dgm:spPr/>
      <dgm:t>
        <a:bodyPr/>
        <a:lstStyle/>
        <a:p>
          <a:endParaRPr lang="zh-TW" altLang="en-US"/>
        </a:p>
      </dgm:t>
    </dgm:pt>
    <dgm:pt modelId="{4B77B7E7-B7D0-41AC-A678-1CF6A34585AB}" type="sibTrans" cxnId="{56C09A50-1FC3-4BF7-B786-7E06FC4A9AB7}">
      <dgm:prSet/>
      <dgm:spPr/>
      <dgm:t>
        <a:bodyPr/>
        <a:lstStyle/>
        <a:p>
          <a:endParaRPr lang="zh-TW" altLang="en-US"/>
        </a:p>
      </dgm:t>
    </dgm:pt>
    <dgm:pt modelId="{672ACC8E-2A4C-4B7D-944C-EB9E0AAEEA03}">
      <dgm:prSet phldrT="[文字]"/>
      <dgm:spPr/>
      <dgm:t>
        <a:bodyPr/>
        <a:lstStyle/>
        <a:p>
          <a:r>
            <a:rPr lang="zh-TW" altLang="en-US" dirty="0" smtClean="0"/>
            <a:t>發現被拖欠贍養費</a:t>
          </a:r>
          <a:endParaRPr lang="zh-TW" altLang="en-US" dirty="0"/>
        </a:p>
      </dgm:t>
    </dgm:pt>
    <dgm:pt modelId="{50797AF2-6E46-4269-8736-9432DCCE4669}" type="parTrans" cxnId="{27DD8951-C7E6-4E65-8B76-011C921BBA75}">
      <dgm:prSet/>
      <dgm:spPr/>
      <dgm:t>
        <a:bodyPr/>
        <a:lstStyle/>
        <a:p>
          <a:endParaRPr lang="zh-TW" altLang="en-US"/>
        </a:p>
      </dgm:t>
    </dgm:pt>
    <dgm:pt modelId="{2186EAFA-E5F9-4C59-A524-B76ABE7EFAB1}" type="sibTrans" cxnId="{27DD8951-C7E6-4E65-8B76-011C921BBA75}">
      <dgm:prSet/>
      <dgm:spPr/>
      <dgm:t>
        <a:bodyPr/>
        <a:lstStyle/>
        <a:p>
          <a:endParaRPr lang="zh-TW" altLang="en-US"/>
        </a:p>
      </dgm:t>
    </dgm:pt>
    <dgm:pt modelId="{95DFEC91-C2B4-46F7-8DB0-7025EBDAFBF3}">
      <dgm:prSet phldrT="[文字]" custT="1"/>
      <dgm:spPr/>
      <dgm:t>
        <a:bodyPr/>
        <a:lstStyle/>
        <a:p>
          <a:r>
            <a:rPr lang="zh-TW" altLang="en-US" sz="2000" b="1" dirty="0" smtClean="0"/>
            <a:t>２</a:t>
          </a:r>
          <a:endParaRPr lang="zh-TW" altLang="en-US" sz="2000" b="1" dirty="0"/>
        </a:p>
      </dgm:t>
    </dgm:pt>
    <dgm:pt modelId="{1C3D98EA-076D-4CA4-8498-942DA32343F7}" type="parTrans" cxnId="{5DCA3692-229A-4F44-A950-5D48FDF5CFA2}">
      <dgm:prSet/>
      <dgm:spPr/>
      <dgm:t>
        <a:bodyPr/>
        <a:lstStyle/>
        <a:p>
          <a:endParaRPr lang="zh-TW" altLang="en-US"/>
        </a:p>
      </dgm:t>
    </dgm:pt>
    <dgm:pt modelId="{58158E5B-0B44-4D02-B42B-B39B3A89FA27}" type="sibTrans" cxnId="{5DCA3692-229A-4F44-A950-5D48FDF5CFA2}">
      <dgm:prSet/>
      <dgm:spPr/>
      <dgm:t>
        <a:bodyPr/>
        <a:lstStyle/>
        <a:p>
          <a:endParaRPr lang="zh-TW" altLang="en-US"/>
        </a:p>
      </dgm:t>
    </dgm:pt>
    <dgm:pt modelId="{A416E593-5074-4797-AF27-5C08E5A3ABF5}">
      <dgm:prSet phldrT="[文字]"/>
      <dgm:spPr/>
      <dgm:t>
        <a:bodyPr/>
        <a:lstStyle/>
        <a:p>
          <a:r>
            <a:rPr lang="zh-TW" altLang="en-US" dirty="0" smtClean="0"/>
            <a:t>申請法援和開展法律追討程序</a:t>
          </a:r>
          <a:r>
            <a:rPr lang="en-US" altLang="zh-TW" dirty="0" smtClean="0"/>
            <a:t>	</a:t>
          </a:r>
          <a:endParaRPr lang="zh-TW" altLang="en-US" dirty="0"/>
        </a:p>
      </dgm:t>
    </dgm:pt>
    <dgm:pt modelId="{93932CFF-8979-46C4-A58D-C92BB806BF7C}" type="parTrans" cxnId="{3FA2E788-6064-4A41-B068-0923D59ED469}">
      <dgm:prSet/>
      <dgm:spPr/>
      <dgm:t>
        <a:bodyPr/>
        <a:lstStyle/>
        <a:p>
          <a:endParaRPr lang="zh-TW" altLang="en-US"/>
        </a:p>
      </dgm:t>
    </dgm:pt>
    <dgm:pt modelId="{14D7EEAE-EE19-4D0A-A5B9-F8216D62F146}" type="sibTrans" cxnId="{3FA2E788-6064-4A41-B068-0923D59ED469}">
      <dgm:prSet/>
      <dgm:spPr/>
      <dgm:t>
        <a:bodyPr/>
        <a:lstStyle/>
        <a:p>
          <a:endParaRPr lang="zh-TW" altLang="en-US"/>
        </a:p>
      </dgm:t>
    </dgm:pt>
    <dgm:pt modelId="{67DE01B9-E522-49E4-BAC1-DED6443D922F}">
      <dgm:prSet phldrT="[文字]" custT="1"/>
      <dgm:spPr/>
      <dgm:t>
        <a:bodyPr/>
        <a:lstStyle/>
        <a:p>
          <a:r>
            <a:rPr lang="zh-TW" altLang="en-US" sz="2000" b="1" dirty="0" smtClean="0"/>
            <a:t>３</a:t>
          </a:r>
          <a:endParaRPr lang="zh-TW" altLang="en-US" sz="2000" b="1" dirty="0"/>
        </a:p>
      </dgm:t>
    </dgm:pt>
    <dgm:pt modelId="{2AE44617-1502-437C-BA05-DD3D03B9DCA3}" type="parTrans" cxnId="{07152851-89EF-4A69-B520-72F379C30C6D}">
      <dgm:prSet/>
      <dgm:spPr/>
      <dgm:t>
        <a:bodyPr/>
        <a:lstStyle/>
        <a:p>
          <a:endParaRPr lang="zh-TW" altLang="en-US"/>
        </a:p>
      </dgm:t>
    </dgm:pt>
    <dgm:pt modelId="{E9D728AB-16FD-4FD1-AB4E-BF00418A0970}" type="sibTrans" cxnId="{07152851-89EF-4A69-B520-72F379C30C6D}">
      <dgm:prSet/>
      <dgm:spPr/>
      <dgm:t>
        <a:bodyPr/>
        <a:lstStyle/>
        <a:p>
          <a:endParaRPr lang="zh-TW" altLang="en-US"/>
        </a:p>
      </dgm:t>
    </dgm:pt>
    <dgm:pt modelId="{FC3055DD-2206-411B-AF55-F74D9ABD8313}">
      <dgm:prSet phldrT="[文字]"/>
      <dgm:spPr/>
      <dgm:t>
        <a:bodyPr/>
        <a:lstStyle/>
        <a:p>
          <a:r>
            <a:rPr lang="zh-TW" altLang="en-US" dirty="0" smtClean="0"/>
            <a:t>取得法援的證明文件（黃卡）</a:t>
          </a:r>
          <a:endParaRPr lang="zh-TW" altLang="en-US" dirty="0"/>
        </a:p>
      </dgm:t>
    </dgm:pt>
    <dgm:pt modelId="{0A878417-CCA7-4805-8BA8-759D9BB34B9B}" type="parTrans" cxnId="{E9092B39-ACF0-43D0-9B23-B5D1BDF3F154}">
      <dgm:prSet/>
      <dgm:spPr/>
      <dgm:t>
        <a:bodyPr/>
        <a:lstStyle/>
        <a:p>
          <a:endParaRPr lang="zh-TW" altLang="en-US"/>
        </a:p>
      </dgm:t>
    </dgm:pt>
    <dgm:pt modelId="{BAD1F760-57D0-4D88-8006-3E5F13DE7823}" type="sibTrans" cxnId="{E9092B39-ACF0-43D0-9B23-B5D1BDF3F154}">
      <dgm:prSet/>
      <dgm:spPr/>
      <dgm:t>
        <a:bodyPr/>
        <a:lstStyle/>
        <a:p>
          <a:endParaRPr lang="zh-TW" altLang="en-US"/>
        </a:p>
      </dgm:t>
    </dgm:pt>
    <dgm:pt modelId="{663762CB-9C47-4576-9802-F534B2FCD507}">
      <dgm:prSet phldrT="[文字]" custT="1"/>
      <dgm:spPr/>
      <dgm:t>
        <a:bodyPr/>
        <a:lstStyle/>
        <a:p>
          <a:r>
            <a:rPr lang="zh-TW" altLang="en-US" sz="2000" b="1" dirty="0" smtClean="0"/>
            <a:t>５</a:t>
          </a:r>
          <a:endParaRPr lang="zh-TW" altLang="en-US" sz="2000" b="1" dirty="0"/>
        </a:p>
      </dgm:t>
    </dgm:pt>
    <dgm:pt modelId="{1725C6A9-F077-4990-9073-58CBA1270016}" type="parTrans" cxnId="{1EB5458D-8678-4553-8611-8A99E557D405}">
      <dgm:prSet/>
      <dgm:spPr/>
      <dgm:t>
        <a:bodyPr/>
        <a:lstStyle/>
        <a:p>
          <a:endParaRPr lang="zh-TW" altLang="en-US"/>
        </a:p>
      </dgm:t>
    </dgm:pt>
    <dgm:pt modelId="{68FF108B-2286-4A15-8BF6-16E9F9733A42}" type="sibTrans" cxnId="{1EB5458D-8678-4553-8611-8A99E557D405}">
      <dgm:prSet/>
      <dgm:spPr/>
      <dgm:t>
        <a:bodyPr/>
        <a:lstStyle/>
        <a:p>
          <a:endParaRPr lang="zh-TW" altLang="en-US"/>
        </a:p>
      </dgm:t>
    </dgm:pt>
    <dgm:pt modelId="{ADC37B8C-931E-4A70-88AC-B9A8B568DE86}">
      <dgm:prSet phldrT="[文字]" custT="1"/>
      <dgm:spPr/>
      <dgm:t>
        <a:bodyPr/>
        <a:lstStyle/>
        <a:p>
          <a:r>
            <a:rPr lang="zh-TW" altLang="en-US" sz="2000" b="1" dirty="0" smtClean="0"/>
            <a:t>４</a:t>
          </a:r>
          <a:endParaRPr lang="zh-TW" altLang="en-US" sz="2000" b="1" dirty="0"/>
        </a:p>
      </dgm:t>
    </dgm:pt>
    <dgm:pt modelId="{182D4A67-084E-4AF2-B154-2D8593065DFC}" type="parTrans" cxnId="{CCD0F0F7-F4EC-4CE3-82C8-5DF007BF1402}">
      <dgm:prSet/>
      <dgm:spPr/>
      <dgm:t>
        <a:bodyPr/>
        <a:lstStyle/>
        <a:p>
          <a:endParaRPr lang="zh-TW" altLang="en-US"/>
        </a:p>
      </dgm:t>
    </dgm:pt>
    <dgm:pt modelId="{3354B9F1-73E4-48F9-9098-A35F0196B462}" type="sibTrans" cxnId="{CCD0F0F7-F4EC-4CE3-82C8-5DF007BF1402}">
      <dgm:prSet/>
      <dgm:spPr/>
      <dgm:t>
        <a:bodyPr/>
        <a:lstStyle/>
        <a:p>
          <a:endParaRPr lang="zh-TW" altLang="en-US"/>
        </a:p>
      </dgm:t>
    </dgm:pt>
    <dgm:pt modelId="{CAC3A96D-42FD-4531-B66E-4428F84A899E}">
      <dgm:prSet/>
      <dgm:spPr/>
      <dgm:t>
        <a:bodyPr/>
        <a:lstStyle/>
        <a:p>
          <a:r>
            <a:rPr lang="zh-TW" altLang="en-US" dirty="0" smtClean="0"/>
            <a:t>提交證明文件予社會福利署</a:t>
          </a:r>
          <a:endParaRPr lang="zh-TW" altLang="en-US" dirty="0"/>
        </a:p>
      </dgm:t>
    </dgm:pt>
    <dgm:pt modelId="{921203D7-C8BD-4A5A-8B07-0C9487650828}" type="parTrans" cxnId="{4533A527-8AB4-4E38-AE8E-B1618B3361FC}">
      <dgm:prSet/>
      <dgm:spPr/>
      <dgm:t>
        <a:bodyPr/>
        <a:lstStyle/>
        <a:p>
          <a:endParaRPr lang="zh-TW" altLang="en-US"/>
        </a:p>
      </dgm:t>
    </dgm:pt>
    <dgm:pt modelId="{E9D9CE05-256C-481A-8186-63862914312C}" type="sibTrans" cxnId="{4533A527-8AB4-4E38-AE8E-B1618B3361FC}">
      <dgm:prSet/>
      <dgm:spPr/>
      <dgm:t>
        <a:bodyPr/>
        <a:lstStyle/>
        <a:p>
          <a:endParaRPr lang="zh-TW" altLang="en-US"/>
        </a:p>
      </dgm:t>
    </dgm:pt>
    <dgm:pt modelId="{224F2349-9FF2-4E85-8522-C1B0C5666A4D}">
      <dgm:prSet/>
      <dgm:spPr/>
      <dgm:t>
        <a:bodyPr/>
        <a:lstStyle/>
        <a:p>
          <a:r>
            <a:rPr lang="zh-TW" altLang="en-US" dirty="0" smtClean="0"/>
            <a:t>社</a:t>
          </a:r>
          <a:r>
            <a:rPr lang="zh-TW" altLang="en-US" smtClean="0"/>
            <a:t>署停止從綜援扣減贍養費</a:t>
          </a:r>
          <a:endParaRPr lang="zh-TW" altLang="en-US" dirty="0"/>
        </a:p>
      </dgm:t>
    </dgm:pt>
    <dgm:pt modelId="{097B471A-FD9F-4BE0-A34B-52446AF3A02D}" type="parTrans" cxnId="{8890F6B1-A00C-4C8A-95A8-5B0B15534F16}">
      <dgm:prSet/>
      <dgm:spPr/>
      <dgm:t>
        <a:bodyPr/>
        <a:lstStyle/>
        <a:p>
          <a:endParaRPr lang="zh-TW" altLang="en-US"/>
        </a:p>
      </dgm:t>
    </dgm:pt>
    <dgm:pt modelId="{26DB1606-CE98-4592-9EA8-4D516E92605E}" type="sibTrans" cxnId="{8890F6B1-A00C-4C8A-95A8-5B0B15534F16}">
      <dgm:prSet/>
      <dgm:spPr/>
      <dgm:t>
        <a:bodyPr/>
        <a:lstStyle/>
        <a:p>
          <a:endParaRPr lang="zh-TW" altLang="en-US"/>
        </a:p>
      </dgm:t>
    </dgm:pt>
    <dgm:pt modelId="{C8C20E1B-F13C-4F50-8F2B-C7752C453AAD}" type="pres">
      <dgm:prSet presAssocID="{E1BA0E87-6428-4EEB-A31D-A234FA6E3F1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166B5BFA-17DC-420C-A21D-C85F5B12F0FD}" type="pres">
      <dgm:prSet presAssocID="{F4C35D34-14C1-49BF-8CBF-10603601A83D}" presName="composite" presStyleCnt="0"/>
      <dgm:spPr/>
    </dgm:pt>
    <dgm:pt modelId="{61166B85-E4A6-45F3-A07A-5D6D1AAAD864}" type="pres">
      <dgm:prSet presAssocID="{F4C35D34-14C1-49BF-8CBF-10603601A83D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CE1ACAF-8BB6-40AF-840D-0C3C9D9C666F}" type="pres">
      <dgm:prSet presAssocID="{F4C35D34-14C1-49BF-8CBF-10603601A83D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84C0292-AE59-44CF-B797-37C5E82D1C45}" type="pres">
      <dgm:prSet presAssocID="{4B77B7E7-B7D0-41AC-A678-1CF6A34585AB}" presName="sp" presStyleCnt="0"/>
      <dgm:spPr/>
    </dgm:pt>
    <dgm:pt modelId="{071EA3F6-F952-45BB-96C6-D1C5FC367D86}" type="pres">
      <dgm:prSet presAssocID="{95DFEC91-C2B4-46F7-8DB0-7025EBDAFBF3}" presName="composite" presStyleCnt="0"/>
      <dgm:spPr/>
    </dgm:pt>
    <dgm:pt modelId="{CA436E6E-B0CC-4FA9-927E-BF6DF6F5F082}" type="pres">
      <dgm:prSet presAssocID="{95DFEC91-C2B4-46F7-8DB0-7025EBDAFBF3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79C1DFF-065F-40A2-A6DF-EBC66B8CB7A9}" type="pres">
      <dgm:prSet presAssocID="{95DFEC91-C2B4-46F7-8DB0-7025EBDAFBF3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386BC2C-4669-4E29-88ED-896F27A3CE03}" type="pres">
      <dgm:prSet presAssocID="{58158E5B-0B44-4D02-B42B-B39B3A89FA27}" presName="sp" presStyleCnt="0"/>
      <dgm:spPr/>
    </dgm:pt>
    <dgm:pt modelId="{7CD4309F-34FF-4589-9418-F9726579332A}" type="pres">
      <dgm:prSet presAssocID="{67DE01B9-E522-49E4-BAC1-DED6443D922F}" presName="composite" presStyleCnt="0"/>
      <dgm:spPr/>
    </dgm:pt>
    <dgm:pt modelId="{73E1EA2A-3BC1-4697-BE55-DDF7E00A21E4}" type="pres">
      <dgm:prSet presAssocID="{67DE01B9-E522-49E4-BAC1-DED6443D922F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B1A4A38-1C2E-446A-94FA-BD63EE964865}" type="pres">
      <dgm:prSet presAssocID="{67DE01B9-E522-49E4-BAC1-DED6443D922F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C89E3F0-D3F7-449E-8AFD-1A11B002C2AB}" type="pres">
      <dgm:prSet presAssocID="{E9D728AB-16FD-4FD1-AB4E-BF00418A0970}" presName="sp" presStyleCnt="0"/>
      <dgm:spPr/>
    </dgm:pt>
    <dgm:pt modelId="{92DCED01-0FDE-426B-BABB-C537160CC405}" type="pres">
      <dgm:prSet presAssocID="{ADC37B8C-931E-4A70-88AC-B9A8B568DE86}" presName="composite" presStyleCnt="0"/>
      <dgm:spPr/>
    </dgm:pt>
    <dgm:pt modelId="{EC7BB96E-B721-4F84-A449-1C22809D5623}" type="pres">
      <dgm:prSet presAssocID="{ADC37B8C-931E-4A70-88AC-B9A8B568DE86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956FD97-276F-425A-B509-169B1ED4FB63}" type="pres">
      <dgm:prSet presAssocID="{ADC37B8C-931E-4A70-88AC-B9A8B568DE86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CE855ED-E229-4D4F-B7D6-0FF230A754B7}" type="pres">
      <dgm:prSet presAssocID="{3354B9F1-73E4-48F9-9098-A35F0196B462}" presName="sp" presStyleCnt="0"/>
      <dgm:spPr/>
    </dgm:pt>
    <dgm:pt modelId="{8D134CCF-E52D-4924-BF1D-B97421CAC2C6}" type="pres">
      <dgm:prSet presAssocID="{663762CB-9C47-4576-9802-F534B2FCD507}" presName="composite" presStyleCnt="0"/>
      <dgm:spPr/>
    </dgm:pt>
    <dgm:pt modelId="{534DC8A5-C639-4281-B7CE-ADCD1C2BAE4A}" type="pres">
      <dgm:prSet presAssocID="{663762CB-9C47-4576-9802-F534B2FCD507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938B1F9-5135-46B1-BA48-549C38566ACB}" type="pres">
      <dgm:prSet presAssocID="{663762CB-9C47-4576-9802-F534B2FCD507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1DFE4D3A-CF41-4050-8C0F-0FD2BDC722AF}" type="presOf" srcId="{224F2349-9FF2-4E85-8522-C1B0C5666A4D}" destId="{1938B1F9-5135-46B1-BA48-549C38566ACB}" srcOrd="0" destOrd="0" presId="urn:microsoft.com/office/officeart/2005/8/layout/chevron2"/>
    <dgm:cxn modelId="{E5D5BF96-27C4-4E73-BFF8-7ACC0362C171}" type="presOf" srcId="{F4C35D34-14C1-49BF-8CBF-10603601A83D}" destId="{61166B85-E4A6-45F3-A07A-5D6D1AAAD864}" srcOrd="0" destOrd="0" presId="urn:microsoft.com/office/officeart/2005/8/layout/chevron2"/>
    <dgm:cxn modelId="{AEC2BD55-9440-4E16-B47C-AD22F85A02D3}" type="presOf" srcId="{FC3055DD-2206-411B-AF55-F74D9ABD8313}" destId="{8B1A4A38-1C2E-446A-94FA-BD63EE964865}" srcOrd="0" destOrd="0" presId="urn:microsoft.com/office/officeart/2005/8/layout/chevron2"/>
    <dgm:cxn modelId="{A50CD611-F7D2-4FF9-B8F2-48F35E674C3D}" type="presOf" srcId="{CAC3A96D-42FD-4531-B66E-4428F84A899E}" destId="{9956FD97-276F-425A-B509-169B1ED4FB63}" srcOrd="0" destOrd="0" presId="urn:microsoft.com/office/officeart/2005/8/layout/chevron2"/>
    <dgm:cxn modelId="{3FA2E788-6064-4A41-B068-0923D59ED469}" srcId="{95DFEC91-C2B4-46F7-8DB0-7025EBDAFBF3}" destId="{A416E593-5074-4797-AF27-5C08E5A3ABF5}" srcOrd="0" destOrd="0" parTransId="{93932CFF-8979-46C4-A58D-C92BB806BF7C}" sibTransId="{14D7EEAE-EE19-4D0A-A5B9-F8216D62F146}"/>
    <dgm:cxn modelId="{56C09A50-1FC3-4BF7-B786-7E06FC4A9AB7}" srcId="{E1BA0E87-6428-4EEB-A31D-A234FA6E3F10}" destId="{F4C35D34-14C1-49BF-8CBF-10603601A83D}" srcOrd="0" destOrd="0" parTransId="{5D2BE792-5CE3-439F-82A7-26E12F12326D}" sibTransId="{4B77B7E7-B7D0-41AC-A678-1CF6A34585AB}"/>
    <dgm:cxn modelId="{A2B340A2-3AB0-4866-B8B0-0B47F36C4CF3}" type="presOf" srcId="{663762CB-9C47-4576-9802-F534B2FCD507}" destId="{534DC8A5-C639-4281-B7CE-ADCD1C2BAE4A}" srcOrd="0" destOrd="0" presId="urn:microsoft.com/office/officeart/2005/8/layout/chevron2"/>
    <dgm:cxn modelId="{1EB5458D-8678-4553-8611-8A99E557D405}" srcId="{E1BA0E87-6428-4EEB-A31D-A234FA6E3F10}" destId="{663762CB-9C47-4576-9802-F534B2FCD507}" srcOrd="4" destOrd="0" parTransId="{1725C6A9-F077-4990-9073-58CBA1270016}" sibTransId="{68FF108B-2286-4A15-8BF6-16E9F9733A42}"/>
    <dgm:cxn modelId="{3D82A9DC-BF07-458C-85D7-AA557B869D92}" type="presOf" srcId="{E1BA0E87-6428-4EEB-A31D-A234FA6E3F10}" destId="{C8C20E1B-F13C-4F50-8F2B-C7752C453AAD}" srcOrd="0" destOrd="0" presId="urn:microsoft.com/office/officeart/2005/8/layout/chevron2"/>
    <dgm:cxn modelId="{CCD0F0F7-F4EC-4CE3-82C8-5DF007BF1402}" srcId="{E1BA0E87-6428-4EEB-A31D-A234FA6E3F10}" destId="{ADC37B8C-931E-4A70-88AC-B9A8B568DE86}" srcOrd="3" destOrd="0" parTransId="{182D4A67-084E-4AF2-B154-2D8593065DFC}" sibTransId="{3354B9F1-73E4-48F9-9098-A35F0196B462}"/>
    <dgm:cxn modelId="{0C4514BF-9DD1-4A62-BC53-73F099CA75B0}" type="presOf" srcId="{A416E593-5074-4797-AF27-5C08E5A3ABF5}" destId="{879C1DFF-065F-40A2-A6DF-EBC66B8CB7A9}" srcOrd="0" destOrd="0" presId="urn:microsoft.com/office/officeart/2005/8/layout/chevron2"/>
    <dgm:cxn modelId="{4533A527-8AB4-4E38-AE8E-B1618B3361FC}" srcId="{ADC37B8C-931E-4A70-88AC-B9A8B568DE86}" destId="{CAC3A96D-42FD-4531-B66E-4428F84A899E}" srcOrd="0" destOrd="0" parTransId="{921203D7-C8BD-4A5A-8B07-0C9487650828}" sibTransId="{E9D9CE05-256C-481A-8186-63862914312C}"/>
    <dgm:cxn modelId="{8890F6B1-A00C-4C8A-95A8-5B0B15534F16}" srcId="{663762CB-9C47-4576-9802-F534B2FCD507}" destId="{224F2349-9FF2-4E85-8522-C1B0C5666A4D}" srcOrd="0" destOrd="0" parTransId="{097B471A-FD9F-4BE0-A34B-52446AF3A02D}" sibTransId="{26DB1606-CE98-4592-9EA8-4D516E92605E}"/>
    <dgm:cxn modelId="{27DD8951-C7E6-4E65-8B76-011C921BBA75}" srcId="{F4C35D34-14C1-49BF-8CBF-10603601A83D}" destId="{672ACC8E-2A4C-4B7D-944C-EB9E0AAEEA03}" srcOrd="0" destOrd="0" parTransId="{50797AF2-6E46-4269-8736-9432DCCE4669}" sibTransId="{2186EAFA-E5F9-4C59-A524-B76ABE7EFAB1}"/>
    <dgm:cxn modelId="{07152851-89EF-4A69-B520-72F379C30C6D}" srcId="{E1BA0E87-6428-4EEB-A31D-A234FA6E3F10}" destId="{67DE01B9-E522-49E4-BAC1-DED6443D922F}" srcOrd="2" destOrd="0" parTransId="{2AE44617-1502-437C-BA05-DD3D03B9DCA3}" sibTransId="{E9D728AB-16FD-4FD1-AB4E-BF00418A0970}"/>
    <dgm:cxn modelId="{5DCA3692-229A-4F44-A950-5D48FDF5CFA2}" srcId="{E1BA0E87-6428-4EEB-A31D-A234FA6E3F10}" destId="{95DFEC91-C2B4-46F7-8DB0-7025EBDAFBF3}" srcOrd="1" destOrd="0" parTransId="{1C3D98EA-076D-4CA4-8498-942DA32343F7}" sibTransId="{58158E5B-0B44-4D02-B42B-B39B3A89FA27}"/>
    <dgm:cxn modelId="{E9092B39-ACF0-43D0-9B23-B5D1BDF3F154}" srcId="{67DE01B9-E522-49E4-BAC1-DED6443D922F}" destId="{FC3055DD-2206-411B-AF55-F74D9ABD8313}" srcOrd="0" destOrd="0" parTransId="{0A878417-CCA7-4805-8BA8-759D9BB34B9B}" sibTransId="{BAD1F760-57D0-4D88-8006-3E5F13DE7823}"/>
    <dgm:cxn modelId="{F3564C44-C815-4E6E-B0F2-49587BF53B28}" type="presOf" srcId="{672ACC8E-2A4C-4B7D-944C-EB9E0AAEEA03}" destId="{BCE1ACAF-8BB6-40AF-840D-0C3C9D9C666F}" srcOrd="0" destOrd="0" presId="urn:microsoft.com/office/officeart/2005/8/layout/chevron2"/>
    <dgm:cxn modelId="{B64BD4FE-488D-42C0-88F6-8F100EC40DAE}" type="presOf" srcId="{95DFEC91-C2B4-46F7-8DB0-7025EBDAFBF3}" destId="{CA436E6E-B0CC-4FA9-927E-BF6DF6F5F082}" srcOrd="0" destOrd="0" presId="urn:microsoft.com/office/officeart/2005/8/layout/chevron2"/>
    <dgm:cxn modelId="{959AB97D-2FE4-4EBB-8BBF-0976714D7A19}" type="presOf" srcId="{ADC37B8C-931E-4A70-88AC-B9A8B568DE86}" destId="{EC7BB96E-B721-4F84-A449-1C22809D5623}" srcOrd="0" destOrd="0" presId="urn:microsoft.com/office/officeart/2005/8/layout/chevron2"/>
    <dgm:cxn modelId="{85C9DFDF-DD0B-43EE-843D-F457425E3C56}" type="presOf" srcId="{67DE01B9-E522-49E4-BAC1-DED6443D922F}" destId="{73E1EA2A-3BC1-4697-BE55-DDF7E00A21E4}" srcOrd="0" destOrd="0" presId="urn:microsoft.com/office/officeart/2005/8/layout/chevron2"/>
    <dgm:cxn modelId="{D0522C3A-7D29-49CF-A273-F80073934E8B}" type="presParOf" srcId="{C8C20E1B-F13C-4F50-8F2B-C7752C453AAD}" destId="{166B5BFA-17DC-420C-A21D-C85F5B12F0FD}" srcOrd="0" destOrd="0" presId="urn:microsoft.com/office/officeart/2005/8/layout/chevron2"/>
    <dgm:cxn modelId="{616A8BBE-4759-4DE9-BACD-6C99180AB0FB}" type="presParOf" srcId="{166B5BFA-17DC-420C-A21D-C85F5B12F0FD}" destId="{61166B85-E4A6-45F3-A07A-5D6D1AAAD864}" srcOrd="0" destOrd="0" presId="urn:microsoft.com/office/officeart/2005/8/layout/chevron2"/>
    <dgm:cxn modelId="{B97B6687-B733-4A43-88C1-7A4B13D81492}" type="presParOf" srcId="{166B5BFA-17DC-420C-A21D-C85F5B12F0FD}" destId="{BCE1ACAF-8BB6-40AF-840D-0C3C9D9C666F}" srcOrd="1" destOrd="0" presId="urn:microsoft.com/office/officeart/2005/8/layout/chevron2"/>
    <dgm:cxn modelId="{52A1AEEA-FB87-440E-B087-0E931E812679}" type="presParOf" srcId="{C8C20E1B-F13C-4F50-8F2B-C7752C453AAD}" destId="{A84C0292-AE59-44CF-B797-37C5E82D1C45}" srcOrd="1" destOrd="0" presId="urn:microsoft.com/office/officeart/2005/8/layout/chevron2"/>
    <dgm:cxn modelId="{9CFBBB2B-BB48-43FD-A3C5-47D0C6EFAE38}" type="presParOf" srcId="{C8C20E1B-F13C-4F50-8F2B-C7752C453AAD}" destId="{071EA3F6-F952-45BB-96C6-D1C5FC367D86}" srcOrd="2" destOrd="0" presId="urn:microsoft.com/office/officeart/2005/8/layout/chevron2"/>
    <dgm:cxn modelId="{DA4CA35E-B9ED-4DA0-AB79-40DECB6C0FA0}" type="presParOf" srcId="{071EA3F6-F952-45BB-96C6-D1C5FC367D86}" destId="{CA436E6E-B0CC-4FA9-927E-BF6DF6F5F082}" srcOrd="0" destOrd="0" presId="urn:microsoft.com/office/officeart/2005/8/layout/chevron2"/>
    <dgm:cxn modelId="{B83DA082-01DC-43E9-85E2-46B941A768F6}" type="presParOf" srcId="{071EA3F6-F952-45BB-96C6-D1C5FC367D86}" destId="{879C1DFF-065F-40A2-A6DF-EBC66B8CB7A9}" srcOrd="1" destOrd="0" presId="urn:microsoft.com/office/officeart/2005/8/layout/chevron2"/>
    <dgm:cxn modelId="{C897CBBF-B7C0-46C2-8438-E577B66BC24C}" type="presParOf" srcId="{C8C20E1B-F13C-4F50-8F2B-C7752C453AAD}" destId="{8386BC2C-4669-4E29-88ED-896F27A3CE03}" srcOrd="3" destOrd="0" presId="urn:microsoft.com/office/officeart/2005/8/layout/chevron2"/>
    <dgm:cxn modelId="{194A7D45-592E-4254-89F2-3C3345552A2D}" type="presParOf" srcId="{C8C20E1B-F13C-4F50-8F2B-C7752C453AAD}" destId="{7CD4309F-34FF-4589-9418-F9726579332A}" srcOrd="4" destOrd="0" presId="urn:microsoft.com/office/officeart/2005/8/layout/chevron2"/>
    <dgm:cxn modelId="{4272FDE8-977B-43EB-AF25-95A102CD1BFA}" type="presParOf" srcId="{7CD4309F-34FF-4589-9418-F9726579332A}" destId="{73E1EA2A-3BC1-4697-BE55-DDF7E00A21E4}" srcOrd="0" destOrd="0" presId="urn:microsoft.com/office/officeart/2005/8/layout/chevron2"/>
    <dgm:cxn modelId="{904BB5BB-79A3-4F61-AFC3-C252BAF15581}" type="presParOf" srcId="{7CD4309F-34FF-4589-9418-F9726579332A}" destId="{8B1A4A38-1C2E-446A-94FA-BD63EE964865}" srcOrd="1" destOrd="0" presId="urn:microsoft.com/office/officeart/2005/8/layout/chevron2"/>
    <dgm:cxn modelId="{206C67C6-713D-47C2-BC62-A89B211501B5}" type="presParOf" srcId="{C8C20E1B-F13C-4F50-8F2B-C7752C453AAD}" destId="{8C89E3F0-D3F7-449E-8AFD-1A11B002C2AB}" srcOrd="5" destOrd="0" presId="urn:microsoft.com/office/officeart/2005/8/layout/chevron2"/>
    <dgm:cxn modelId="{CBA889C5-5A45-471E-AB56-B595A0B8F020}" type="presParOf" srcId="{C8C20E1B-F13C-4F50-8F2B-C7752C453AAD}" destId="{92DCED01-0FDE-426B-BABB-C537160CC405}" srcOrd="6" destOrd="0" presId="urn:microsoft.com/office/officeart/2005/8/layout/chevron2"/>
    <dgm:cxn modelId="{AA1667A3-5BF9-4B01-AFEF-DC53E1F17EFE}" type="presParOf" srcId="{92DCED01-0FDE-426B-BABB-C537160CC405}" destId="{EC7BB96E-B721-4F84-A449-1C22809D5623}" srcOrd="0" destOrd="0" presId="urn:microsoft.com/office/officeart/2005/8/layout/chevron2"/>
    <dgm:cxn modelId="{9FBB585A-9503-47C9-A536-9609704AB2D2}" type="presParOf" srcId="{92DCED01-0FDE-426B-BABB-C537160CC405}" destId="{9956FD97-276F-425A-B509-169B1ED4FB63}" srcOrd="1" destOrd="0" presId="urn:microsoft.com/office/officeart/2005/8/layout/chevron2"/>
    <dgm:cxn modelId="{0C4D6D1B-EB72-4835-8222-71E323C4210B}" type="presParOf" srcId="{C8C20E1B-F13C-4F50-8F2B-C7752C453AAD}" destId="{3CE855ED-E229-4D4F-B7D6-0FF230A754B7}" srcOrd="7" destOrd="0" presId="urn:microsoft.com/office/officeart/2005/8/layout/chevron2"/>
    <dgm:cxn modelId="{18A5487E-9FAC-4283-A639-84A62DD15543}" type="presParOf" srcId="{C8C20E1B-F13C-4F50-8F2B-C7752C453AAD}" destId="{8D134CCF-E52D-4924-BF1D-B97421CAC2C6}" srcOrd="8" destOrd="0" presId="urn:microsoft.com/office/officeart/2005/8/layout/chevron2"/>
    <dgm:cxn modelId="{A5FBCFEE-AE0D-457C-9CF1-508551586F13}" type="presParOf" srcId="{8D134CCF-E52D-4924-BF1D-B97421CAC2C6}" destId="{534DC8A5-C639-4281-B7CE-ADCD1C2BAE4A}" srcOrd="0" destOrd="0" presId="urn:microsoft.com/office/officeart/2005/8/layout/chevron2"/>
    <dgm:cxn modelId="{E96459E9-16CD-4B84-9236-AC0174EB98C7}" type="presParOf" srcId="{8D134CCF-E52D-4924-BF1D-B97421CAC2C6}" destId="{1938B1F9-5135-46B1-BA48-549C38566AC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F58119-F324-4B27-9B9C-208190B28758}" type="doc">
      <dgm:prSet loTypeId="urn:microsoft.com/office/officeart/2005/8/layout/radial4" loCatId="relationship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zh-TW" altLang="en-US"/>
        </a:p>
      </dgm:t>
    </dgm:pt>
    <dgm:pt modelId="{91AFBDD9-ACB5-41E1-96F9-7F3C7FDB356A}">
      <dgm:prSet phldrT="[文字]" custT="1"/>
      <dgm:spPr/>
      <dgm:t>
        <a:bodyPr/>
        <a:lstStyle/>
        <a:p>
          <a:r>
            <a:rPr lang="zh-TW" altLang="en-US" sz="2000" dirty="0" smtClean="0"/>
            <a:t>直接從資產扣除</a:t>
          </a:r>
          <a:endParaRPr lang="zh-TW" altLang="en-US" sz="2000" dirty="0"/>
        </a:p>
      </dgm:t>
    </dgm:pt>
    <dgm:pt modelId="{C9CC22BD-7816-4708-A00C-C9FA585938C7}" type="parTrans" cxnId="{880B7CB1-6C8D-4357-94F8-C066048DADDA}">
      <dgm:prSet/>
      <dgm:spPr/>
      <dgm:t>
        <a:bodyPr/>
        <a:lstStyle/>
        <a:p>
          <a:endParaRPr lang="zh-TW" altLang="en-US"/>
        </a:p>
      </dgm:t>
    </dgm:pt>
    <dgm:pt modelId="{E43BA2EF-0D7B-4AEB-B3A9-B30107EB4001}" type="sibTrans" cxnId="{880B7CB1-6C8D-4357-94F8-C066048DADDA}">
      <dgm:prSet/>
      <dgm:spPr/>
      <dgm:t>
        <a:bodyPr/>
        <a:lstStyle/>
        <a:p>
          <a:endParaRPr lang="zh-TW" altLang="en-US"/>
        </a:p>
      </dgm:t>
    </dgm:pt>
    <dgm:pt modelId="{AC1F5E07-A378-4228-9465-B9D3E5CAD1D9}">
      <dgm:prSet phldrT="[文字]" custT="1"/>
      <dgm:spPr/>
      <dgm:t>
        <a:bodyPr/>
        <a:lstStyle/>
        <a:p>
          <a:r>
            <a:rPr lang="zh-TW" altLang="en-US" sz="2000" dirty="0" smtClean="0"/>
            <a:t>吊銷牌照</a:t>
          </a:r>
          <a:endParaRPr lang="en-US" altLang="zh-TW" sz="2000" dirty="0" smtClean="0"/>
        </a:p>
        <a:p>
          <a:r>
            <a:rPr lang="en-US" altLang="zh-TW" sz="2000" dirty="0" smtClean="0"/>
            <a:t>(</a:t>
          </a:r>
          <a:r>
            <a:rPr lang="zh-TW" altLang="en-US" sz="2000" dirty="0" smtClean="0"/>
            <a:t>例如車牌</a:t>
          </a:r>
          <a:r>
            <a:rPr lang="en-US" altLang="zh-TW" sz="2000" dirty="0" smtClean="0"/>
            <a:t>)</a:t>
          </a:r>
          <a:endParaRPr lang="zh-TW" altLang="en-US" sz="2000" dirty="0"/>
        </a:p>
      </dgm:t>
    </dgm:pt>
    <dgm:pt modelId="{BEA64E82-41C9-4C29-96FA-347CBD72F796}" type="parTrans" cxnId="{E39C7E01-2F3A-4012-9234-75C32C7BBA3B}">
      <dgm:prSet/>
      <dgm:spPr/>
      <dgm:t>
        <a:bodyPr/>
        <a:lstStyle/>
        <a:p>
          <a:endParaRPr lang="zh-TW" altLang="en-US"/>
        </a:p>
      </dgm:t>
    </dgm:pt>
    <dgm:pt modelId="{5F75B94D-8A08-41D1-B644-687850B39502}" type="sibTrans" cxnId="{E39C7E01-2F3A-4012-9234-75C32C7BBA3B}">
      <dgm:prSet/>
      <dgm:spPr/>
      <dgm:t>
        <a:bodyPr/>
        <a:lstStyle/>
        <a:p>
          <a:endParaRPr lang="zh-TW" altLang="en-US"/>
        </a:p>
      </dgm:t>
    </dgm:pt>
    <dgm:pt modelId="{805A0B42-BC1C-4900-A12B-F7D287251F7A}">
      <dgm:prSet phldrT="[文字]"/>
      <dgm:spPr/>
      <dgm:t>
        <a:bodyPr/>
        <a:lstStyle/>
        <a:p>
          <a:r>
            <a:rPr lang="zh-TW" altLang="zh-TW" dirty="0" smtClean="0">
              <a:latin typeface="標楷體" pitchFamily="65" charset="-120"/>
              <a:ea typeface="標楷體" pitchFamily="65" charset="-120"/>
            </a:rPr>
            <a:t>將拒絕執行贍養令者刑事化</a:t>
          </a:r>
          <a:endParaRPr lang="zh-TW" altLang="en-US" dirty="0"/>
        </a:p>
      </dgm:t>
    </dgm:pt>
    <dgm:pt modelId="{D73A0D03-BD6F-4F2E-A613-F1261AF23B3D}" type="parTrans" cxnId="{5FBB490C-1B01-4F5F-9EAC-9BC282BDBFB8}">
      <dgm:prSet/>
      <dgm:spPr/>
      <dgm:t>
        <a:bodyPr/>
        <a:lstStyle/>
        <a:p>
          <a:endParaRPr lang="zh-TW" altLang="en-US"/>
        </a:p>
      </dgm:t>
    </dgm:pt>
    <dgm:pt modelId="{3DA565D9-5A7C-4A17-9792-41C04F02EF33}" type="sibTrans" cxnId="{5FBB490C-1B01-4F5F-9EAC-9BC282BDBFB8}">
      <dgm:prSet/>
      <dgm:spPr/>
      <dgm:t>
        <a:bodyPr/>
        <a:lstStyle/>
        <a:p>
          <a:endParaRPr lang="zh-TW" altLang="en-US"/>
        </a:p>
      </dgm:t>
    </dgm:pt>
    <dgm:pt modelId="{3AB84E28-51C4-4D05-BE46-74157E1BB319}">
      <dgm:prSet custT="1"/>
      <dgm:spPr/>
      <dgm:t>
        <a:bodyPr/>
        <a:lstStyle/>
        <a:p>
          <a:r>
            <a:rPr lang="zh-TW" altLang="en-US" sz="2000" dirty="0" smtClean="0"/>
            <a:t>禁止</a:t>
          </a:r>
          <a:endParaRPr lang="en-US" altLang="zh-TW" sz="2000" dirty="0" smtClean="0"/>
        </a:p>
        <a:p>
          <a:r>
            <a:rPr lang="zh-TW" altLang="en-US" sz="2000" dirty="0" smtClean="0"/>
            <a:t>出境</a:t>
          </a:r>
          <a:endParaRPr lang="zh-TW" altLang="en-US" sz="2000" dirty="0"/>
        </a:p>
      </dgm:t>
    </dgm:pt>
    <dgm:pt modelId="{F494FAF8-38BB-4BC8-9E51-5F2699A94B8A}" type="parTrans" cxnId="{0FA48D7B-D6C1-4392-A4EF-DC3B841B2902}">
      <dgm:prSet/>
      <dgm:spPr/>
      <dgm:t>
        <a:bodyPr/>
        <a:lstStyle/>
        <a:p>
          <a:endParaRPr lang="zh-TW" altLang="en-US"/>
        </a:p>
      </dgm:t>
    </dgm:pt>
    <dgm:pt modelId="{43E3B1F4-D78C-47A7-9887-9745ECA0BAEE}" type="sibTrans" cxnId="{0FA48D7B-D6C1-4392-A4EF-DC3B841B2902}">
      <dgm:prSet/>
      <dgm:spPr/>
      <dgm:t>
        <a:bodyPr/>
        <a:lstStyle/>
        <a:p>
          <a:endParaRPr lang="zh-TW" altLang="en-US"/>
        </a:p>
      </dgm:t>
    </dgm:pt>
    <dgm:pt modelId="{A92F0A80-88B0-4BDC-AAAF-C652D12C7A5C}">
      <dgm:prSet custT="1"/>
      <dgm:spPr/>
      <dgm:t>
        <a:bodyPr/>
        <a:lstStyle/>
        <a:p>
          <a:r>
            <a:rPr lang="zh-TW" altLang="en-US" sz="2000" dirty="0" smtClean="0"/>
            <a:t>向信貸機構呈報</a:t>
          </a:r>
          <a:endParaRPr lang="zh-TW" altLang="en-US" sz="2000" dirty="0"/>
        </a:p>
      </dgm:t>
    </dgm:pt>
    <dgm:pt modelId="{923770E6-5DA3-4A8E-A2FB-A2443FA6C489}" type="parTrans" cxnId="{5CB69A06-515D-4DA0-95C2-C1608240C424}">
      <dgm:prSet/>
      <dgm:spPr/>
      <dgm:t>
        <a:bodyPr/>
        <a:lstStyle/>
        <a:p>
          <a:endParaRPr lang="zh-TW" altLang="en-US"/>
        </a:p>
      </dgm:t>
    </dgm:pt>
    <dgm:pt modelId="{884B9665-F181-4549-8CB2-B88C33B4C1D6}" type="sibTrans" cxnId="{5CB69A06-515D-4DA0-95C2-C1608240C424}">
      <dgm:prSet/>
      <dgm:spPr/>
      <dgm:t>
        <a:bodyPr/>
        <a:lstStyle/>
        <a:p>
          <a:endParaRPr lang="zh-TW" altLang="en-US"/>
        </a:p>
      </dgm:t>
    </dgm:pt>
    <dgm:pt modelId="{5749848F-88B9-44F8-93B7-8218B96487FB}">
      <dgm:prSet phldrT="[文字]" custT="1"/>
      <dgm:spPr/>
      <dgm:t>
        <a:bodyPr/>
        <a:lstStyle/>
        <a:p>
          <a:r>
            <a:rPr lang="zh-TW" altLang="en-US" sz="2400" b="1" dirty="0" smtClean="0">
              <a:latin typeface="標楷體" pitchFamily="65" charset="-120"/>
              <a:ea typeface="標楷體" pitchFamily="65" charset="-120"/>
            </a:rPr>
            <a:t>「贍養費管理局」</a:t>
          </a:r>
          <a:endParaRPr lang="en-US" altLang="zh-TW" sz="2400" b="1" dirty="0" smtClean="0">
            <a:latin typeface="標楷體" pitchFamily="65" charset="-120"/>
            <a:ea typeface="標楷體" pitchFamily="65" charset="-120"/>
          </a:endParaRPr>
        </a:p>
        <a:p>
          <a:r>
            <a:rPr lang="zh-TW" altLang="en-US" sz="2400" b="1" dirty="0" smtClean="0">
              <a:latin typeface="標楷體" pitchFamily="65" charset="-120"/>
              <a:ea typeface="標楷體" pitchFamily="65" charset="-120"/>
            </a:rPr>
            <a:t>追討及懲處的權力</a:t>
          </a:r>
          <a:endParaRPr lang="zh-TW" altLang="en-US" sz="2400" dirty="0"/>
        </a:p>
      </dgm:t>
    </dgm:pt>
    <dgm:pt modelId="{31881247-6D32-4AE0-BE19-79B2845B95AE}" type="sibTrans" cxnId="{C1C2332B-5F9D-43FA-9EA6-52493A8E59D6}">
      <dgm:prSet/>
      <dgm:spPr/>
      <dgm:t>
        <a:bodyPr/>
        <a:lstStyle/>
        <a:p>
          <a:endParaRPr lang="zh-TW" altLang="en-US"/>
        </a:p>
      </dgm:t>
    </dgm:pt>
    <dgm:pt modelId="{A45A3526-6A85-47E7-AE79-330329AC5930}" type="parTrans" cxnId="{C1C2332B-5F9D-43FA-9EA6-52493A8E59D6}">
      <dgm:prSet/>
      <dgm:spPr/>
      <dgm:t>
        <a:bodyPr/>
        <a:lstStyle/>
        <a:p>
          <a:endParaRPr lang="zh-TW" altLang="en-US"/>
        </a:p>
      </dgm:t>
    </dgm:pt>
    <dgm:pt modelId="{C9EA9D3A-181A-4618-92F4-1DD487D4229E}" type="pres">
      <dgm:prSet presAssocID="{22F58119-F324-4B27-9B9C-208190B2875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22305691-941A-4BED-BB8B-2BAD96DDBD42}" type="pres">
      <dgm:prSet presAssocID="{5749848F-88B9-44F8-93B7-8218B96487FB}" presName="centerShape" presStyleLbl="node0" presStyleIdx="0" presStyleCnt="1" custScaleX="149295" custScaleY="149295"/>
      <dgm:spPr/>
      <dgm:t>
        <a:bodyPr/>
        <a:lstStyle/>
        <a:p>
          <a:endParaRPr lang="zh-TW" altLang="en-US"/>
        </a:p>
      </dgm:t>
    </dgm:pt>
    <dgm:pt modelId="{347AC44D-0A1D-46E1-B0A3-59E681B77D5B}" type="pres">
      <dgm:prSet presAssocID="{F494FAF8-38BB-4BC8-9E51-5F2699A94B8A}" presName="parTrans" presStyleLbl="bgSibTrans2D1" presStyleIdx="0" presStyleCnt="5" custAng="0" custFlipHor="1" custScaleX="32682" custLinFactNeighborX="38944"/>
      <dgm:spPr/>
      <dgm:t>
        <a:bodyPr/>
        <a:lstStyle/>
        <a:p>
          <a:endParaRPr lang="zh-TW" altLang="en-US"/>
        </a:p>
      </dgm:t>
    </dgm:pt>
    <dgm:pt modelId="{A9068CF8-254B-4209-95B0-B7FC53D5784F}" type="pres">
      <dgm:prSet presAssocID="{3AB84E28-51C4-4D05-BE46-74157E1BB31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60E0293-34FB-4372-A1D3-28A0916FC546}" type="pres">
      <dgm:prSet presAssocID="{923770E6-5DA3-4A8E-A2FB-A2443FA6C489}" presName="parTrans" presStyleLbl="bgSibTrans2D1" presStyleIdx="1" presStyleCnt="5" custAng="10846452" custScaleX="47292" custLinFactNeighborX="22544" custLinFactNeighborY="63998"/>
      <dgm:spPr/>
      <dgm:t>
        <a:bodyPr/>
        <a:lstStyle/>
        <a:p>
          <a:endParaRPr lang="zh-TW" altLang="en-US"/>
        </a:p>
      </dgm:t>
    </dgm:pt>
    <dgm:pt modelId="{C291F604-95A0-440E-9B4B-072026BE4BA3}" type="pres">
      <dgm:prSet presAssocID="{A92F0A80-88B0-4BDC-AAAF-C652D12C7A5C}" presName="node" presStyleLbl="node1" presStyleIdx="1" presStyleCnt="5" custRadScaleRad="120428" custRadScaleInc="-475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522E263-E67C-404B-AB65-69F8B34FA643}" type="pres">
      <dgm:prSet presAssocID="{C9CC22BD-7816-4708-A00C-C9FA585938C7}" presName="parTrans" presStyleLbl="bgSibTrans2D1" presStyleIdx="2" presStyleCnt="5" custAng="10800000" custScaleX="48004" custLinFactNeighborX="-2434" custLinFactNeighborY="69827"/>
      <dgm:spPr/>
      <dgm:t>
        <a:bodyPr/>
        <a:lstStyle/>
        <a:p>
          <a:endParaRPr lang="zh-TW" altLang="en-US"/>
        </a:p>
      </dgm:t>
    </dgm:pt>
    <dgm:pt modelId="{DCC409BF-5DD8-4143-87C9-6EB1D9DF5B05}" type="pres">
      <dgm:prSet presAssocID="{91AFBDD9-ACB5-41E1-96F9-7F3C7FDB356A}" presName="node" presStyleLbl="node1" presStyleIdx="2" presStyleCnt="5" custRadScaleRad="10044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D595FEE-12EB-4BA9-B655-09635A336EE6}" type="pres">
      <dgm:prSet presAssocID="{BEA64E82-41C9-4C29-96FA-347CBD72F796}" presName="parTrans" presStyleLbl="bgSibTrans2D1" presStyleIdx="3" presStyleCnt="5" custAng="10768857" custScaleX="44790" custLinFactNeighborX="-23480" custLinFactNeighborY="69816" custRadScaleRad="37911" custRadScaleInc="-2147483648"/>
      <dgm:spPr/>
      <dgm:t>
        <a:bodyPr/>
        <a:lstStyle/>
        <a:p>
          <a:endParaRPr lang="zh-TW" altLang="en-US"/>
        </a:p>
      </dgm:t>
    </dgm:pt>
    <dgm:pt modelId="{811D5625-23EA-40B1-9A47-17894CF173A9}" type="pres">
      <dgm:prSet presAssocID="{AC1F5E07-A378-4228-9465-B9D3E5CAD1D9}" presName="node" presStyleLbl="node1" presStyleIdx="3" presStyleCnt="5" custRadScaleRad="117580" custRadScaleInc="108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A97EED7-E243-4345-93D5-44D70983AD8A}" type="pres">
      <dgm:prSet presAssocID="{D73A0D03-BD6F-4F2E-A613-F1261AF23B3D}" presName="parTrans" presStyleLbl="bgSibTrans2D1" presStyleIdx="4" presStyleCnt="5" custAng="0" custFlipHor="1" custScaleX="35415" custLinFactNeighborX="-37595"/>
      <dgm:spPr/>
      <dgm:t>
        <a:bodyPr/>
        <a:lstStyle/>
        <a:p>
          <a:endParaRPr lang="zh-TW" altLang="en-US"/>
        </a:p>
      </dgm:t>
    </dgm:pt>
    <dgm:pt modelId="{2CAE17F1-5128-4AD1-9E8B-8D6924127460}" type="pres">
      <dgm:prSet presAssocID="{805A0B42-BC1C-4900-A12B-F7D287251F7A}" presName="node" presStyleLbl="node1" presStyleIdx="4" presStyleCnt="5" custRadScaleRad="10058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E39C7E01-2F3A-4012-9234-75C32C7BBA3B}" srcId="{5749848F-88B9-44F8-93B7-8218B96487FB}" destId="{AC1F5E07-A378-4228-9465-B9D3E5CAD1D9}" srcOrd="3" destOrd="0" parTransId="{BEA64E82-41C9-4C29-96FA-347CBD72F796}" sibTransId="{5F75B94D-8A08-41D1-B644-687850B39502}"/>
    <dgm:cxn modelId="{C1C2332B-5F9D-43FA-9EA6-52493A8E59D6}" srcId="{22F58119-F324-4B27-9B9C-208190B28758}" destId="{5749848F-88B9-44F8-93B7-8218B96487FB}" srcOrd="0" destOrd="0" parTransId="{A45A3526-6A85-47E7-AE79-330329AC5930}" sibTransId="{31881247-6D32-4AE0-BE19-79B2845B95AE}"/>
    <dgm:cxn modelId="{020A32ED-958E-42F5-89CC-CCE28858F8A6}" type="presOf" srcId="{5749848F-88B9-44F8-93B7-8218B96487FB}" destId="{22305691-941A-4BED-BB8B-2BAD96DDBD42}" srcOrd="0" destOrd="0" presId="urn:microsoft.com/office/officeart/2005/8/layout/radial4"/>
    <dgm:cxn modelId="{04A24391-C4D9-4989-ACFA-41DB1C26117F}" type="presOf" srcId="{805A0B42-BC1C-4900-A12B-F7D287251F7A}" destId="{2CAE17F1-5128-4AD1-9E8B-8D6924127460}" srcOrd="0" destOrd="0" presId="urn:microsoft.com/office/officeart/2005/8/layout/radial4"/>
    <dgm:cxn modelId="{B5183A28-1404-4019-AB4A-062CAC80A56D}" type="presOf" srcId="{F494FAF8-38BB-4BC8-9E51-5F2699A94B8A}" destId="{347AC44D-0A1D-46E1-B0A3-59E681B77D5B}" srcOrd="0" destOrd="0" presId="urn:microsoft.com/office/officeart/2005/8/layout/radial4"/>
    <dgm:cxn modelId="{DD389031-CE58-4C66-9D48-FE73FE8FCD67}" type="presOf" srcId="{91AFBDD9-ACB5-41E1-96F9-7F3C7FDB356A}" destId="{DCC409BF-5DD8-4143-87C9-6EB1D9DF5B05}" srcOrd="0" destOrd="0" presId="urn:microsoft.com/office/officeart/2005/8/layout/radial4"/>
    <dgm:cxn modelId="{6C798851-DC50-472E-8406-2E793714C405}" type="presOf" srcId="{923770E6-5DA3-4A8E-A2FB-A2443FA6C489}" destId="{960E0293-34FB-4372-A1D3-28A0916FC546}" srcOrd="0" destOrd="0" presId="urn:microsoft.com/office/officeart/2005/8/layout/radial4"/>
    <dgm:cxn modelId="{CBD2EAF0-AB72-4CF9-BB63-AFD53E57657E}" type="presOf" srcId="{3AB84E28-51C4-4D05-BE46-74157E1BB319}" destId="{A9068CF8-254B-4209-95B0-B7FC53D5784F}" srcOrd="0" destOrd="0" presId="urn:microsoft.com/office/officeart/2005/8/layout/radial4"/>
    <dgm:cxn modelId="{7749133E-EFC9-409C-976E-D80B550B4E9D}" type="presOf" srcId="{D73A0D03-BD6F-4F2E-A613-F1261AF23B3D}" destId="{3A97EED7-E243-4345-93D5-44D70983AD8A}" srcOrd="0" destOrd="0" presId="urn:microsoft.com/office/officeart/2005/8/layout/radial4"/>
    <dgm:cxn modelId="{ECB52CB5-DE32-4CB7-B72E-DEF00958A7C9}" type="presOf" srcId="{22F58119-F324-4B27-9B9C-208190B28758}" destId="{C9EA9D3A-181A-4618-92F4-1DD487D4229E}" srcOrd="0" destOrd="0" presId="urn:microsoft.com/office/officeart/2005/8/layout/radial4"/>
    <dgm:cxn modelId="{4D0D3C1C-F3D6-4342-9D31-621F9EFC043E}" type="presOf" srcId="{BEA64E82-41C9-4C29-96FA-347CBD72F796}" destId="{0D595FEE-12EB-4BA9-B655-09635A336EE6}" srcOrd="0" destOrd="0" presId="urn:microsoft.com/office/officeart/2005/8/layout/radial4"/>
    <dgm:cxn modelId="{0FA48D7B-D6C1-4392-A4EF-DC3B841B2902}" srcId="{5749848F-88B9-44F8-93B7-8218B96487FB}" destId="{3AB84E28-51C4-4D05-BE46-74157E1BB319}" srcOrd="0" destOrd="0" parTransId="{F494FAF8-38BB-4BC8-9E51-5F2699A94B8A}" sibTransId="{43E3B1F4-D78C-47A7-9887-9745ECA0BAEE}"/>
    <dgm:cxn modelId="{5CB69A06-515D-4DA0-95C2-C1608240C424}" srcId="{5749848F-88B9-44F8-93B7-8218B96487FB}" destId="{A92F0A80-88B0-4BDC-AAAF-C652D12C7A5C}" srcOrd="1" destOrd="0" parTransId="{923770E6-5DA3-4A8E-A2FB-A2443FA6C489}" sibTransId="{884B9665-F181-4549-8CB2-B88C33B4C1D6}"/>
    <dgm:cxn modelId="{9CAB2541-1E23-4E85-8291-3A44BB35ABDB}" type="presOf" srcId="{AC1F5E07-A378-4228-9465-B9D3E5CAD1D9}" destId="{811D5625-23EA-40B1-9A47-17894CF173A9}" srcOrd="0" destOrd="0" presId="urn:microsoft.com/office/officeart/2005/8/layout/radial4"/>
    <dgm:cxn modelId="{5FBB490C-1B01-4F5F-9EAC-9BC282BDBFB8}" srcId="{5749848F-88B9-44F8-93B7-8218B96487FB}" destId="{805A0B42-BC1C-4900-A12B-F7D287251F7A}" srcOrd="4" destOrd="0" parTransId="{D73A0D03-BD6F-4F2E-A613-F1261AF23B3D}" sibTransId="{3DA565D9-5A7C-4A17-9792-41C04F02EF33}"/>
    <dgm:cxn modelId="{C94B6158-46F8-45CB-B524-03A0F7060562}" type="presOf" srcId="{C9CC22BD-7816-4708-A00C-C9FA585938C7}" destId="{7522E263-E67C-404B-AB65-69F8B34FA643}" srcOrd="0" destOrd="0" presId="urn:microsoft.com/office/officeart/2005/8/layout/radial4"/>
    <dgm:cxn modelId="{880B7CB1-6C8D-4357-94F8-C066048DADDA}" srcId="{5749848F-88B9-44F8-93B7-8218B96487FB}" destId="{91AFBDD9-ACB5-41E1-96F9-7F3C7FDB356A}" srcOrd="2" destOrd="0" parTransId="{C9CC22BD-7816-4708-A00C-C9FA585938C7}" sibTransId="{E43BA2EF-0D7B-4AEB-B3A9-B30107EB4001}"/>
    <dgm:cxn modelId="{362C088F-EC63-42E8-9B79-1B183649CCE3}" type="presOf" srcId="{A92F0A80-88B0-4BDC-AAAF-C652D12C7A5C}" destId="{C291F604-95A0-440E-9B4B-072026BE4BA3}" srcOrd="0" destOrd="0" presId="urn:microsoft.com/office/officeart/2005/8/layout/radial4"/>
    <dgm:cxn modelId="{101155B3-9DEC-448A-B434-AC80D04B7D8C}" type="presParOf" srcId="{C9EA9D3A-181A-4618-92F4-1DD487D4229E}" destId="{22305691-941A-4BED-BB8B-2BAD96DDBD42}" srcOrd="0" destOrd="0" presId="urn:microsoft.com/office/officeart/2005/8/layout/radial4"/>
    <dgm:cxn modelId="{FB2EED35-9021-49B7-92CD-DFA20BA2FF82}" type="presParOf" srcId="{C9EA9D3A-181A-4618-92F4-1DD487D4229E}" destId="{347AC44D-0A1D-46E1-B0A3-59E681B77D5B}" srcOrd="1" destOrd="0" presId="urn:microsoft.com/office/officeart/2005/8/layout/radial4"/>
    <dgm:cxn modelId="{E17C8C9E-3AA1-4714-A747-FD92036EE220}" type="presParOf" srcId="{C9EA9D3A-181A-4618-92F4-1DD487D4229E}" destId="{A9068CF8-254B-4209-95B0-B7FC53D5784F}" srcOrd="2" destOrd="0" presId="urn:microsoft.com/office/officeart/2005/8/layout/radial4"/>
    <dgm:cxn modelId="{985FA615-3CCA-4795-AEBB-FF6390347A8E}" type="presParOf" srcId="{C9EA9D3A-181A-4618-92F4-1DD487D4229E}" destId="{960E0293-34FB-4372-A1D3-28A0916FC546}" srcOrd="3" destOrd="0" presId="urn:microsoft.com/office/officeart/2005/8/layout/radial4"/>
    <dgm:cxn modelId="{B8B52074-63F2-4BC4-97CB-4299BAB35F6E}" type="presParOf" srcId="{C9EA9D3A-181A-4618-92F4-1DD487D4229E}" destId="{C291F604-95A0-440E-9B4B-072026BE4BA3}" srcOrd="4" destOrd="0" presId="urn:microsoft.com/office/officeart/2005/8/layout/radial4"/>
    <dgm:cxn modelId="{2D9F34E8-D50A-4C33-BF1D-014480D4A31D}" type="presParOf" srcId="{C9EA9D3A-181A-4618-92F4-1DD487D4229E}" destId="{7522E263-E67C-404B-AB65-69F8B34FA643}" srcOrd="5" destOrd="0" presId="urn:microsoft.com/office/officeart/2005/8/layout/radial4"/>
    <dgm:cxn modelId="{AB980D56-42A2-4860-9296-032AD15DE569}" type="presParOf" srcId="{C9EA9D3A-181A-4618-92F4-1DD487D4229E}" destId="{DCC409BF-5DD8-4143-87C9-6EB1D9DF5B05}" srcOrd="6" destOrd="0" presId="urn:microsoft.com/office/officeart/2005/8/layout/radial4"/>
    <dgm:cxn modelId="{0E24F549-2A2C-48E5-A97F-162340273A18}" type="presParOf" srcId="{C9EA9D3A-181A-4618-92F4-1DD487D4229E}" destId="{0D595FEE-12EB-4BA9-B655-09635A336EE6}" srcOrd="7" destOrd="0" presId="urn:microsoft.com/office/officeart/2005/8/layout/radial4"/>
    <dgm:cxn modelId="{D995EF2D-2002-4800-B052-4E0A156F2073}" type="presParOf" srcId="{C9EA9D3A-181A-4618-92F4-1DD487D4229E}" destId="{811D5625-23EA-40B1-9A47-17894CF173A9}" srcOrd="8" destOrd="0" presId="urn:microsoft.com/office/officeart/2005/8/layout/radial4"/>
    <dgm:cxn modelId="{0CA13E33-BA37-4D41-A211-3C71A5AEAC6B}" type="presParOf" srcId="{C9EA9D3A-181A-4618-92F4-1DD487D4229E}" destId="{3A97EED7-E243-4345-93D5-44D70983AD8A}" srcOrd="9" destOrd="0" presId="urn:microsoft.com/office/officeart/2005/8/layout/radial4"/>
    <dgm:cxn modelId="{66F65323-4C3A-4A5F-BD4A-D7DC05C2E949}" type="presParOf" srcId="{C9EA9D3A-181A-4618-92F4-1DD487D4229E}" destId="{2CAE17F1-5128-4AD1-9E8B-8D6924127460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20EC00-2891-4DB1-90BF-5FDCDA36A981}" type="doc">
      <dgm:prSet loTypeId="urn:microsoft.com/office/officeart/2005/8/layout/cycle4#1" loCatId="matrix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zh-TW" altLang="en-US"/>
        </a:p>
      </dgm:t>
    </dgm:pt>
    <dgm:pt modelId="{9206100C-13A0-4AF1-ADD2-5B07AE2A0477}">
      <dgm:prSet phldrT="[文字]"/>
      <dgm:spPr/>
      <dgm:t>
        <a:bodyPr/>
        <a:lstStyle/>
        <a:p>
          <a:r>
            <a:rPr lang="zh-TW" altLang="en-US" dirty="0" smtClean="0"/>
            <a:t>評估贍養費金額</a:t>
          </a:r>
          <a:endParaRPr lang="zh-TW" altLang="en-US" dirty="0"/>
        </a:p>
      </dgm:t>
    </dgm:pt>
    <dgm:pt modelId="{CD401C35-FFCA-4842-92D0-56A961CEE409}" type="parTrans" cxnId="{2BFFB33F-008E-4B87-9AAB-795B9852A763}">
      <dgm:prSet/>
      <dgm:spPr/>
      <dgm:t>
        <a:bodyPr/>
        <a:lstStyle/>
        <a:p>
          <a:endParaRPr lang="zh-TW" altLang="en-US"/>
        </a:p>
      </dgm:t>
    </dgm:pt>
    <dgm:pt modelId="{FF666B67-C328-46E7-A6BD-882AF58B95C7}" type="sibTrans" cxnId="{2BFFB33F-008E-4B87-9AAB-795B9852A763}">
      <dgm:prSet/>
      <dgm:spPr/>
      <dgm:t>
        <a:bodyPr/>
        <a:lstStyle/>
        <a:p>
          <a:endParaRPr lang="zh-TW" altLang="en-US"/>
        </a:p>
      </dgm:t>
    </dgm:pt>
    <dgm:pt modelId="{504BAE48-85F3-4092-8BD1-6AB0C38E2877}">
      <dgm:prSet phldrT="[文字]" custT="1"/>
      <dgm:spPr/>
      <dgm:t>
        <a:bodyPr/>
        <a:lstStyle/>
        <a:p>
          <a:r>
            <a:rPr lang="zh-TW" altLang="en-US" sz="1500" dirty="0" smtClean="0"/>
            <a:t>按小朋友的生活需要及父或母承擔的照顧責任計算</a:t>
          </a:r>
          <a:endParaRPr lang="zh-TW" altLang="en-US" sz="1500" dirty="0"/>
        </a:p>
      </dgm:t>
    </dgm:pt>
    <dgm:pt modelId="{D5523184-DBC1-403D-BF8B-0FC4029F7863}" type="parTrans" cxnId="{454AC64C-CBD1-47D8-8753-D58F41CC7C60}">
      <dgm:prSet/>
      <dgm:spPr/>
      <dgm:t>
        <a:bodyPr/>
        <a:lstStyle/>
        <a:p>
          <a:endParaRPr lang="zh-TW" altLang="en-US"/>
        </a:p>
      </dgm:t>
    </dgm:pt>
    <dgm:pt modelId="{6E3225CC-9763-4959-BF2C-4B5713090908}" type="sibTrans" cxnId="{454AC64C-CBD1-47D8-8753-D58F41CC7C60}">
      <dgm:prSet/>
      <dgm:spPr/>
      <dgm:t>
        <a:bodyPr/>
        <a:lstStyle/>
        <a:p>
          <a:endParaRPr lang="zh-TW" altLang="en-US"/>
        </a:p>
      </dgm:t>
    </dgm:pt>
    <dgm:pt modelId="{71DA8FFD-819D-4BDD-A1D6-141F479E76A3}">
      <dgm:prSet phldrT="[文字]"/>
      <dgm:spPr/>
      <dgm:t>
        <a:bodyPr/>
        <a:lstStyle/>
        <a:p>
          <a:r>
            <a:rPr lang="zh-TW" altLang="en-US" dirty="0"/>
            <a:t>協調政府部門</a:t>
          </a:r>
        </a:p>
      </dgm:t>
    </dgm:pt>
    <dgm:pt modelId="{1ADB5D64-10A9-4701-9254-D76AFB5E11BF}" type="parTrans" cxnId="{23B67E8E-799C-4F25-A810-608E5AC2A74C}">
      <dgm:prSet/>
      <dgm:spPr/>
      <dgm:t>
        <a:bodyPr/>
        <a:lstStyle/>
        <a:p>
          <a:endParaRPr lang="zh-TW" altLang="en-US"/>
        </a:p>
      </dgm:t>
    </dgm:pt>
    <dgm:pt modelId="{938B1F8E-EE4E-4FAA-8D51-8D3D0029DC74}" type="sibTrans" cxnId="{23B67E8E-799C-4F25-A810-608E5AC2A74C}">
      <dgm:prSet/>
      <dgm:spPr/>
      <dgm:t>
        <a:bodyPr/>
        <a:lstStyle/>
        <a:p>
          <a:endParaRPr lang="zh-TW" altLang="en-US"/>
        </a:p>
      </dgm:t>
    </dgm:pt>
    <dgm:pt modelId="{9D382741-6D9F-4668-9B39-0D054DCD80BE}">
      <dgm:prSet phldrT="[文字]" custT="1"/>
      <dgm:spPr/>
      <dgm:t>
        <a:bodyPr/>
        <a:lstStyle/>
        <a:p>
          <a:pPr algn="just" hangingPunct="0"/>
          <a:r>
            <a:rPr lang="zh-TW" altLang="en-US" sz="1500" dirty="0"/>
            <a:t>協調各政府部門，加快行政速度</a:t>
          </a:r>
        </a:p>
      </dgm:t>
    </dgm:pt>
    <dgm:pt modelId="{1C648FEE-7B71-4267-8A73-6CFCD0C4F373}" type="parTrans" cxnId="{D12CCD3A-0C70-4056-A4BA-67EB2BA02557}">
      <dgm:prSet/>
      <dgm:spPr/>
      <dgm:t>
        <a:bodyPr/>
        <a:lstStyle/>
        <a:p>
          <a:endParaRPr lang="zh-TW" altLang="en-US"/>
        </a:p>
      </dgm:t>
    </dgm:pt>
    <dgm:pt modelId="{CCE10697-73F6-4589-8781-545EC5E6132D}" type="sibTrans" cxnId="{D12CCD3A-0C70-4056-A4BA-67EB2BA02557}">
      <dgm:prSet/>
      <dgm:spPr/>
      <dgm:t>
        <a:bodyPr/>
        <a:lstStyle/>
        <a:p>
          <a:endParaRPr lang="zh-TW" altLang="en-US"/>
        </a:p>
      </dgm:t>
    </dgm:pt>
    <dgm:pt modelId="{AECFCA15-BCD0-4FDA-871A-3EE141427167}">
      <dgm:prSet phldrT="[文字]"/>
      <dgm:spPr/>
      <dgm:t>
        <a:bodyPr/>
        <a:lstStyle/>
        <a:p>
          <a:r>
            <a:rPr lang="zh-TW" altLang="en-US" dirty="0"/>
            <a:t>墊支贍養費</a:t>
          </a:r>
        </a:p>
      </dgm:t>
    </dgm:pt>
    <dgm:pt modelId="{DD7DDED8-F02E-4AF7-821F-14F25C0827B8}" type="parTrans" cxnId="{47190F20-57B7-482D-9422-5830E34F5295}">
      <dgm:prSet/>
      <dgm:spPr/>
      <dgm:t>
        <a:bodyPr/>
        <a:lstStyle/>
        <a:p>
          <a:endParaRPr lang="zh-TW" altLang="en-US"/>
        </a:p>
      </dgm:t>
    </dgm:pt>
    <dgm:pt modelId="{F7A84F5E-E7DF-42DB-A3D9-DFD3C304BB81}" type="sibTrans" cxnId="{47190F20-57B7-482D-9422-5830E34F5295}">
      <dgm:prSet/>
      <dgm:spPr/>
      <dgm:t>
        <a:bodyPr/>
        <a:lstStyle/>
        <a:p>
          <a:endParaRPr lang="zh-TW" altLang="en-US"/>
        </a:p>
      </dgm:t>
    </dgm:pt>
    <dgm:pt modelId="{93D301BB-0901-46FA-8037-4A33B69FC339}">
      <dgm:prSet phldrT="[文字]" custT="1"/>
      <dgm:spPr/>
      <dgm:t>
        <a:bodyPr/>
        <a:lstStyle/>
        <a:p>
          <a:r>
            <a:rPr lang="zh-TW" altLang="en-US" sz="1500" dirty="0"/>
            <a:t>短期墊支贍養費，</a:t>
          </a:r>
          <a:r>
            <a:rPr lang="zh-TW" altLang="en-US" sz="1500" dirty="0" smtClean="0"/>
            <a:t>讓被拖欠方度過</a:t>
          </a:r>
          <a:r>
            <a:rPr lang="zh-TW" altLang="en-US" sz="1500" dirty="0"/>
            <a:t>難關</a:t>
          </a:r>
        </a:p>
      </dgm:t>
    </dgm:pt>
    <dgm:pt modelId="{E194353A-79B2-4940-BCE5-A0C1C31EA6E4}" type="parTrans" cxnId="{CCB3B110-389F-406A-BBA2-2DBD19119B8D}">
      <dgm:prSet/>
      <dgm:spPr/>
      <dgm:t>
        <a:bodyPr/>
        <a:lstStyle/>
        <a:p>
          <a:endParaRPr lang="zh-TW" altLang="en-US"/>
        </a:p>
      </dgm:t>
    </dgm:pt>
    <dgm:pt modelId="{9F40844E-25AB-4DAB-BE25-5D137411D3B2}" type="sibTrans" cxnId="{CCB3B110-389F-406A-BBA2-2DBD19119B8D}">
      <dgm:prSet/>
      <dgm:spPr/>
      <dgm:t>
        <a:bodyPr/>
        <a:lstStyle/>
        <a:p>
          <a:endParaRPr lang="zh-TW" altLang="en-US"/>
        </a:p>
      </dgm:t>
    </dgm:pt>
    <dgm:pt modelId="{ADAF8329-63B9-4D0A-92CD-7D901D97B671}">
      <dgm:prSet phldrT="[文字]"/>
      <dgm:spPr/>
      <dgm:t>
        <a:bodyPr/>
        <a:lstStyle/>
        <a:p>
          <a:r>
            <a:rPr lang="zh-TW" altLang="en-US" dirty="0"/>
            <a:t>直接追討</a:t>
          </a:r>
          <a:endParaRPr lang="en-US" altLang="zh-TW" dirty="0"/>
        </a:p>
      </dgm:t>
    </dgm:pt>
    <dgm:pt modelId="{3CD33D13-B6D1-46AD-9B68-3763BC4FAC0A}" type="parTrans" cxnId="{809E765C-F5E2-47E3-95FA-B0BC74AAB13C}">
      <dgm:prSet/>
      <dgm:spPr/>
      <dgm:t>
        <a:bodyPr/>
        <a:lstStyle/>
        <a:p>
          <a:endParaRPr lang="zh-TW" altLang="en-US"/>
        </a:p>
      </dgm:t>
    </dgm:pt>
    <dgm:pt modelId="{E67DF386-41E1-4D2B-B009-7795A5CE16E0}" type="sibTrans" cxnId="{809E765C-F5E2-47E3-95FA-B0BC74AAB13C}">
      <dgm:prSet/>
      <dgm:spPr/>
      <dgm:t>
        <a:bodyPr/>
        <a:lstStyle/>
        <a:p>
          <a:endParaRPr lang="zh-TW" altLang="en-US"/>
        </a:p>
      </dgm:t>
    </dgm:pt>
    <dgm:pt modelId="{08D126CE-0540-4557-B1CA-34A6287CBCA2}">
      <dgm:prSet phldrT="[文字]" custT="1"/>
      <dgm:spPr/>
      <dgm:t>
        <a:bodyPr/>
        <a:lstStyle/>
        <a:p>
          <a:r>
            <a:rPr lang="zh-TW" altLang="en-US" sz="1500" dirty="0"/>
            <a:t>直接向拖欠人追討，權力</a:t>
          </a:r>
          <a:r>
            <a:rPr lang="zh-TW" altLang="en-US" sz="1500" dirty="0" smtClean="0"/>
            <a:t>較廣泛</a:t>
          </a:r>
          <a:endParaRPr lang="zh-TW" altLang="en-US" sz="1500" dirty="0"/>
        </a:p>
      </dgm:t>
    </dgm:pt>
    <dgm:pt modelId="{2496777C-50CA-4988-89C7-3E2C32824456}" type="parTrans" cxnId="{9926FD5A-6D28-4A78-9CC4-0549D3DB8795}">
      <dgm:prSet/>
      <dgm:spPr/>
      <dgm:t>
        <a:bodyPr/>
        <a:lstStyle/>
        <a:p>
          <a:endParaRPr lang="zh-TW" altLang="en-US"/>
        </a:p>
      </dgm:t>
    </dgm:pt>
    <dgm:pt modelId="{D42B3B8B-5885-42CB-9425-D3BF60096807}" type="sibTrans" cxnId="{9926FD5A-6D28-4A78-9CC4-0549D3DB8795}">
      <dgm:prSet/>
      <dgm:spPr/>
      <dgm:t>
        <a:bodyPr/>
        <a:lstStyle/>
        <a:p>
          <a:endParaRPr lang="zh-TW" altLang="en-US"/>
        </a:p>
      </dgm:t>
    </dgm:pt>
    <dgm:pt modelId="{205AF5A6-6D97-4DF5-8125-3A1EFEFE4A16}" type="pres">
      <dgm:prSet presAssocID="{7020EC00-2891-4DB1-90BF-5FDCDA36A981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A0B87500-0B0F-46EA-AA7B-083B2F0FD50F}" type="pres">
      <dgm:prSet presAssocID="{7020EC00-2891-4DB1-90BF-5FDCDA36A981}" presName="children" presStyleCnt="0"/>
      <dgm:spPr/>
    </dgm:pt>
    <dgm:pt modelId="{0361CCEA-AB33-4B95-91C3-22B5913E6726}" type="pres">
      <dgm:prSet presAssocID="{7020EC00-2891-4DB1-90BF-5FDCDA36A981}" presName="child1group" presStyleCnt="0"/>
      <dgm:spPr/>
    </dgm:pt>
    <dgm:pt modelId="{F43997AC-1521-4CF3-B425-272D8C7D1B65}" type="pres">
      <dgm:prSet presAssocID="{7020EC00-2891-4DB1-90BF-5FDCDA36A981}" presName="child1" presStyleLbl="bgAcc1" presStyleIdx="0" presStyleCnt="4" custScaleX="146946" custScaleY="86221" custLinFactNeighborX="-34356" custLinFactNeighborY="29366"/>
      <dgm:spPr/>
      <dgm:t>
        <a:bodyPr/>
        <a:lstStyle/>
        <a:p>
          <a:endParaRPr lang="zh-TW" altLang="en-US"/>
        </a:p>
      </dgm:t>
    </dgm:pt>
    <dgm:pt modelId="{ADB5F4FC-94F0-4A8C-BE6D-0B618E224EE3}" type="pres">
      <dgm:prSet presAssocID="{7020EC00-2891-4DB1-90BF-5FDCDA36A981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A3C398C-7320-48B9-A1F9-2A3E9543F127}" type="pres">
      <dgm:prSet presAssocID="{7020EC00-2891-4DB1-90BF-5FDCDA36A981}" presName="child2group" presStyleCnt="0"/>
      <dgm:spPr/>
    </dgm:pt>
    <dgm:pt modelId="{91C64EDC-A6FE-4196-9271-8BE058C34B7F}" type="pres">
      <dgm:prSet presAssocID="{7020EC00-2891-4DB1-90BF-5FDCDA36A981}" presName="child2" presStyleLbl="bgAcc1" presStyleIdx="1" presStyleCnt="4" custScaleX="177014" custScaleY="56733" custLinFactNeighborX="62394" custLinFactNeighborY="26278"/>
      <dgm:spPr/>
      <dgm:t>
        <a:bodyPr/>
        <a:lstStyle/>
        <a:p>
          <a:endParaRPr lang="zh-TW" altLang="en-US"/>
        </a:p>
      </dgm:t>
    </dgm:pt>
    <dgm:pt modelId="{B041693B-1D3E-4239-A6BB-96D4FC1A769B}" type="pres">
      <dgm:prSet presAssocID="{7020EC00-2891-4DB1-90BF-5FDCDA36A981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C2F0332-FF44-4916-882A-F0ECDE3784DE}" type="pres">
      <dgm:prSet presAssocID="{7020EC00-2891-4DB1-90BF-5FDCDA36A981}" presName="child3group" presStyleCnt="0"/>
      <dgm:spPr/>
    </dgm:pt>
    <dgm:pt modelId="{D00BC1D8-D7D2-48D4-BDC0-E8681821023A}" type="pres">
      <dgm:prSet presAssocID="{7020EC00-2891-4DB1-90BF-5FDCDA36A981}" presName="child3" presStyleLbl="bgAcc1" presStyleIdx="2" presStyleCnt="4" custScaleX="152754" custScaleY="79268" custLinFactNeighborX="52226" custLinFactNeighborY="-33696"/>
      <dgm:spPr/>
      <dgm:t>
        <a:bodyPr/>
        <a:lstStyle/>
        <a:p>
          <a:endParaRPr lang="zh-TW" altLang="en-US"/>
        </a:p>
      </dgm:t>
    </dgm:pt>
    <dgm:pt modelId="{00BD3C8A-DCCB-4BC5-8048-E0F269D97225}" type="pres">
      <dgm:prSet presAssocID="{7020EC00-2891-4DB1-90BF-5FDCDA36A981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B874BEA-6ADC-4504-8874-732EA747D3E1}" type="pres">
      <dgm:prSet presAssocID="{7020EC00-2891-4DB1-90BF-5FDCDA36A981}" presName="child4group" presStyleCnt="0"/>
      <dgm:spPr/>
    </dgm:pt>
    <dgm:pt modelId="{9E1F1716-3F2D-4E78-B796-E5B7BBD906EF}" type="pres">
      <dgm:prSet presAssocID="{7020EC00-2891-4DB1-90BF-5FDCDA36A981}" presName="child4" presStyleLbl="bgAcc1" presStyleIdx="3" presStyleCnt="4" custScaleX="134084" custScaleY="82051" custLinFactNeighborX="-41580" custLinFactNeighborY="-31856"/>
      <dgm:spPr/>
      <dgm:t>
        <a:bodyPr/>
        <a:lstStyle/>
        <a:p>
          <a:endParaRPr lang="zh-TW" altLang="en-US"/>
        </a:p>
      </dgm:t>
    </dgm:pt>
    <dgm:pt modelId="{7458A4A7-D0F6-46E5-BD59-F6B35D6A8F33}" type="pres">
      <dgm:prSet presAssocID="{7020EC00-2891-4DB1-90BF-5FDCDA36A981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973AA7D-CD85-434F-83D2-D7BBCEB51D2B}" type="pres">
      <dgm:prSet presAssocID="{7020EC00-2891-4DB1-90BF-5FDCDA36A981}" presName="childPlaceholder" presStyleCnt="0"/>
      <dgm:spPr/>
    </dgm:pt>
    <dgm:pt modelId="{5D948F2B-5104-4EFE-AE43-9C5792C5ED20}" type="pres">
      <dgm:prSet presAssocID="{7020EC00-2891-4DB1-90BF-5FDCDA36A981}" presName="circle" presStyleCnt="0"/>
      <dgm:spPr/>
    </dgm:pt>
    <dgm:pt modelId="{ED23109C-06B0-46FD-A6B4-BC8C4DBF06AE}" type="pres">
      <dgm:prSet presAssocID="{7020EC00-2891-4DB1-90BF-5FDCDA36A981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9CCA0F9-EE31-4876-B487-8809CC0367D9}" type="pres">
      <dgm:prSet presAssocID="{7020EC00-2891-4DB1-90BF-5FDCDA36A981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A552CB2-4818-4D74-A984-3A2C7AD5B70F}" type="pres">
      <dgm:prSet presAssocID="{7020EC00-2891-4DB1-90BF-5FDCDA36A981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502CB7E-41FD-4EA4-ABD1-2D6BB23BF609}" type="pres">
      <dgm:prSet presAssocID="{7020EC00-2891-4DB1-90BF-5FDCDA36A981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C0A11CA-EC5B-4A97-A640-C6EA9C9BE560}" type="pres">
      <dgm:prSet presAssocID="{7020EC00-2891-4DB1-90BF-5FDCDA36A981}" presName="quadrantPlaceholder" presStyleCnt="0"/>
      <dgm:spPr/>
    </dgm:pt>
    <dgm:pt modelId="{21245D05-020E-4258-BA7A-B8E0C52DFC04}" type="pres">
      <dgm:prSet presAssocID="{7020EC00-2891-4DB1-90BF-5FDCDA36A981}" presName="center1" presStyleLbl="fgShp" presStyleIdx="0" presStyleCnt="2"/>
      <dgm:spPr/>
    </dgm:pt>
    <dgm:pt modelId="{E6C91BCF-2E5C-4EE3-8509-B7CD73BE23BE}" type="pres">
      <dgm:prSet presAssocID="{7020EC00-2891-4DB1-90BF-5FDCDA36A981}" presName="center2" presStyleLbl="fgShp" presStyleIdx="1" presStyleCnt="2"/>
      <dgm:spPr/>
    </dgm:pt>
  </dgm:ptLst>
  <dgm:cxnLst>
    <dgm:cxn modelId="{D9A78B2D-8D73-4132-92F8-699BE4F0CDE7}" type="presOf" srcId="{08D126CE-0540-4557-B1CA-34A6287CBCA2}" destId="{7458A4A7-D0F6-46E5-BD59-F6B35D6A8F33}" srcOrd="1" destOrd="0" presId="urn:microsoft.com/office/officeart/2005/8/layout/cycle4#1"/>
    <dgm:cxn modelId="{A5BF5504-9A89-49EC-AF24-0FEEBCB00FDE}" type="presOf" srcId="{93D301BB-0901-46FA-8037-4A33B69FC339}" destId="{00BD3C8A-DCCB-4BC5-8048-E0F269D97225}" srcOrd="1" destOrd="0" presId="urn:microsoft.com/office/officeart/2005/8/layout/cycle4#1"/>
    <dgm:cxn modelId="{47190F20-57B7-482D-9422-5830E34F5295}" srcId="{7020EC00-2891-4DB1-90BF-5FDCDA36A981}" destId="{AECFCA15-BCD0-4FDA-871A-3EE141427167}" srcOrd="2" destOrd="0" parTransId="{DD7DDED8-F02E-4AF7-821F-14F25C0827B8}" sibTransId="{F7A84F5E-E7DF-42DB-A3D9-DFD3C304BB81}"/>
    <dgm:cxn modelId="{6A779DD6-2B6C-4CA4-B3A2-02B44BD98A76}" type="presOf" srcId="{ADAF8329-63B9-4D0A-92CD-7D901D97B671}" destId="{1502CB7E-41FD-4EA4-ABD1-2D6BB23BF609}" srcOrd="0" destOrd="0" presId="urn:microsoft.com/office/officeart/2005/8/layout/cycle4#1"/>
    <dgm:cxn modelId="{E67EAE45-5AA3-4698-927F-F9382A56F666}" type="presOf" srcId="{504BAE48-85F3-4092-8BD1-6AB0C38E2877}" destId="{ADB5F4FC-94F0-4A8C-BE6D-0B618E224EE3}" srcOrd="1" destOrd="0" presId="urn:microsoft.com/office/officeart/2005/8/layout/cycle4#1"/>
    <dgm:cxn modelId="{902D07BD-FB78-40FF-9406-D589D702729C}" type="presOf" srcId="{9D382741-6D9F-4668-9B39-0D054DCD80BE}" destId="{91C64EDC-A6FE-4196-9271-8BE058C34B7F}" srcOrd="0" destOrd="0" presId="urn:microsoft.com/office/officeart/2005/8/layout/cycle4#1"/>
    <dgm:cxn modelId="{9926FD5A-6D28-4A78-9CC4-0549D3DB8795}" srcId="{ADAF8329-63B9-4D0A-92CD-7D901D97B671}" destId="{08D126CE-0540-4557-B1CA-34A6287CBCA2}" srcOrd="0" destOrd="0" parTransId="{2496777C-50CA-4988-89C7-3E2C32824456}" sibTransId="{D42B3B8B-5885-42CB-9425-D3BF60096807}"/>
    <dgm:cxn modelId="{D12CCD3A-0C70-4056-A4BA-67EB2BA02557}" srcId="{71DA8FFD-819D-4BDD-A1D6-141F479E76A3}" destId="{9D382741-6D9F-4668-9B39-0D054DCD80BE}" srcOrd="0" destOrd="0" parTransId="{1C648FEE-7B71-4267-8A73-6CFCD0C4F373}" sibTransId="{CCE10697-73F6-4589-8781-545EC5E6132D}"/>
    <dgm:cxn modelId="{809E765C-F5E2-47E3-95FA-B0BC74AAB13C}" srcId="{7020EC00-2891-4DB1-90BF-5FDCDA36A981}" destId="{ADAF8329-63B9-4D0A-92CD-7D901D97B671}" srcOrd="3" destOrd="0" parTransId="{3CD33D13-B6D1-46AD-9B68-3763BC4FAC0A}" sibTransId="{E67DF386-41E1-4D2B-B009-7795A5CE16E0}"/>
    <dgm:cxn modelId="{DA3DC3CE-4C60-46A0-81EA-7ED1E37CCE08}" type="presOf" srcId="{71DA8FFD-819D-4BDD-A1D6-141F479E76A3}" destId="{29CCA0F9-EE31-4876-B487-8809CC0367D9}" srcOrd="0" destOrd="0" presId="urn:microsoft.com/office/officeart/2005/8/layout/cycle4#1"/>
    <dgm:cxn modelId="{406276C0-48A6-43A5-B846-F0CF397C23E6}" type="presOf" srcId="{7020EC00-2891-4DB1-90BF-5FDCDA36A981}" destId="{205AF5A6-6D97-4DF5-8125-3A1EFEFE4A16}" srcOrd="0" destOrd="0" presId="urn:microsoft.com/office/officeart/2005/8/layout/cycle4#1"/>
    <dgm:cxn modelId="{D2581334-3E9A-424A-BC43-CA6F01FA0A92}" type="presOf" srcId="{9D382741-6D9F-4668-9B39-0D054DCD80BE}" destId="{B041693B-1D3E-4239-A6BB-96D4FC1A769B}" srcOrd="1" destOrd="0" presId="urn:microsoft.com/office/officeart/2005/8/layout/cycle4#1"/>
    <dgm:cxn modelId="{454AC64C-CBD1-47D8-8753-D58F41CC7C60}" srcId="{9206100C-13A0-4AF1-ADD2-5B07AE2A0477}" destId="{504BAE48-85F3-4092-8BD1-6AB0C38E2877}" srcOrd="0" destOrd="0" parTransId="{D5523184-DBC1-403D-BF8B-0FC4029F7863}" sibTransId="{6E3225CC-9763-4959-BF2C-4B5713090908}"/>
    <dgm:cxn modelId="{81A56EF5-86BE-4A7C-BFB6-7AA7D35CA2E5}" type="presOf" srcId="{9206100C-13A0-4AF1-ADD2-5B07AE2A0477}" destId="{ED23109C-06B0-46FD-A6B4-BC8C4DBF06AE}" srcOrd="0" destOrd="0" presId="urn:microsoft.com/office/officeart/2005/8/layout/cycle4#1"/>
    <dgm:cxn modelId="{E1860DEE-B3BD-4581-9F98-CCB539CE2D23}" type="presOf" srcId="{08D126CE-0540-4557-B1CA-34A6287CBCA2}" destId="{9E1F1716-3F2D-4E78-B796-E5B7BBD906EF}" srcOrd="0" destOrd="0" presId="urn:microsoft.com/office/officeart/2005/8/layout/cycle4#1"/>
    <dgm:cxn modelId="{74C3A84B-C5E1-4831-A814-A515F15C5862}" type="presOf" srcId="{AECFCA15-BCD0-4FDA-871A-3EE141427167}" destId="{CA552CB2-4818-4D74-A984-3A2C7AD5B70F}" srcOrd="0" destOrd="0" presId="urn:microsoft.com/office/officeart/2005/8/layout/cycle4#1"/>
    <dgm:cxn modelId="{25540345-93BF-492F-A059-927069A99F3A}" type="presOf" srcId="{504BAE48-85F3-4092-8BD1-6AB0C38E2877}" destId="{F43997AC-1521-4CF3-B425-272D8C7D1B65}" srcOrd="0" destOrd="0" presId="urn:microsoft.com/office/officeart/2005/8/layout/cycle4#1"/>
    <dgm:cxn modelId="{CCB3B110-389F-406A-BBA2-2DBD19119B8D}" srcId="{AECFCA15-BCD0-4FDA-871A-3EE141427167}" destId="{93D301BB-0901-46FA-8037-4A33B69FC339}" srcOrd="0" destOrd="0" parTransId="{E194353A-79B2-4940-BCE5-A0C1C31EA6E4}" sibTransId="{9F40844E-25AB-4DAB-BE25-5D137411D3B2}"/>
    <dgm:cxn modelId="{23B67E8E-799C-4F25-A810-608E5AC2A74C}" srcId="{7020EC00-2891-4DB1-90BF-5FDCDA36A981}" destId="{71DA8FFD-819D-4BDD-A1D6-141F479E76A3}" srcOrd="1" destOrd="0" parTransId="{1ADB5D64-10A9-4701-9254-D76AFB5E11BF}" sibTransId="{938B1F8E-EE4E-4FAA-8D51-8D3D0029DC74}"/>
    <dgm:cxn modelId="{76CC0B91-40DC-4F8B-8F4F-7563EC74A7A9}" type="presOf" srcId="{93D301BB-0901-46FA-8037-4A33B69FC339}" destId="{D00BC1D8-D7D2-48D4-BDC0-E8681821023A}" srcOrd="0" destOrd="0" presId="urn:microsoft.com/office/officeart/2005/8/layout/cycle4#1"/>
    <dgm:cxn modelId="{2BFFB33F-008E-4B87-9AAB-795B9852A763}" srcId="{7020EC00-2891-4DB1-90BF-5FDCDA36A981}" destId="{9206100C-13A0-4AF1-ADD2-5B07AE2A0477}" srcOrd="0" destOrd="0" parTransId="{CD401C35-FFCA-4842-92D0-56A961CEE409}" sibTransId="{FF666B67-C328-46E7-A6BD-882AF58B95C7}"/>
    <dgm:cxn modelId="{784E4FE6-16A2-48B2-A9C5-E67784317055}" type="presParOf" srcId="{205AF5A6-6D97-4DF5-8125-3A1EFEFE4A16}" destId="{A0B87500-0B0F-46EA-AA7B-083B2F0FD50F}" srcOrd="0" destOrd="0" presId="urn:microsoft.com/office/officeart/2005/8/layout/cycle4#1"/>
    <dgm:cxn modelId="{BA7D235A-F8EF-4366-B468-6F6D6E99C770}" type="presParOf" srcId="{A0B87500-0B0F-46EA-AA7B-083B2F0FD50F}" destId="{0361CCEA-AB33-4B95-91C3-22B5913E6726}" srcOrd="0" destOrd="0" presId="urn:microsoft.com/office/officeart/2005/8/layout/cycle4#1"/>
    <dgm:cxn modelId="{E56AD7BF-9AA8-4FE0-B3EE-86CA8434473F}" type="presParOf" srcId="{0361CCEA-AB33-4B95-91C3-22B5913E6726}" destId="{F43997AC-1521-4CF3-B425-272D8C7D1B65}" srcOrd="0" destOrd="0" presId="urn:microsoft.com/office/officeart/2005/8/layout/cycle4#1"/>
    <dgm:cxn modelId="{B47AB8F7-1DF6-4BB9-A9BB-823B1FC5C838}" type="presParOf" srcId="{0361CCEA-AB33-4B95-91C3-22B5913E6726}" destId="{ADB5F4FC-94F0-4A8C-BE6D-0B618E224EE3}" srcOrd="1" destOrd="0" presId="urn:microsoft.com/office/officeart/2005/8/layout/cycle4#1"/>
    <dgm:cxn modelId="{5B86FBE3-C501-4A4F-A60A-3BB7D953F731}" type="presParOf" srcId="{A0B87500-0B0F-46EA-AA7B-083B2F0FD50F}" destId="{AA3C398C-7320-48B9-A1F9-2A3E9543F127}" srcOrd="1" destOrd="0" presId="urn:microsoft.com/office/officeart/2005/8/layout/cycle4#1"/>
    <dgm:cxn modelId="{F8C0CC39-62F6-491C-96C4-A95E8E0CF14E}" type="presParOf" srcId="{AA3C398C-7320-48B9-A1F9-2A3E9543F127}" destId="{91C64EDC-A6FE-4196-9271-8BE058C34B7F}" srcOrd="0" destOrd="0" presId="urn:microsoft.com/office/officeart/2005/8/layout/cycle4#1"/>
    <dgm:cxn modelId="{D0C3457B-F35B-4CC4-86F3-BBEE65D5EE5C}" type="presParOf" srcId="{AA3C398C-7320-48B9-A1F9-2A3E9543F127}" destId="{B041693B-1D3E-4239-A6BB-96D4FC1A769B}" srcOrd="1" destOrd="0" presId="urn:microsoft.com/office/officeart/2005/8/layout/cycle4#1"/>
    <dgm:cxn modelId="{EC67FB96-4944-4F0F-A027-8E7DBCD96DC6}" type="presParOf" srcId="{A0B87500-0B0F-46EA-AA7B-083B2F0FD50F}" destId="{1C2F0332-FF44-4916-882A-F0ECDE3784DE}" srcOrd="2" destOrd="0" presId="urn:microsoft.com/office/officeart/2005/8/layout/cycle4#1"/>
    <dgm:cxn modelId="{B5AF048E-755A-4B0D-A4AB-EBCC89BC9E96}" type="presParOf" srcId="{1C2F0332-FF44-4916-882A-F0ECDE3784DE}" destId="{D00BC1D8-D7D2-48D4-BDC0-E8681821023A}" srcOrd="0" destOrd="0" presId="urn:microsoft.com/office/officeart/2005/8/layout/cycle4#1"/>
    <dgm:cxn modelId="{73ADCF79-71B6-487B-8D7A-94371948536E}" type="presParOf" srcId="{1C2F0332-FF44-4916-882A-F0ECDE3784DE}" destId="{00BD3C8A-DCCB-4BC5-8048-E0F269D97225}" srcOrd="1" destOrd="0" presId="urn:microsoft.com/office/officeart/2005/8/layout/cycle4#1"/>
    <dgm:cxn modelId="{3FF11E60-3520-45D0-845A-0088E0D64B7B}" type="presParOf" srcId="{A0B87500-0B0F-46EA-AA7B-083B2F0FD50F}" destId="{AB874BEA-6ADC-4504-8874-732EA747D3E1}" srcOrd="3" destOrd="0" presId="urn:microsoft.com/office/officeart/2005/8/layout/cycle4#1"/>
    <dgm:cxn modelId="{BA3B4DD5-F9DE-46FF-81A4-39432E4D3865}" type="presParOf" srcId="{AB874BEA-6ADC-4504-8874-732EA747D3E1}" destId="{9E1F1716-3F2D-4E78-B796-E5B7BBD906EF}" srcOrd="0" destOrd="0" presId="urn:microsoft.com/office/officeart/2005/8/layout/cycle4#1"/>
    <dgm:cxn modelId="{D0DEE8AF-FEFD-45A5-B684-95734E097832}" type="presParOf" srcId="{AB874BEA-6ADC-4504-8874-732EA747D3E1}" destId="{7458A4A7-D0F6-46E5-BD59-F6B35D6A8F33}" srcOrd="1" destOrd="0" presId="urn:microsoft.com/office/officeart/2005/8/layout/cycle4#1"/>
    <dgm:cxn modelId="{754D3037-4AB3-41EF-B9D3-D3BB21DA9116}" type="presParOf" srcId="{A0B87500-0B0F-46EA-AA7B-083B2F0FD50F}" destId="{9973AA7D-CD85-434F-83D2-D7BBCEB51D2B}" srcOrd="4" destOrd="0" presId="urn:microsoft.com/office/officeart/2005/8/layout/cycle4#1"/>
    <dgm:cxn modelId="{88D7D7EA-DC44-4568-A7CF-DE120033CB0B}" type="presParOf" srcId="{205AF5A6-6D97-4DF5-8125-3A1EFEFE4A16}" destId="{5D948F2B-5104-4EFE-AE43-9C5792C5ED20}" srcOrd="1" destOrd="0" presId="urn:microsoft.com/office/officeart/2005/8/layout/cycle4#1"/>
    <dgm:cxn modelId="{6E66A299-BB74-4892-AA0F-2D348B7D7E51}" type="presParOf" srcId="{5D948F2B-5104-4EFE-AE43-9C5792C5ED20}" destId="{ED23109C-06B0-46FD-A6B4-BC8C4DBF06AE}" srcOrd="0" destOrd="0" presId="urn:microsoft.com/office/officeart/2005/8/layout/cycle4#1"/>
    <dgm:cxn modelId="{9AD6A175-6B41-43EB-BDDF-723D2D549AE7}" type="presParOf" srcId="{5D948F2B-5104-4EFE-AE43-9C5792C5ED20}" destId="{29CCA0F9-EE31-4876-B487-8809CC0367D9}" srcOrd="1" destOrd="0" presId="urn:microsoft.com/office/officeart/2005/8/layout/cycle4#1"/>
    <dgm:cxn modelId="{82354324-D844-4F66-AC79-1C6C7F2A3D33}" type="presParOf" srcId="{5D948F2B-5104-4EFE-AE43-9C5792C5ED20}" destId="{CA552CB2-4818-4D74-A984-3A2C7AD5B70F}" srcOrd="2" destOrd="0" presId="urn:microsoft.com/office/officeart/2005/8/layout/cycle4#1"/>
    <dgm:cxn modelId="{AB6516EE-A99D-4E33-BEF4-8D02C375986F}" type="presParOf" srcId="{5D948F2B-5104-4EFE-AE43-9C5792C5ED20}" destId="{1502CB7E-41FD-4EA4-ABD1-2D6BB23BF609}" srcOrd="3" destOrd="0" presId="urn:microsoft.com/office/officeart/2005/8/layout/cycle4#1"/>
    <dgm:cxn modelId="{51AB6C6C-B915-4F5D-9FC4-A6B106BECF92}" type="presParOf" srcId="{5D948F2B-5104-4EFE-AE43-9C5792C5ED20}" destId="{6C0A11CA-EC5B-4A97-A640-C6EA9C9BE560}" srcOrd="4" destOrd="0" presId="urn:microsoft.com/office/officeart/2005/8/layout/cycle4#1"/>
    <dgm:cxn modelId="{276CE9E0-D8A6-4FFA-9516-198EB4C19863}" type="presParOf" srcId="{205AF5A6-6D97-4DF5-8125-3A1EFEFE4A16}" destId="{21245D05-020E-4258-BA7A-B8E0C52DFC04}" srcOrd="2" destOrd="0" presId="urn:microsoft.com/office/officeart/2005/8/layout/cycle4#1"/>
    <dgm:cxn modelId="{701783DE-E963-4D7A-8436-E385CBB17183}" type="presParOf" srcId="{205AF5A6-6D97-4DF5-8125-3A1EFEFE4A16}" destId="{E6C91BCF-2E5C-4EE3-8509-B7CD73BE23BE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166B85-E4A6-45F3-A07A-5D6D1AAAD864}">
      <dsp:nvSpPr>
        <dsp:cNvPr id="0" name=""/>
        <dsp:cNvSpPr/>
      </dsp:nvSpPr>
      <dsp:spPr>
        <a:xfrm rot="5400000">
          <a:off x="-130643" y="134374"/>
          <a:ext cx="870955" cy="60966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/>
            <a:t>１</a:t>
          </a:r>
          <a:endParaRPr lang="zh-TW" altLang="en-US" sz="2000" b="1" kern="1200" dirty="0"/>
        </a:p>
      </dsp:txBody>
      <dsp:txXfrm rot="5400000">
        <a:off x="-130643" y="134374"/>
        <a:ext cx="870955" cy="609669"/>
      </dsp:txXfrm>
    </dsp:sp>
    <dsp:sp modelId="{BCE1ACAF-8BB6-40AF-840D-0C3C9D9C666F}">
      <dsp:nvSpPr>
        <dsp:cNvPr id="0" name=""/>
        <dsp:cNvSpPr/>
      </dsp:nvSpPr>
      <dsp:spPr>
        <a:xfrm rot="5400000">
          <a:off x="3195831" y="-2582430"/>
          <a:ext cx="566418" cy="57387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300" kern="1200" dirty="0" smtClean="0"/>
            <a:t>發現被拖欠贍養費</a:t>
          </a:r>
          <a:endParaRPr lang="zh-TW" altLang="en-US" sz="2300" kern="1200" dirty="0"/>
        </a:p>
      </dsp:txBody>
      <dsp:txXfrm rot="5400000">
        <a:off x="3195831" y="-2582430"/>
        <a:ext cx="566418" cy="5738743"/>
      </dsp:txXfrm>
    </dsp:sp>
    <dsp:sp modelId="{CA436E6E-B0CC-4FA9-927E-BF6DF6F5F082}">
      <dsp:nvSpPr>
        <dsp:cNvPr id="0" name=""/>
        <dsp:cNvSpPr/>
      </dsp:nvSpPr>
      <dsp:spPr>
        <a:xfrm rot="5400000">
          <a:off x="-130643" y="885129"/>
          <a:ext cx="870955" cy="60966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/>
            <a:t>２</a:t>
          </a:r>
          <a:endParaRPr lang="zh-TW" altLang="en-US" sz="2000" b="1" kern="1200" dirty="0"/>
        </a:p>
      </dsp:txBody>
      <dsp:txXfrm rot="5400000">
        <a:off x="-130643" y="885129"/>
        <a:ext cx="870955" cy="609669"/>
      </dsp:txXfrm>
    </dsp:sp>
    <dsp:sp modelId="{879C1DFF-065F-40A2-A6DF-EBC66B8CB7A9}">
      <dsp:nvSpPr>
        <dsp:cNvPr id="0" name=""/>
        <dsp:cNvSpPr/>
      </dsp:nvSpPr>
      <dsp:spPr>
        <a:xfrm rot="5400000">
          <a:off x="3195980" y="-1831825"/>
          <a:ext cx="566121" cy="57387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300" kern="1200" dirty="0" smtClean="0"/>
            <a:t>申請法援和開展法律追討程序</a:t>
          </a:r>
          <a:r>
            <a:rPr lang="en-US" altLang="zh-TW" sz="2300" kern="1200" dirty="0" smtClean="0"/>
            <a:t>	</a:t>
          </a:r>
          <a:endParaRPr lang="zh-TW" altLang="en-US" sz="2300" kern="1200" dirty="0"/>
        </a:p>
      </dsp:txBody>
      <dsp:txXfrm rot="5400000">
        <a:off x="3195980" y="-1831825"/>
        <a:ext cx="566121" cy="5738743"/>
      </dsp:txXfrm>
    </dsp:sp>
    <dsp:sp modelId="{73E1EA2A-3BC1-4697-BE55-DDF7E00A21E4}">
      <dsp:nvSpPr>
        <dsp:cNvPr id="0" name=""/>
        <dsp:cNvSpPr/>
      </dsp:nvSpPr>
      <dsp:spPr>
        <a:xfrm rot="5400000">
          <a:off x="-130643" y="1635883"/>
          <a:ext cx="870955" cy="60966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/>
            <a:t>３</a:t>
          </a:r>
          <a:endParaRPr lang="zh-TW" altLang="en-US" sz="2000" b="1" kern="1200" dirty="0"/>
        </a:p>
      </dsp:txBody>
      <dsp:txXfrm rot="5400000">
        <a:off x="-130643" y="1635883"/>
        <a:ext cx="870955" cy="609669"/>
      </dsp:txXfrm>
    </dsp:sp>
    <dsp:sp modelId="{8B1A4A38-1C2E-446A-94FA-BD63EE964865}">
      <dsp:nvSpPr>
        <dsp:cNvPr id="0" name=""/>
        <dsp:cNvSpPr/>
      </dsp:nvSpPr>
      <dsp:spPr>
        <a:xfrm rot="5400000">
          <a:off x="3195980" y="-1081070"/>
          <a:ext cx="566121" cy="57387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300" kern="1200" dirty="0" smtClean="0"/>
            <a:t>取得法援的證明文件（黃卡）</a:t>
          </a:r>
          <a:endParaRPr lang="zh-TW" altLang="en-US" sz="2300" kern="1200" dirty="0"/>
        </a:p>
      </dsp:txBody>
      <dsp:txXfrm rot="5400000">
        <a:off x="3195980" y="-1081070"/>
        <a:ext cx="566121" cy="5738743"/>
      </dsp:txXfrm>
    </dsp:sp>
    <dsp:sp modelId="{EC7BB96E-B721-4F84-A449-1C22809D5623}">
      <dsp:nvSpPr>
        <dsp:cNvPr id="0" name=""/>
        <dsp:cNvSpPr/>
      </dsp:nvSpPr>
      <dsp:spPr>
        <a:xfrm rot="5400000">
          <a:off x="-130643" y="2386638"/>
          <a:ext cx="870955" cy="60966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/>
            <a:t>４</a:t>
          </a:r>
          <a:endParaRPr lang="zh-TW" altLang="en-US" sz="2000" b="1" kern="1200" dirty="0"/>
        </a:p>
      </dsp:txBody>
      <dsp:txXfrm rot="5400000">
        <a:off x="-130643" y="2386638"/>
        <a:ext cx="870955" cy="609669"/>
      </dsp:txXfrm>
    </dsp:sp>
    <dsp:sp modelId="{9956FD97-276F-425A-B509-169B1ED4FB63}">
      <dsp:nvSpPr>
        <dsp:cNvPr id="0" name=""/>
        <dsp:cNvSpPr/>
      </dsp:nvSpPr>
      <dsp:spPr>
        <a:xfrm rot="5400000">
          <a:off x="3195980" y="-330316"/>
          <a:ext cx="566121" cy="57387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300" kern="1200" dirty="0" smtClean="0"/>
            <a:t>提交證明文件予社會福利署</a:t>
          </a:r>
          <a:endParaRPr lang="zh-TW" altLang="en-US" sz="2300" kern="1200" dirty="0"/>
        </a:p>
      </dsp:txBody>
      <dsp:txXfrm rot="5400000">
        <a:off x="3195980" y="-330316"/>
        <a:ext cx="566121" cy="5738743"/>
      </dsp:txXfrm>
    </dsp:sp>
    <dsp:sp modelId="{534DC8A5-C639-4281-B7CE-ADCD1C2BAE4A}">
      <dsp:nvSpPr>
        <dsp:cNvPr id="0" name=""/>
        <dsp:cNvSpPr/>
      </dsp:nvSpPr>
      <dsp:spPr>
        <a:xfrm rot="5400000">
          <a:off x="-130643" y="3137393"/>
          <a:ext cx="870955" cy="60966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/>
            <a:t>５</a:t>
          </a:r>
          <a:endParaRPr lang="zh-TW" altLang="en-US" sz="2000" b="1" kern="1200" dirty="0"/>
        </a:p>
      </dsp:txBody>
      <dsp:txXfrm rot="5400000">
        <a:off x="-130643" y="3137393"/>
        <a:ext cx="870955" cy="609669"/>
      </dsp:txXfrm>
    </dsp:sp>
    <dsp:sp modelId="{1938B1F9-5135-46B1-BA48-549C38566ACB}">
      <dsp:nvSpPr>
        <dsp:cNvPr id="0" name=""/>
        <dsp:cNvSpPr/>
      </dsp:nvSpPr>
      <dsp:spPr>
        <a:xfrm rot="5400000">
          <a:off x="3195980" y="420438"/>
          <a:ext cx="566121" cy="57387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300" kern="1200" dirty="0" smtClean="0"/>
            <a:t>社</a:t>
          </a:r>
          <a:r>
            <a:rPr lang="zh-TW" altLang="en-US" sz="2300" kern="1200" smtClean="0"/>
            <a:t>署停止從綜援扣減贍養費</a:t>
          </a:r>
          <a:endParaRPr lang="zh-TW" altLang="en-US" sz="2300" kern="1200" dirty="0"/>
        </a:p>
      </dsp:txBody>
      <dsp:txXfrm rot="5400000">
        <a:off x="3195980" y="420438"/>
        <a:ext cx="566121" cy="573874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2305691-941A-4BED-BB8B-2BAD96DDBD42}">
      <dsp:nvSpPr>
        <dsp:cNvPr id="0" name=""/>
        <dsp:cNvSpPr/>
      </dsp:nvSpPr>
      <dsp:spPr>
        <a:xfrm>
          <a:off x="2042238" y="1797703"/>
          <a:ext cx="2548335" cy="254833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latin typeface="標楷體" pitchFamily="65" charset="-120"/>
              <a:ea typeface="標楷體" pitchFamily="65" charset="-120"/>
            </a:rPr>
            <a:t>「贍養費管理局」</a:t>
          </a:r>
          <a:endParaRPr lang="en-US" altLang="zh-TW" sz="2400" b="1" kern="1200" dirty="0" smtClean="0">
            <a:latin typeface="標楷體" pitchFamily="65" charset="-120"/>
            <a:ea typeface="標楷體" pitchFamily="65" charset="-12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latin typeface="標楷體" pitchFamily="65" charset="-120"/>
              <a:ea typeface="標楷體" pitchFamily="65" charset="-120"/>
            </a:rPr>
            <a:t>追討及懲處的權力</a:t>
          </a:r>
          <a:endParaRPr lang="zh-TW" altLang="en-US" sz="2400" kern="1200" dirty="0"/>
        </a:p>
      </dsp:txBody>
      <dsp:txXfrm>
        <a:off x="2042238" y="1797703"/>
        <a:ext cx="2548335" cy="2548335"/>
      </dsp:txXfrm>
    </dsp:sp>
    <dsp:sp modelId="{347AC44D-0A1D-46E1-B0A3-59E681B77D5B}">
      <dsp:nvSpPr>
        <dsp:cNvPr id="0" name=""/>
        <dsp:cNvSpPr/>
      </dsp:nvSpPr>
      <dsp:spPr>
        <a:xfrm rot="10800000" flipH="1">
          <a:off x="1655842" y="2828635"/>
          <a:ext cx="380171" cy="486470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068CF8-254B-4209-95B0-B7FC53D5784F}">
      <dsp:nvSpPr>
        <dsp:cNvPr id="0" name=""/>
        <dsp:cNvSpPr/>
      </dsp:nvSpPr>
      <dsp:spPr>
        <a:xfrm>
          <a:off x="507" y="2423244"/>
          <a:ext cx="1621567" cy="129725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/>
            <a:t>禁止</a:t>
          </a:r>
          <a:endParaRPr lang="en-US" altLang="zh-TW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/>
            <a:t>出境</a:t>
          </a:r>
          <a:endParaRPr lang="zh-TW" altLang="en-US" sz="2000" kern="1200" dirty="0"/>
        </a:p>
      </dsp:txBody>
      <dsp:txXfrm>
        <a:off x="507" y="2423244"/>
        <a:ext cx="1621567" cy="1297253"/>
      </dsp:txXfrm>
    </dsp:sp>
    <dsp:sp modelId="{960E0293-34FB-4372-A1D3-28A0916FC546}">
      <dsp:nvSpPr>
        <dsp:cNvPr id="0" name=""/>
        <dsp:cNvSpPr/>
      </dsp:nvSpPr>
      <dsp:spPr>
        <a:xfrm rot="2643787">
          <a:off x="1701642" y="1635975"/>
          <a:ext cx="778825" cy="486470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91F604-95A0-440E-9B4B-072026BE4BA3}">
      <dsp:nvSpPr>
        <dsp:cNvPr id="0" name=""/>
        <dsp:cNvSpPr/>
      </dsp:nvSpPr>
      <dsp:spPr>
        <a:xfrm>
          <a:off x="309634" y="354651"/>
          <a:ext cx="1621567" cy="129725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/>
            <a:t>向信貸機構呈報</a:t>
          </a:r>
          <a:endParaRPr lang="zh-TW" altLang="en-US" sz="2000" kern="1200" dirty="0"/>
        </a:p>
      </dsp:txBody>
      <dsp:txXfrm>
        <a:off x="309634" y="354651"/>
        <a:ext cx="1621567" cy="1297253"/>
      </dsp:txXfrm>
    </dsp:sp>
    <dsp:sp modelId="{7522E263-E67C-404B-AB65-69F8B34FA643}">
      <dsp:nvSpPr>
        <dsp:cNvPr id="0" name=""/>
        <dsp:cNvSpPr/>
      </dsp:nvSpPr>
      <dsp:spPr>
        <a:xfrm rot="5400000">
          <a:off x="3008890" y="1244831"/>
          <a:ext cx="558404" cy="486470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C409BF-5DD8-4143-87C9-6EB1D9DF5B05}">
      <dsp:nvSpPr>
        <dsp:cNvPr id="0" name=""/>
        <dsp:cNvSpPr/>
      </dsp:nvSpPr>
      <dsp:spPr>
        <a:xfrm>
          <a:off x="2505622" y="-81870"/>
          <a:ext cx="1621567" cy="129725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/>
            <a:t>直接從資產扣除</a:t>
          </a:r>
          <a:endParaRPr lang="zh-TW" altLang="en-US" sz="2000" kern="1200" dirty="0"/>
        </a:p>
      </dsp:txBody>
      <dsp:txXfrm>
        <a:off x="2505622" y="-81870"/>
        <a:ext cx="1621567" cy="1297253"/>
      </dsp:txXfrm>
    </dsp:sp>
    <dsp:sp modelId="{0D595FEE-12EB-4BA9-B655-09635A336EE6}">
      <dsp:nvSpPr>
        <dsp:cNvPr id="0" name=""/>
        <dsp:cNvSpPr/>
      </dsp:nvSpPr>
      <dsp:spPr>
        <a:xfrm rot="8092228">
          <a:off x="4126556" y="1654285"/>
          <a:ext cx="707423" cy="486470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1D5625-23EA-40B1-9A47-17894CF173A9}">
      <dsp:nvSpPr>
        <dsp:cNvPr id="0" name=""/>
        <dsp:cNvSpPr/>
      </dsp:nvSpPr>
      <dsp:spPr>
        <a:xfrm>
          <a:off x="4602526" y="354658"/>
          <a:ext cx="1621567" cy="129725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/>
            <a:t>吊銷牌照</a:t>
          </a:r>
          <a:endParaRPr lang="en-US" altLang="zh-TW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000" kern="1200" dirty="0" smtClean="0"/>
            <a:t>(</a:t>
          </a:r>
          <a:r>
            <a:rPr lang="zh-TW" altLang="en-US" sz="2000" kern="1200" dirty="0" smtClean="0"/>
            <a:t>例如車牌</a:t>
          </a:r>
          <a:r>
            <a:rPr lang="en-US" altLang="zh-TW" sz="2000" kern="1200" dirty="0" smtClean="0"/>
            <a:t>)</a:t>
          </a:r>
          <a:endParaRPr lang="zh-TW" altLang="en-US" sz="2000" kern="1200" dirty="0"/>
        </a:p>
      </dsp:txBody>
      <dsp:txXfrm>
        <a:off x="4602526" y="354658"/>
        <a:ext cx="1621567" cy="1297253"/>
      </dsp:txXfrm>
    </dsp:sp>
    <dsp:sp modelId="{3A97EED7-E243-4345-93D5-44D70983AD8A}">
      <dsp:nvSpPr>
        <dsp:cNvPr id="0" name=""/>
        <dsp:cNvSpPr/>
      </dsp:nvSpPr>
      <dsp:spPr>
        <a:xfrm flipH="1">
          <a:off x="4596597" y="2828635"/>
          <a:ext cx="412133" cy="486470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AE17F1-5128-4AD1-9E8B-8D6924127460}">
      <dsp:nvSpPr>
        <dsp:cNvPr id="0" name=""/>
        <dsp:cNvSpPr/>
      </dsp:nvSpPr>
      <dsp:spPr>
        <a:xfrm>
          <a:off x="5011244" y="2423244"/>
          <a:ext cx="1621567" cy="129725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zh-TW" sz="2500" kern="1200" dirty="0" smtClean="0">
              <a:latin typeface="標楷體" pitchFamily="65" charset="-120"/>
              <a:ea typeface="標楷體" pitchFamily="65" charset="-120"/>
            </a:rPr>
            <a:t>將拒絕執行贍養令者刑事化</a:t>
          </a:r>
          <a:endParaRPr lang="zh-TW" altLang="en-US" sz="2500" kern="1200" dirty="0"/>
        </a:p>
      </dsp:txBody>
      <dsp:txXfrm>
        <a:off x="5011244" y="2423244"/>
        <a:ext cx="1621567" cy="129725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00BC1D8-D7D2-48D4-BDC0-E8681821023A}">
      <dsp:nvSpPr>
        <dsp:cNvPr id="0" name=""/>
        <dsp:cNvSpPr/>
      </dsp:nvSpPr>
      <dsp:spPr>
        <a:xfrm>
          <a:off x="4762996" y="2396570"/>
          <a:ext cx="2987496" cy="10042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500" kern="1200" dirty="0"/>
            <a:t>短期墊支贍養費，</a:t>
          </a:r>
          <a:r>
            <a:rPr lang="zh-TW" altLang="en-US" sz="1500" kern="1200" dirty="0" smtClean="0"/>
            <a:t>讓被拖欠方度過</a:t>
          </a:r>
          <a:r>
            <a:rPr lang="zh-TW" altLang="en-US" sz="1500" kern="1200" dirty="0"/>
            <a:t>難關</a:t>
          </a:r>
        </a:p>
      </dsp:txBody>
      <dsp:txXfrm>
        <a:off x="5659245" y="2647629"/>
        <a:ext cx="2091247" cy="753177"/>
      </dsp:txXfrm>
    </dsp:sp>
    <dsp:sp modelId="{9E1F1716-3F2D-4E78-B796-E5B7BBD906EF}">
      <dsp:nvSpPr>
        <dsp:cNvPr id="0" name=""/>
        <dsp:cNvSpPr/>
      </dsp:nvSpPr>
      <dsp:spPr>
        <a:xfrm>
          <a:off x="8364" y="2402252"/>
          <a:ext cx="2622357" cy="10394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500" kern="1200" dirty="0"/>
            <a:t>直接向拖欠人追討，權力</a:t>
          </a:r>
          <a:r>
            <a:rPr lang="zh-TW" altLang="en-US" sz="1500" kern="1200" dirty="0" smtClean="0"/>
            <a:t>較廣泛</a:t>
          </a:r>
          <a:endParaRPr lang="zh-TW" altLang="en-US" sz="1500" kern="1200" dirty="0"/>
        </a:p>
      </dsp:txBody>
      <dsp:txXfrm>
        <a:off x="8364" y="2662125"/>
        <a:ext cx="1835649" cy="779620"/>
      </dsp:txXfrm>
    </dsp:sp>
    <dsp:sp modelId="{91C64EDC-A6FE-4196-9271-8BE058C34B7F}">
      <dsp:nvSpPr>
        <dsp:cNvPr id="0" name=""/>
        <dsp:cNvSpPr/>
      </dsp:nvSpPr>
      <dsp:spPr>
        <a:xfrm>
          <a:off x="4288529" y="606984"/>
          <a:ext cx="3461963" cy="7187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114300" lvl="1" indent="-114300" algn="just" defTabSz="666750" hangingPunct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500" kern="1200" dirty="0"/>
            <a:t>協調各政府部門，加快行政速度</a:t>
          </a:r>
        </a:p>
      </dsp:txBody>
      <dsp:txXfrm>
        <a:off x="5327118" y="606984"/>
        <a:ext cx="2423374" cy="539057"/>
      </dsp:txXfrm>
    </dsp:sp>
    <dsp:sp modelId="{F43997AC-1521-4CF3-B425-272D8C7D1B65}">
      <dsp:nvSpPr>
        <dsp:cNvPr id="0" name=""/>
        <dsp:cNvSpPr/>
      </dsp:nvSpPr>
      <dsp:spPr>
        <a:xfrm>
          <a:off x="23873" y="459316"/>
          <a:ext cx="2873906" cy="10923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500" kern="1200" dirty="0" smtClean="0"/>
            <a:t>按小朋友的生活需要及父或母承擔的照顧責任計算</a:t>
          </a:r>
          <a:endParaRPr lang="zh-TW" altLang="en-US" sz="1500" kern="1200" dirty="0"/>
        </a:p>
      </dsp:txBody>
      <dsp:txXfrm>
        <a:off x="23873" y="459316"/>
        <a:ext cx="2011734" cy="819242"/>
      </dsp:txXfrm>
    </dsp:sp>
    <dsp:sp modelId="{ED23109C-06B0-46FD-A6B4-BC8C4DBF06AE}">
      <dsp:nvSpPr>
        <dsp:cNvPr id="0" name=""/>
        <dsp:cNvSpPr/>
      </dsp:nvSpPr>
      <dsp:spPr>
        <a:xfrm>
          <a:off x="2121399" y="225664"/>
          <a:ext cx="1714256" cy="1714256"/>
        </a:xfrm>
        <a:prstGeom prst="pieWedg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/>
            <a:t>評估贍養費金額</a:t>
          </a:r>
          <a:endParaRPr lang="zh-TW" altLang="en-US" sz="1800" kern="1200" dirty="0"/>
        </a:p>
      </dsp:txBody>
      <dsp:txXfrm>
        <a:off x="2121399" y="225664"/>
        <a:ext cx="1714256" cy="1714256"/>
      </dsp:txXfrm>
    </dsp:sp>
    <dsp:sp modelId="{29CCA0F9-EE31-4876-B487-8809CC0367D9}">
      <dsp:nvSpPr>
        <dsp:cNvPr id="0" name=""/>
        <dsp:cNvSpPr/>
      </dsp:nvSpPr>
      <dsp:spPr>
        <a:xfrm rot="5400000">
          <a:off x="3914836" y="225664"/>
          <a:ext cx="1714256" cy="1714256"/>
        </a:xfrm>
        <a:prstGeom prst="pieWedg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/>
            <a:t>協調政府部門</a:t>
          </a:r>
        </a:p>
      </dsp:txBody>
      <dsp:txXfrm rot="5400000">
        <a:off x="3914836" y="225664"/>
        <a:ext cx="1714256" cy="1714256"/>
      </dsp:txXfrm>
    </dsp:sp>
    <dsp:sp modelId="{CA552CB2-4818-4D74-A984-3A2C7AD5B70F}">
      <dsp:nvSpPr>
        <dsp:cNvPr id="0" name=""/>
        <dsp:cNvSpPr/>
      </dsp:nvSpPr>
      <dsp:spPr>
        <a:xfrm rot="10800000">
          <a:off x="3914836" y="2019101"/>
          <a:ext cx="1714256" cy="1714256"/>
        </a:xfrm>
        <a:prstGeom prst="pieWedg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/>
            <a:t>墊支贍養費</a:t>
          </a:r>
        </a:p>
      </dsp:txBody>
      <dsp:txXfrm rot="10800000">
        <a:off x="3914836" y="2019101"/>
        <a:ext cx="1714256" cy="1714256"/>
      </dsp:txXfrm>
    </dsp:sp>
    <dsp:sp modelId="{1502CB7E-41FD-4EA4-ABD1-2D6BB23BF609}">
      <dsp:nvSpPr>
        <dsp:cNvPr id="0" name=""/>
        <dsp:cNvSpPr/>
      </dsp:nvSpPr>
      <dsp:spPr>
        <a:xfrm rot="16200000">
          <a:off x="2121399" y="2019101"/>
          <a:ext cx="1714256" cy="1714256"/>
        </a:xfrm>
        <a:prstGeom prst="pieWedg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/>
            <a:t>直接追討</a:t>
          </a:r>
          <a:endParaRPr lang="en-US" altLang="zh-TW" sz="1800" kern="1200" dirty="0"/>
        </a:p>
      </dsp:txBody>
      <dsp:txXfrm rot="16200000">
        <a:off x="2121399" y="2019101"/>
        <a:ext cx="1714256" cy="1714256"/>
      </dsp:txXfrm>
    </dsp:sp>
    <dsp:sp modelId="{21245D05-020E-4258-BA7A-B8E0C52DFC04}">
      <dsp:nvSpPr>
        <dsp:cNvPr id="0" name=""/>
        <dsp:cNvSpPr/>
      </dsp:nvSpPr>
      <dsp:spPr>
        <a:xfrm>
          <a:off x="3579309" y="1623199"/>
          <a:ext cx="591873" cy="514672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C91BCF-2E5C-4EE3-8509-B7CD73BE23BE}">
      <dsp:nvSpPr>
        <dsp:cNvPr id="0" name=""/>
        <dsp:cNvSpPr/>
      </dsp:nvSpPr>
      <dsp:spPr>
        <a:xfrm rot="10800000">
          <a:off x="3579309" y="1821150"/>
          <a:ext cx="591873" cy="514672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4F0B08D-77D2-43CA-B668-0093A751E907}" type="datetimeFigureOut">
              <a:rPr lang="zh-TW" altLang="en-US"/>
              <a:pPr>
                <a:defRPr/>
              </a:pPr>
              <a:t>2017/4/20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E3953FE-8516-44C2-BC6C-F55071DBD62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8652472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B6E73B-7140-4BDF-B6D3-8F6A87C8F654}" type="datetimeFigureOut">
              <a:rPr lang="zh-TW" altLang="en-US" smtClean="0"/>
              <a:pPr/>
              <a:t>2017/4/20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6CD549-8F3E-4629-825C-F3A70590165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758216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CD549-8F3E-4629-825C-F3A705901654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916807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CD549-8F3E-4629-825C-F3A705901654}" type="slidenum">
              <a:rPr lang="zh-TW" altLang="en-US" smtClean="0"/>
              <a:pPr/>
              <a:t>13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423244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CD549-8F3E-4629-825C-F3A705901654}" type="slidenum">
              <a:rPr lang="zh-TW" altLang="en-US" smtClean="0"/>
              <a:pPr/>
              <a:t>19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9098906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CD549-8F3E-4629-825C-F3A705901654}" type="slidenum">
              <a:rPr lang="zh-TW" altLang="en-US" smtClean="0"/>
              <a:pPr/>
              <a:t>21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73984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6" y="-8468"/>
            <a:chExt cx="9169804" cy="6874935"/>
          </a:xfrm>
        </p:grpSpPr>
        <p:cxnSp>
          <p:nvCxnSpPr>
            <p:cNvPr id="5" name="Straight Connector 16"/>
            <p:cNvCxnSpPr/>
            <p:nvPr/>
          </p:nvCxnSpPr>
          <p:spPr>
            <a:xfrm flipV="1">
              <a:off x="5130498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7"/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18"/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19"/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20"/>
            <p:cNvSpPr/>
            <p:nvPr/>
          </p:nvSpPr>
          <p:spPr>
            <a:xfrm>
              <a:off x="6638689" y="3919613"/>
              <a:ext cx="251312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21"/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22"/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23"/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24"/>
            <p:cNvSpPr/>
            <p:nvPr/>
          </p:nvSpPr>
          <p:spPr>
            <a:xfrm>
              <a:off x="8059565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27"/>
            <p:cNvSpPr/>
            <p:nvPr/>
          </p:nvSpPr>
          <p:spPr>
            <a:xfrm>
              <a:off x="-8466" y="-8468"/>
              <a:ext cx="863639" cy="5698416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C5A64-D621-4E1D-80ED-54488AB5F2A9}" type="datetime1">
              <a:rPr lang="zh-HK" altLang="en-US" smtClean="0"/>
              <a:pPr>
                <a:defRPr/>
              </a:pPr>
              <a:t>20/4/2017</a:t>
            </a:fld>
            <a:endParaRPr lang="zh-HK" alt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FDDAB-C8C4-420B-B089-9634BCEE99EC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4D3A1-AB59-46BA-A3FA-467FB40E89F6}" type="datetime1">
              <a:rPr lang="zh-HK" altLang="en-US" smtClean="0"/>
              <a:pPr>
                <a:defRPr/>
              </a:pPr>
              <a:t>20/4/2017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0437A-1881-477E-96FD-3051075F1793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defRPr/>
            </a:pPr>
            <a:r>
              <a:rPr lang="en-US" altLang="zh-HK" sz="8000">
                <a:solidFill>
                  <a:srgbClr val="C0E474"/>
                </a:solidFill>
                <a:latin typeface="Arial" charset="0"/>
              </a:rPr>
              <a:t>“</a:t>
            </a:r>
          </a:p>
        </p:txBody>
      </p:sp>
      <p:sp>
        <p:nvSpPr>
          <p:cNvPr id="6" name="TextBox 24"/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defRPr/>
            </a:pPr>
            <a:r>
              <a:rPr lang="en-US" altLang="zh-HK" sz="8000">
                <a:solidFill>
                  <a:srgbClr val="C0E474"/>
                </a:solidFill>
                <a:latin typeface="Arial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638C7-C5F5-420D-B8E7-43255A5C28C0}" type="datetime1">
              <a:rPr lang="zh-HK" altLang="en-US" smtClean="0"/>
              <a:pPr>
                <a:defRPr/>
              </a:pPr>
              <a:t>20/4/2017</a:t>
            </a:fld>
            <a:endParaRPr lang="zh-HK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3E529-36FC-48D2-BAD7-9A8079070078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8A764-9D14-4F1E-9049-5695251FE17B}" type="datetime1">
              <a:rPr lang="zh-HK" altLang="en-US" smtClean="0"/>
              <a:pPr>
                <a:defRPr/>
              </a:pPr>
              <a:t>20/4/2017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0179D-8BB9-466C-B9B3-009EAAAF9245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defRPr/>
            </a:pPr>
            <a:r>
              <a:rPr lang="en-US" altLang="zh-HK" sz="8000">
                <a:solidFill>
                  <a:srgbClr val="C0E474"/>
                </a:solidFill>
                <a:latin typeface="Arial" charset="0"/>
              </a:rPr>
              <a:t>“</a:t>
            </a:r>
          </a:p>
        </p:txBody>
      </p:sp>
      <p:sp>
        <p:nvSpPr>
          <p:cNvPr id="6" name="TextBox 24"/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defRPr/>
            </a:pPr>
            <a:r>
              <a:rPr lang="en-US" altLang="zh-HK" sz="8000">
                <a:solidFill>
                  <a:srgbClr val="C0E474"/>
                </a:solidFill>
                <a:latin typeface="Arial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AC151-5945-45C6-B502-AA007FB88BED}" type="datetime1">
              <a:rPr lang="zh-HK" altLang="en-US" smtClean="0"/>
              <a:pPr>
                <a:defRPr/>
              </a:pPr>
              <a:t>20/4/2017</a:t>
            </a:fld>
            <a:endParaRPr lang="zh-HK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6D0E6-6E9D-4ABA-AC08-DBCDE9BF9325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F3EF1-F59F-43D6-A726-4B92C877F7A9}" type="datetime1">
              <a:rPr lang="zh-HK" altLang="en-US" smtClean="0"/>
              <a:pPr>
                <a:defRPr/>
              </a:pPr>
              <a:t>20/4/2017</a:t>
            </a:fld>
            <a:endParaRPr lang="zh-HK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6C757-1308-48B1-9E26-12A4F921E337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16D1D-3634-4443-A5BC-633C7F87EBBA}" type="datetime1">
              <a:rPr lang="zh-HK" altLang="en-US" smtClean="0"/>
              <a:pPr>
                <a:defRPr/>
              </a:pPr>
              <a:t>20/4/2017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1B608-E8EE-4104-B91F-AA5D93E8D71B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D8BE9-C85D-47D4-BFDC-0C51D930AF1B}" type="datetime1">
              <a:rPr lang="zh-HK" altLang="en-US" smtClean="0"/>
              <a:pPr>
                <a:defRPr/>
              </a:pPr>
              <a:t>20/4/2017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5587A-D6E9-4CA6-8862-926D84EB492A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F5D2B-DFFC-4C89-86C3-61AB5443A211}" type="datetime1">
              <a:rPr lang="zh-HK" altLang="en-US" smtClean="0"/>
              <a:pPr>
                <a:defRPr/>
              </a:pPr>
              <a:t>20/4/2017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63D7E-8462-466C-B617-42E325B248CE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4F521-D517-4786-A8B8-FA3F7A810954}" type="datetime1">
              <a:rPr lang="zh-HK" altLang="en-US" smtClean="0"/>
              <a:pPr>
                <a:defRPr/>
              </a:pPr>
              <a:t>20/4/2017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FADAF-49B2-4C10-9188-3AD43091A6C5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1B099-B8C5-4976-AD8D-2791E0AF0722}" type="datetime1">
              <a:rPr lang="zh-HK" altLang="en-US" smtClean="0"/>
              <a:pPr>
                <a:defRPr/>
              </a:pPr>
              <a:t>20/4/2017</a:t>
            </a:fld>
            <a:endParaRPr lang="zh-HK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CE096-F4B9-40D2-AC2D-3E8186B46189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473E1-3FA1-414B-A195-358248ABB375}" type="datetime1">
              <a:rPr lang="zh-HK" altLang="en-US" smtClean="0"/>
              <a:pPr>
                <a:defRPr/>
              </a:pPr>
              <a:t>20/4/2017</a:t>
            </a:fld>
            <a:endParaRPr lang="zh-HK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96CFD-5F92-4A22-AC7A-F40DF0560020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59C89-4F14-4BA0-9CBB-481BB063D19C}" type="datetime1">
              <a:rPr lang="zh-HK" altLang="en-US" smtClean="0"/>
              <a:pPr>
                <a:defRPr/>
              </a:pPr>
              <a:t>20/4/2017</a:t>
            </a:fld>
            <a:endParaRPr lang="zh-HK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C3762-E33B-40B8-BD6A-64615A4448E7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5EFC9-AC3A-4379-BFD1-34FBF18A359F}" type="datetime1">
              <a:rPr lang="zh-HK" altLang="en-US" smtClean="0"/>
              <a:pPr>
                <a:defRPr/>
              </a:pPr>
              <a:t>20/4/2017</a:t>
            </a:fld>
            <a:endParaRPr lang="zh-HK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32E99-0E76-4EDE-B34C-0CE8B8D7D08F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B0E87-CA0E-41E7-9860-5A63B96213C1}" type="datetime1">
              <a:rPr lang="zh-HK" altLang="en-US" smtClean="0"/>
              <a:pPr>
                <a:defRPr/>
              </a:pPr>
              <a:t>20/4/2017</a:t>
            </a:fld>
            <a:endParaRPr lang="zh-HK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5D5D4-FF3E-4150-8E70-093944FB6430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BE66F-FC9D-4284-B1D7-4DF84A351C90}" type="datetime1">
              <a:rPr lang="zh-HK" altLang="en-US" smtClean="0"/>
              <a:pPr>
                <a:defRPr/>
              </a:pPr>
              <a:t>20/4/2017</a:t>
            </a:fld>
            <a:endParaRPr lang="zh-HK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64F00-B11C-472B-B4D4-7DB8EC54D5E7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6"/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90"/>
              <a:ext cx="457221" cy="285317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497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8689" y="3919613"/>
              <a:ext cx="2513124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59564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609600"/>
            <a:ext cx="6348413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  <a:endParaRPr lang="en-US" smtClean="0"/>
          </a:p>
        </p:txBody>
      </p:sp>
      <p:sp>
        <p:nvSpPr>
          <p:cNvPr id="307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160588"/>
            <a:ext cx="6348413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438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688E376-0BE7-4B1C-BB98-3D2BED785E98}" type="datetime1">
              <a:rPr lang="zh-HK" altLang="en-US" smtClean="0"/>
              <a:pPr>
                <a:defRPr/>
              </a:pPr>
              <a:t>20/4/2017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042025"/>
            <a:ext cx="462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5250" y="6042025"/>
            <a:ext cx="51276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B48BB747-6795-4FB9-8AA4-7177764E3BCB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63" r:id="rId11"/>
    <p:sldLayoutId id="2147483758" r:id="rId12"/>
    <p:sldLayoutId id="2147483764" r:id="rId13"/>
    <p:sldLayoutId id="2147483759" r:id="rId14"/>
    <p:sldLayoutId id="2147483760" r:id="rId15"/>
    <p:sldLayoutId id="2147483761" r:id="rId16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  <a:ea typeface="微軟正黑體" pitchFamily="34" charset="-12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  <a:ea typeface="微軟正黑體" pitchFamily="34" charset="-12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  <a:ea typeface="微軟正黑體" pitchFamily="34" charset="-12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  <a:ea typeface="微軟正黑體" pitchFamily="34" charset="-12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標題 1"/>
          <p:cNvSpPr>
            <a:spLocks noGrp="1"/>
          </p:cNvSpPr>
          <p:nvPr>
            <p:ph type="ctrTitle"/>
          </p:nvPr>
        </p:nvSpPr>
        <p:spPr>
          <a:xfrm>
            <a:off x="1485142" y="1738939"/>
            <a:ext cx="5827713" cy="1646237"/>
          </a:xfrm>
        </p:spPr>
        <p:txBody>
          <a:bodyPr/>
          <a:lstStyle/>
          <a:p>
            <a:pPr eaLnBrk="1" hangingPunct="1"/>
            <a:r>
              <a:rPr lang="zh-TW" altLang="en-US" sz="4400" b="1" dirty="0" smtClean="0"/>
              <a:t>離婚單親家庭貧窮研究</a:t>
            </a:r>
            <a:r>
              <a:rPr lang="zh-TW" altLang="en-US" sz="3200" dirty="0" smtClean="0"/>
              <a:t>－從贍養費出發</a:t>
            </a:r>
            <a:endParaRPr lang="zh-HK" altLang="en-US" dirty="0" smtClean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3780430" y="3502383"/>
            <a:ext cx="3532425" cy="109696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zh-TW" altLang="zh-HK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洪雪蓮博士</a:t>
            </a:r>
            <a:endParaRPr lang="en-US" altLang="zh-TW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zh-TW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首席研究員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r>
              <a:rPr lang="zh-TW" altLang="zh-HK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US" altLang="zh-TW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zh-TW" altLang="zh-HK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香港</a:t>
            </a:r>
            <a:r>
              <a:rPr lang="zh-TW" altLang="zh-H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浸會大學社會工作系</a:t>
            </a:r>
            <a:r>
              <a:rPr lang="zh-TW" altLang="zh-HK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副教授</a:t>
            </a:r>
            <a:endParaRPr lang="en-US" altLang="zh-TW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9" name="Picture 5" descr="C:\Users\s0822\Desktop\HKCSS_70th_logo-main-high-(RGB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786" y="4599346"/>
            <a:ext cx="2303187" cy="2258654"/>
          </a:xfrm>
          <a:prstGeom prst="rect">
            <a:avLst/>
          </a:prstGeom>
          <a:noFill/>
        </p:spPr>
      </p:pic>
      <p:pic>
        <p:nvPicPr>
          <p:cNvPr id="1027" name="Picture 3" descr="C:\Users\s0822\Desktop\acknowledgement-of-Chest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2132" y="5158854"/>
            <a:ext cx="3274828" cy="1207827"/>
          </a:xfrm>
          <a:prstGeom prst="rect">
            <a:avLst/>
          </a:prstGeom>
          <a:noFill/>
        </p:spPr>
      </p:pic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EFDDAB-C8C4-420B-B089-9634BCEE99EC}" type="slidenum">
              <a:rPr lang="zh-HK" altLang="en-US" smtClean="0"/>
              <a:pPr>
                <a:defRPr/>
              </a:pPr>
              <a:t>1</a:t>
            </a:fld>
            <a:endParaRPr lang="zh-HK" altLang="en-US"/>
          </a:p>
        </p:txBody>
      </p:sp>
      <p:sp>
        <p:nvSpPr>
          <p:cNvPr id="7" name="副標題 2"/>
          <p:cNvSpPr txBox="1">
            <a:spLocks/>
          </p:cNvSpPr>
          <p:nvPr/>
        </p:nvSpPr>
        <p:spPr bwMode="auto">
          <a:xfrm>
            <a:off x="1130300" y="3614183"/>
            <a:ext cx="2396058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zh-TW" alt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黃健偉先生</a:t>
            </a:r>
            <a:endParaRPr kumimoji="0" lang="en-US" altLang="zh-TW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pitchFamily="18" charset="2"/>
              <a:buNone/>
              <a:tabLst/>
              <a:defRPr/>
            </a:pPr>
            <a:r>
              <a:rPr kumimoji="0" lang="zh-TW" alt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業務總監</a:t>
            </a:r>
            <a:r>
              <a:rPr kumimoji="0" lang="zh-TW" altLang="zh-HK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altLang="zh-TW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zh-TW" alt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香港社會服務聯會</a:t>
            </a:r>
            <a:endParaRPr kumimoji="0" lang="en-US" altLang="zh-TW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領取贍養費的情況</a:t>
            </a:r>
            <a:endParaRPr lang="zh-HK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BFADAF-49B2-4C10-9188-3AD43091A6C5}" type="slidenum">
              <a:rPr lang="zh-HK" altLang="en-US" smtClean="0"/>
              <a:pPr>
                <a:defRPr/>
              </a:pPr>
              <a:t>10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42733138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圖表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805242999"/>
              </p:ext>
            </p:extLst>
          </p:nvPr>
        </p:nvGraphicFramePr>
        <p:xfrm>
          <a:off x="0" y="827087"/>
          <a:ext cx="8610600" cy="538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文字方塊 7"/>
          <p:cNvSpPr txBox="1"/>
          <p:nvPr/>
        </p:nvSpPr>
        <p:spPr>
          <a:xfrm>
            <a:off x="227297" y="6375660"/>
            <a:ext cx="74154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TW" altLang="zh-TW" sz="1200" kern="100" dirty="0"/>
              <a:t>資料來源：政府統計處，《主題性住戶調查報告書》（第</a:t>
            </a:r>
            <a:r>
              <a:rPr lang="en-US" altLang="zh-TW" sz="1200" kern="100" dirty="0"/>
              <a:t>7</a:t>
            </a:r>
            <a:r>
              <a:rPr lang="zh-TW" altLang="zh-TW" sz="1200" kern="100" dirty="0"/>
              <a:t>號、第</a:t>
            </a:r>
            <a:r>
              <a:rPr lang="en-US" altLang="zh-TW" sz="1200" kern="100" dirty="0"/>
              <a:t>19</a:t>
            </a:r>
            <a:r>
              <a:rPr lang="zh-TW" altLang="zh-TW" sz="1200" kern="100" dirty="0"/>
              <a:t>號、第</a:t>
            </a:r>
            <a:r>
              <a:rPr lang="en-US" altLang="zh-TW" sz="1200" kern="100" dirty="0"/>
              <a:t>29</a:t>
            </a:r>
            <a:r>
              <a:rPr lang="zh-TW" altLang="zh-TW" sz="1200" kern="100" dirty="0"/>
              <a:t>號，第</a:t>
            </a:r>
            <a:r>
              <a:rPr lang="en-US" altLang="zh-TW" sz="1200" kern="100" dirty="0"/>
              <a:t>45</a:t>
            </a:r>
            <a:r>
              <a:rPr lang="zh-TW" altLang="zh-TW" sz="1200" kern="100" dirty="0"/>
              <a:t>號，第</a:t>
            </a:r>
            <a:r>
              <a:rPr lang="en-US" altLang="zh-TW" sz="1200" kern="100" dirty="0"/>
              <a:t>61</a:t>
            </a:r>
            <a:r>
              <a:rPr lang="zh-TW" altLang="zh-TW" sz="1200" kern="100" dirty="0"/>
              <a:t>號</a:t>
            </a:r>
            <a:r>
              <a:rPr lang="zh-TW" altLang="zh-TW" sz="1200" kern="100" dirty="0" smtClean="0"/>
              <a:t>）</a:t>
            </a:r>
            <a:endParaRPr lang="en-US" altLang="zh-TW" sz="1200" kern="100" dirty="0" smtClean="0"/>
          </a:p>
          <a:p>
            <a:pPr>
              <a:defRPr/>
            </a:pPr>
            <a:r>
              <a:rPr lang="en-US" altLang="zh-TW" sz="1200" b="1" dirty="0" smtClean="0"/>
              <a:t>*</a:t>
            </a:r>
            <a:r>
              <a:rPr lang="zh-TW" altLang="zh-TW" sz="1200" dirty="0" smtClean="0"/>
              <a:t>以</a:t>
            </a:r>
            <a:r>
              <a:rPr lang="zh-TW" altLang="zh-TW" sz="1200" dirty="0" smtClean="0"/>
              <a:t>報告出版日期而非實際的調查時期計算，此同樣應用</a:t>
            </a:r>
            <a:r>
              <a:rPr lang="zh-TW" altLang="zh-TW" sz="1200" dirty="0" smtClean="0"/>
              <a:t>在</a:t>
            </a:r>
            <a:r>
              <a:rPr lang="zh-TW" altLang="en-US" sz="1200" dirty="0" smtClean="0"/>
              <a:t>簡報的</a:t>
            </a:r>
            <a:r>
              <a:rPr lang="zh-TW" altLang="zh-TW" sz="1200" dirty="0" smtClean="0"/>
              <a:t>其他</a:t>
            </a:r>
            <a:r>
              <a:rPr lang="zh-TW" altLang="zh-TW" sz="1200" dirty="0" smtClean="0"/>
              <a:t>圖表。</a:t>
            </a:r>
          </a:p>
          <a:p>
            <a:pPr>
              <a:defRPr/>
            </a:pPr>
            <a:endParaRPr lang="zh-TW" altLang="zh-TW" sz="1200" kern="100" dirty="0"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6" name="標題 1"/>
          <p:cNvSpPr>
            <a:spLocks noGrp="1"/>
          </p:cNvSpPr>
          <p:nvPr>
            <p:ph type="title"/>
          </p:nvPr>
        </p:nvSpPr>
        <p:spPr>
          <a:xfrm>
            <a:off x="534193" y="409575"/>
            <a:ext cx="7135849" cy="1320800"/>
          </a:xfrm>
        </p:spPr>
        <p:txBody>
          <a:bodyPr/>
          <a:lstStyle/>
          <a:p>
            <a:pPr eaLnBrk="1" hangingPunct="1"/>
            <a:r>
              <a:rPr lang="zh-TW" altLang="en-US" b="1" dirty="0" smtClean="0"/>
              <a:t>申請贍養令比例持續下降</a:t>
            </a:r>
            <a:endParaRPr lang="zh-HK" altLang="en-US" dirty="0" smtClean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mtClean="0"/>
              <a:pPr>
                <a:defRPr/>
              </a:pPr>
              <a:t>11</a:t>
            </a:fld>
            <a:endParaRPr lang="zh-HK" altLang="en-US"/>
          </a:p>
        </p:txBody>
      </p:sp>
      <p:sp>
        <p:nvSpPr>
          <p:cNvPr id="9" name="矩形 8"/>
          <p:cNvSpPr/>
          <p:nvPr/>
        </p:nvSpPr>
        <p:spPr>
          <a:xfrm>
            <a:off x="1817402" y="4927991"/>
            <a:ext cx="2840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/>
              <a:t>*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標題 1"/>
          <p:cNvSpPr>
            <a:spLocks noGrp="1"/>
          </p:cNvSpPr>
          <p:nvPr>
            <p:ph type="title"/>
          </p:nvPr>
        </p:nvSpPr>
        <p:spPr>
          <a:xfrm>
            <a:off x="453788" y="695634"/>
            <a:ext cx="7325436" cy="1320800"/>
          </a:xfrm>
        </p:spPr>
        <p:txBody>
          <a:bodyPr/>
          <a:lstStyle/>
          <a:p>
            <a:pPr eaLnBrk="1" hangingPunct="1"/>
            <a:r>
              <a:rPr lang="zh-TW" altLang="en-US" sz="3200" b="1" dirty="0" smtClean="0"/>
              <a:t>逾三分一人只領取象徵式一元贍養費</a:t>
            </a:r>
            <a:endParaRPr lang="zh-HK" altLang="en-US" sz="3200" b="1" dirty="0" smtClean="0"/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08506921"/>
              </p:ext>
            </p:extLst>
          </p:nvPr>
        </p:nvGraphicFramePr>
        <p:xfrm>
          <a:off x="389801" y="1897040"/>
          <a:ext cx="7989924" cy="3314858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900145"/>
                <a:gridCol w="1035273"/>
                <a:gridCol w="1013817"/>
                <a:gridCol w="1013055"/>
                <a:gridCol w="1013817"/>
                <a:gridCol w="1013817"/>
              </a:tblGrid>
              <a:tr h="421504">
                <a:tc gridSpan="6">
                  <a:txBody>
                    <a:bodyPr/>
                    <a:lstStyle/>
                    <a:p>
                      <a:pPr marL="304800" algn="ctr">
                        <a:spcAft>
                          <a:spcPts val="0"/>
                        </a:spcAft>
                      </a:pPr>
                      <a:r>
                        <a:rPr lang="zh-TW" sz="2000" kern="100" dirty="0" smtClean="0">
                          <a:effectLst/>
                        </a:rPr>
                        <a:t>離婚</a:t>
                      </a:r>
                      <a:r>
                        <a:rPr lang="en-US" altLang="zh-TW" sz="2000" kern="100" dirty="0" smtClean="0">
                          <a:effectLst/>
                        </a:rPr>
                        <a:t>/</a:t>
                      </a:r>
                      <a:r>
                        <a:rPr lang="zh-TW" sz="2000" kern="100" dirty="0" smtClean="0">
                          <a:effectLst/>
                        </a:rPr>
                        <a:t>分居人士</a:t>
                      </a:r>
                      <a:r>
                        <a:rPr lang="zh-TW" altLang="en-US" sz="2000" kern="100" dirty="0" smtClean="0">
                          <a:effectLst/>
                        </a:rPr>
                        <a:t>領取</a:t>
                      </a:r>
                      <a:r>
                        <a:rPr lang="zh-TW" sz="2000" kern="100" dirty="0" smtClean="0">
                          <a:effectLst/>
                        </a:rPr>
                        <a:t>贍養費</a:t>
                      </a:r>
                      <a:r>
                        <a:rPr lang="zh-TW" sz="2000" kern="100" dirty="0">
                          <a:effectLst/>
                        </a:rPr>
                        <a:t>的情況，指定年份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16984" marR="16984" marT="0" marB="0" anchor="ctr"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</a:tr>
              <a:tr h="617210"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zh-TW" sz="2000" u="none" kern="100" dirty="0">
                          <a:effectLst/>
                        </a:rPr>
                        <a:t>年份</a:t>
                      </a:r>
                      <a:endParaRPr lang="zh-TW" sz="2000" u="none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2001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2004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2007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2010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2016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</a:tr>
              <a:tr h="450630"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zh-TW" sz="2000" kern="100" dirty="0" smtClean="0">
                          <a:effectLst/>
                        </a:rPr>
                        <a:t>實際</a:t>
                      </a:r>
                      <a:r>
                        <a:rPr lang="zh-TW" altLang="en-US" sz="2000" kern="100" dirty="0" smtClean="0">
                          <a:effectLst/>
                        </a:rPr>
                        <a:t>領取</a:t>
                      </a:r>
                      <a:r>
                        <a:rPr lang="zh-TW" sz="2000" kern="100" dirty="0" smtClean="0">
                          <a:effectLst/>
                        </a:rPr>
                        <a:t>贍養費</a:t>
                      </a:r>
                      <a:r>
                        <a:rPr lang="zh-TW" sz="2000" kern="100" dirty="0">
                          <a:effectLst/>
                        </a:rPr>
                        <a:t>的人士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21</a:t>
                      </a:r>
                      <a:r>
                        <a:rPr lang="en-US" altLang="zh-TW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,</a:t>
                      </a:r>
                      <a:r>
                        <a:rPr 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400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40,500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41,400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42,600</a:t>
                      </a:r>
                      <a:endParaRPr lang="zh-TW" sz="1800" kern="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55,100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</a:tr>
              <a:tr h="1215326"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zh-TW" altLang="en-US" sz="2000" kern="100" dirty="0" smtClean="0">
                          <a:effectLst/>
                        </a:rPr>
                        <a:t>領取</a:t>
                      </a:r>
                      <a:r>
                        <a:rPr lang="zh-TW" sz="2000" kern="100" dirty="0" smtClean="0">
                          <a:effectLst/>
                        </a:rPr>
                        <a:t>一</a:t>
                      </a:r>
                      <a:r>
                        <a:rPr lang="zh-TW" sz="2000" kern="100" dirty="0">
                          <a:effectLst/>
                        </a:rPr>
                        <a:t>元贍養費的</a:t>
                      </a:r>
                      <a:r>
                        <a:rPr lang="zh-TW" sz="2000" kern="100" dirty="0" smtClean="0">
                          <a:effectLst/>
                        </a:rPr>
                        <a:t>人士</a:t>
                      </a:r>
                      <a:endParaRPr lang="zh-TW" sz="2000" kern="100" dirty="0">
                        <a:effectLst/>
                      </a:endParaRPr>
                    </a:p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(</a:t>
                      </a:r>
                      <a:r>
                        <a:rPr lang="zh-TW" sz="2000" kern="100" dirty="0" smtClean="0">
                          <a:effectLst/>
                        </a:rPr>
                        <a:t>佔</a:t>
                      </a:r>
                      <a:r>
                        <a:rPr lang="zh-TW" altLang="en-US" sz="2000" kern="100" dirty="0" smtClean="0">
                          <a:effectLst/>
                        </a:rPr>
                        <a:t>領取</a:t>
                      </a:r>
                      <a:r>
                        <a:rPr lang="zh-TW" sz="2000" kern="100" dirty="0" smtClean="0">
                          <a:effectLst/>
                        </a:rPr>
                        <a:t>贍養費人士</a:t>
                      </a:r>
                      <a:r>
                        <a:rPr lang="zh-TW" sz="2000" kern="100" dirty="0">
                          <a:effectLst/>
                        </a:rPr>
                        <a:t>的百分比</a:t>
                      </a:r>
                      <a:r>
                        <a:rPr lang="en-US" sz="2000" kern="100" dirty="0">
                          <a:effectLst/>
                        </a:rPr>
                        <a:t>)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/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14,600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(36.0%)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19,300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(46.6%)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17,300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(40.6%)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20,800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(37.7%)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</a:tr>
              <a:tr h="610188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effectLst/>
                        </a:rPr>
                        <a:t>資料來源：政府統計處，《主題性住戶調查報告書》（第</a:t>
                      </a:r>
                      <a:r>
                        <a:rPr lang="en-US" sz="1800" kern="100" dirty="0">
                          <a:effectLst/>
                        </a:rPr>
                        <a:t>7</a:t>
                      </a:r>
                      <a:r>
                        <a:rPr lang="zh-TW" sz="1800" kern="100" dirty="0">
                          <a:effectLst/>
                        </a:rPr>
                        <a:t>號、第</a:t>
                      </a:r>
                      <a:r>
                        <a:rPr lang="en-US" sz="1800" kern="100" dirty="0">
                          <a:effectLst/>
                        </a:rPr>
                        <a:t>19</a:t>
                      </a:r>
                      <a:r>
                        <a:rPr lang="zh-TW" sz="1800" kern="100" dirty="0">
                          <a:effectLst/>
                        </a:rPr>
                        <a:t>號、第</a:t>
                      </a:r>
                      <a:r>
                        <a:rPr lang="en-US" sz="1800" kern="100" dirty="0">
                          <a:effectLst/>
                        </a:rPr>
                        <a:t>29</a:t>
                      </a:r>
                      <a:r>
                        <a:rPr lang="zh-TW" sz="1800" kern="100" dirty="0">
                          <a:effectLst/>
                        </a:rPr>
                        <a:t>號，第</a:t>
                      </a:r>
                      <a:r>
                        <a:rPr lang="en-US" sz="1800" kern="100" dirty="0">
                          <a:effectLst/>
                        </a:rPr>
                        <a:t>45</a:t>
                      </a:r>
                      <a:r>
                        <a:rPr lang="zh-TW" sz="1800" kern="100" dirty="0">
                          <a:effectLst/>
                        </a:rPr>
                        <a:t>號，第</a:t>
                      </a:r>
                      <a:r>
                        <a:rPr lang="en-US" sz="1800" kern="100" dirty="0">
                          <a:effectLst/>
                        </a:rPr>
                        <a:t>61</a:t>
                      </a:r>
                      <a:r>
                        <a:rPr lang="zh-TW" sz="1800" kern="100" dirty="0">
                          <a:effectLst/>
                        </a:rPr>
                        <a:t>號）</a:t>
                      </a:r>
                      <a:endParaRPr lang="zh-TW" sz="1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16984" marR="16984" marT="0" marB="0" anchor="ctr"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橢圓 9"/>
          <p:cNvSpPr/>
          <p:nvPr/>
        </p:nvSpPr>
        <p:spPr>
          <a:xfrm>
            <a:off x="7383505" y="3546206"/>
            <a:ext cx="965200" cy="8225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HK" altLang="en-US">
              <a:ln>
                <a:solidFill>
                  <a:schemeClr val="accent4"/>
                </a:solidFill>
              </a:ln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mtClean="0"/>
              <a:pPr>
                <a:defRPr/>
              </a:pPr>
              <a:t>12</a:t>
            </a:fld>
            <a:endParaRPr lang="zh-HK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圖表 6"/>
          <p:cNvGraphicFramePr/>
          <p:nvPr>
            <p:extLst>
              <p:ext uri="{D42A27DB-BD31-4B8C-83A1-F6EECF244321}">
                <p14:modId xmlns="" xmlns:p14="http://schemas.microsoft.com/office/powerpoint/2010/main" val="2372115937"/>
              </p:ext>
            </p:extLst>
          </p:nvPr>
        </p:nvGraphicFramePr>
        <p:xfrm>
          <a:off x="1" y="1485883"/>
          <a:ext cx="7939313" cy="4963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338" name="標題 1"/>
          <p:cNvSpPr>
            <a:spLocks noGrp="1"/>
          </p:cNvSpPr>
          <p:nvPr>
            <p:ph type="title"/>
          </p:nvPr>
        </p:nvSpPr>
        <p:spPr>
          <a:xfrm>
            <a:off x="625098" y="268637"/>
            <a:ext cx="6348413" cy="1320800"/>
          </a:xfrm>
        </p:spPr>
        <p:txBody>
          <a:bodyPr/>
          <a:lstStyle/>
          <a:p>
            <a:pPr eaLnBrk="1" hangingPunct="1"/>
            <a:r>
              <a:rPr lang="zh-TW" altLang="zh-HK" b="1" dirty="0" smtClean="0"/>
              <a:t>拖欠贍養費比例高企</a:t>
            </a:r>
            <a:r>
              <a:rPr lang="en-US" altLang="zh-TW" b="1" dirty="0" smtClean="0"/>
              <a:t/>
            </a:r>
            <a:br>
              <a:rPr lang="en-US" altLang="zh-TW" b="1" dirty="0" smtClean="0"/>
            </a:br>
            <a:r>
              <a:rPr lang="zh-TW" altLang="zh-HK" b="1" dirty="0" smtClean="0"/>
              <a:t>追討欠有效渠道</a:t>
            </a:r>
            <a:endParaRPr lang="zh-HK" altLang="en-US" dirty="0" smtClean="0"/>
          </a:p>
        </p:txBody>
      </p:sp>
      <p:sp>
        <p:nvSpPr>
          <p:cNvPr id="5" name="橢圓 4"/>
          <p:cNvSpPr/>
          <p:nvPr/>
        </p:nvSpPr>
        <p:spPr>
          <a:xfrm>
            <a:off x="6533241" y="3327175"/>
            <a:ext cx="1141413" cy="77152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HK" altLang="en-US">
              <a:ln>
                <a:solidFill>
                  <a:schemeClr val="accent4"/>
                </a:solidFill>
              </a:ln>
            </a:endParaRPr>
          </a:p>
        </p:txBody>
      </p:sp>
      <p:sp>
        <p:nvSpPr>
          <p:cNvPr id="6" name="橢圓 5"/>
          <p:cNvSpPr/>
          <p:nvPr/>
        </p:nvSpPr>
        <p:spPr>
          <a:xfrm>
            <a:off x="6518765" y="1861819"/>
            <a:ext cx="1192750" cy="7901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HK" altLang="en-US">
              <a:ln>
                <a:solidFill>
                  <a:schemeClr val="accent4"/>
                </a:solidFill>
              </a:ln>
            </a:endParaRPr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mtClean="0"/>
              <a:pPr>
                <a:defRPr/>
              </a:pPr>
              <a:t>13</a:t>
            </a:fld>
            <a:endParaRPr lang="zh-HK" altLang="en-US"/>
          </a:p>
        </p:txBody>
      </p:sp>
      <p:sp>
        <p:nvSpPr>
          <p:cNvPr id="9" name="矩形 8"/>
          <p:cNvSpPr/>
          <p:nvPr/>
        </p:nvSpPr>
        <p:spPr>
          <a:xfrm>
            <a:off x="646766" y="6430033"/>
            <a:ext cx="75166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TW" altLang="zh-TW" sz="1200" kern="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資料來源：統計</a:t>
            </a:r>
            <a:r>
              <a:rPr lang="zh-TW" altLang="en-US" sz="1200" kern="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處</a:t>
            </a:r>
            <a:r>
              <a:rPr lang="zh-TW" altLang="zh-TW" sz="1200" kern="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，《主題性住戶調查報告書》（第</a:t>
            </a:r>
            <a:r>
              <a:rPr lang="en-US" altLang="zh-TW" sz="1200" kern="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</a:t>
            </a:r>
            <a:r>
              <a:rPr lang="zh-TW" altLang="zh-TW" sz="1200" kern="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號、第</a:t>
            </a:r>
            <a:r>
              <a:rPr lang="en-US" altLang="zh-TW" sz="1200" kern="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19</a:t>
            </a:r>
            <a:r>
              <a:rPr lang="zh-TW" altLang="zh-TW" sz="1200" kern="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號、第</a:t>
            </a:r>
            <a:r>
              <a:rPr lang="en-US" altLang="zh-TW" sz="1200" kern="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29</a:t>
            </a:r>
            <a:r>
              <a:rPr lang="zh-TW" altLang="zh-TW" sz="1200" kern="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號，第</a:t>
            </a:r>
            <a:r>
              <a:rPr lang="en-US" altLang="zh-TW" sz="1200" kern="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45</a:t>
            </a:r>
            <a:r>
              <a:rPr lang="zh-TW" altLang="zh-TW" sz="1200" kern="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號，第</a:t>
            </a:r>
            <a:r>
              <a:rPr lang="en-US" altLang="zh-TW" sz="1200" kern="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61</a:t>
            </a:r>
            <a:r>
              <a:rPr lang="zh-TW" altLang="zh-TW" sz="1200" kern="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號）</a:t>
            </a:r>
            <a:endParaRPr lang="zh-TW" altLang="zh-TW" sz="1200" kern="1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標題 1"/>
          <p:cNvSpPr>
            <a:spLocks noGrp="1"/>
          </p:cNvSpPr>
          <p:nvPr>
            <p:ph type="title"/>
          </p:nvPr>
        </p:nvSpPr>
        <p:spPr>
          <a:xfrm>
            <a:off x="609600" y="527713"/>
            <a:ext cx="6348413" cy="1320800"/>
          </a:xfrm>
        </p:spPr>
        <p:txBody>
          <a:bodyPr/>
          <a:lstStyle/>
          <a:p>
            <a:pPr eaLnBrk="1" hangingPunct="1"/>
            <a:r>
              <a:rPr lang="zh-TW" altLang="zh-HK" b="1" dirty="0" smtClean="0"/>
              <a:t>拖欠贍養費比例高企</a:t>
            </a:r>
            <a:r>
              <a:rPr lang="en-US" altLang="zh-TW" b="1" dirty="0" smtClean="0"/>
              <a:t/>
            </a:r>
            <a:br>
              <a:rPr lang="en-US" altLang="zh-TW" b="1" dirty="0" smtClean="0"/>
            </a:br>
            <a:r>
              <a:rPr lang="zh-TW" altLang="zh-HK" b="1" dirty="0" smtClean="0"/>
              <a:t>追討欠有效渠道</a:t>
            </a:r>
            <a:endParaRPr lang="zh-HK" altLang="en-US" dirty="0" smtClean="0"/>
          </a:p>
        </p:txBody>
      </p:sp>
      <p:graphicFrame>
        <p:nvGraphicFramePr>
          <p:cNvPr id="8" name="內容版面配置區 7"/>
          <p:cNvGraphicFramePr>
            <a:graphicFrameLocks noGrp="1"/>
          </p:cNvGraphicFramePr>
          <p:nvPr>
            <p:ph idx="1"/>
          </p:nvPr>
        </p:nvGraphicFramePr>
        <p:xfrm>
          <a:off x="609600" y="1841500"/>
          <a:ext cx="7607299" cy="4949442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920999"/>
                <a:gridCol w="937260"/>
                <a:gridCol w="937260"/>
                <a:gridCol w="937260"/>
                <a:gridCol w="937260"/>
                <a:gridCol w="937260"/>
              </a:tblGrid>
              <a:tr h="426120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 smtClean="0">
                          <a:effectLst/>
                        </a:rPr>
                        <a:t>選擇</a:t>
                      </a:r>
                      <a:r>
                        <a:rPr lang="zh-TW" sz="1800" kern="100" dirty="0">
                          <a:effectLst/>
                        </a:rPr>
                        <a:t>不追討被拖欠贍養費</a:t>
                      </a:r>
                      <a:r>
                        <a:rPr lang="zh-TW" sz="1800" kern="100" dirty="0" smtClean="0">
                          <a:effectLst/>
                        </a:rPr>
                        <a:t>的主因</a:t>
                      </a:r>
                      <a:r>
                        <a:rPr lang="zh-TW" sz="1800" kern="100" dirty="0">
                          <a:effectLst/>
                        </a:rPr>
                        <a:t>，指定年份</a:t>
                      </a:r>
                      <a:endParaRPr lang="zh-TW" sz="1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13477" marR="13477" marT="0" marB="0" anchor="ctr"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</a:tr>
              <a:tr h="469407"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effectLst/>
                        </a:rPr>
                        <a:t>年份</a:t>
                      </a:r>
                      <a:endParaRPr lang="zh-TW" sz="1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2001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2004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2007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2010</a:t>
                      </a:r>
                      <a:endParaRPr lang="zh-TW" sz="1800" kern="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2016</a:t>
                      </a:r>
                      <a:endParaRPr lang="zh-TW" sz="1800" kern="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</a:tr>
              <a:tr h="4694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effectLst/>
                        </a:rPr>
                        <a:t>前配偶沒有能力支付贍養費</a:t>
                      </a:r>
                      <a:endParaRPr lang="zh-TW" sz="18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18.4%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44.4%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45.9%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44.3%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26.5%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</a:tr>
              <a:tr h="4694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effectLst/>
                        </a:rPr>
                        <a:t>認為前配偶不會支付贍養費</a:t>
                      </a:r>
                      <a:r>
                        <a:rPr lang="en-US" sz="1800" kern="100" dirty="0">
                          <a:effectLst/>
                        </a:rPr>
                        <a:t> </a:t>
                      </a:r>
                      <a:endParaRPr lang="zh-TW" sz="18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20.5%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7.7%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27.6%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24.2%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27.2%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</a:tr>
              <a:tr h="4694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effectLst/>
                        </a:rPr>
                        <a:t>提出法律訴訟的程序太繁複</a:t>
                      </a:r>
                      <a:endParaRPr lang="zh-TW" sz="18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16.3%</a:t>
                      </a:r>
                      <a:endParaRPr lang="zh-TW" sz="1800" kern="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32.%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24.6%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11.7%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22.5%</a:t>
                      </a:r>
                      <a:endParaRPr lang="zh-TW" sz="1800" kern="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</a:tr>
              <a:tr h="469407"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effectLst/>
                        </a:rPr>
                        <a:t>未能聯絡前配偶</a:t>
                      </a:r>
                      <a:endParaRPr lang="zh-TW" sz="1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16.6%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26.7%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15.9%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21.3%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18.7%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</a:tr>
              <a:tr h="4694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 smtClean="0">
                          <a:effectLst/>
                        </a:rPr>
                        <a:t>其他</a:t>
                      </a:r>
                      <a:r>
                        <a:rPr lang="zh-TW" altLang="en-US" sz="1800" kern="100" dirty="0" smtClean="0">
                          <a:effectLst/>
                        </a:rPr>
                        <a:t>原因*</a:t>
                      </a:r>
                      <a:endParaRPr lang="zh-TW" sz="1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38.3%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21.8%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34.7%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24.0%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39.0%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51984" marR="51984" marT="0" marB="0" anchor="ctr"/>
                </a:tc>
              </a:tr>
              <a:tr h="761548">
                <a:tc gridSpan="6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sz="1600" kern="100" dirty="0">
                          <a:effectLst/>
                        </a:rPr>
                        <a:t>註：可選多項，故合計會超過</a:t>
                      </a:r>
                      <a:r>
                        <a:rPr lang="en-US" sz="1600" kern="100" dirty="0">
                          <a:effectLst/>
                        </a:rPr>
                        <a:t> 100%</a:t>
                      </a:r>
                      <a:endParaRPr lang="zh-TW" sz="1600" kern="1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sz="1600" kern="100" dirty="0">
                          <a:effectLst/>
                        </a:rPr>
                        <a:t>資料來源：</a:t>
                      </a:r>
                      <a:r>
                        <a:rPr lang="zh-TW" sz="1600" kern="100" dirty="0" smtClean="0">
                          <a:effectLst/>
                        </a:rPr>
                        <a:t>統計</a:t>
                      </a:r>
                      <a:r>
                        <a:rPr lang="zh-TW" altLang="en-US" sz="1600" kern="100" dirty="0" smtClean="0">
                          <a:effectLst/>
                        </a:rPr>
                        <a:t>處</a:t>
                      </a:r>
                      <a:r>
                        <a:rPr lang="zh-TW" sz="1600" kern="100" dirty="0" smtClean="0">
                          <a:effectLst/>
                        </a:rPr>
                        <a:t>，</a:t>
                      </a:r>
                      <a:r>
                        <a:rPr lang="zh-TW" sz="1600" kern="100" dirty="0">
                          <a:effectLst/>
                        </a:rPr>
                        <a:t>《主題性住戶調查報告書》（第</a:t>
                      </a:r>
                      <a:r>
                        <a:rPr lang="en-US" sz="1600" kern="100" dirty="0">
                          <a:effectLst/>
                        </a:rPr>
                        <a:t>7</a:t>
                      </a:r>
                      <a:r>
                        <a:rPr lang="zh-TW" sz="1600" kern="100" dirty="0">
                          <a:effectLst/>
                        </a:rPr>
                        <a:t>號、第</a:t>
                      </a:r>
                      <a:r>
                        <a:rPr lang="en-US" sz="1600" kern="100" dirty="0">
                          <a:effectLst/>
                        </a:rPr>
                        <a:t>19</a:t>
                      </a:r>
                      <a:r>
                        <a:rPr lang="zh-TW" sz="1600" kern="100" dirty="0">
                          <a:effectLst/>
                        </a:rPr>
                        <a:t>號、第</a:t>
                      </a:r>
                      <a:r>
                        <a:rPr lang="en-US" sz="1600" kern="100" dirty="0">
                          <a:effectLst/>
                        </a:rPr>
                        <a:t>29</a:t>
                      </a:r>
                      <a:r>
                        <a:rPr lang="zh-TW" sz="1600" kern="100" dirty="0">
                          <a:effectLst/>
                        </a:rPr>
                        <a:t>號，第</a:t>
                      </a:r>
                      <a:r>
                        <a:rPr lang="en-US" sz="1600" kern="100" dirty="0">
                          <a:effectLst/>
                        </a:rPr>
                        <a:t>45</a:t>
                      </a:r>
                      <a:r>
                        <a:rPr lang="zh-TW" sz="1600" kern="100" dirty="0">
                          <a:effectLst/>
                        </a:rPr>
                        <a:t>號，第</a:t>
                      </a:r>
                      <a:r>
                        <a:rPr lang="en-US" sz="1600" kern="100" dirty="0">
                          <a:effectLst/>
                        </a:rPr>
                        <a:t>61</a:t>
                      </a:r>
                      <a:r>
                        <a:rPr lang="zh-TW" sz="1600" kern="100" dirty="0">
                          <a:effectLst/>
                        </a:rPr>
                        <a:t>號</a:t>
                      </a:r>
                      <a:r>
                        <a:rPr lang="zh-TW" sz="1600" kern="100" dirty="0" smtClean="0">
                          <a:effectLst/>
                        </a:rPr>
                        <a:t>）</a:t>
                      </a:r>
                      <a:endParaRPr lang="en-US" altLang="zh-TW" sz="1600" kern="100" dirty="0" smtClean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US" altLang="zh-TW" sz="1600" kern="100" dirty="0" smtClean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TW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r>
                        <a:rPr lang="zh-TW" altLang="zh-TW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不是每次報告均出現的原因，包括「經濟上沒有問題亦沒有迫切需要追討贍養費」、「無能力支付律師費」、「太忙」、「經濟上沒有問題亦沒有迫切需要追討贍養費」、「其他」。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13477" marR="13477" marT="0" marB="0" anchor="ctr"/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橢圓 8"/>
          <p:cNvSpPr/>
          <p:nvPr/>
        </p:nvSpPr>
        <p:spPr>
          <a:xfrm>
            <a:off x="7207187" y="3177223"/>
            <a:ext cx="965200" cy="150450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HK" altLang="en-US">
              <a:ln>
                <a:solidFill>
                  <a:schemeClr val="accent4"/>
                </a:solidFill>
              </a:ln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mtClean="0"/>
              <a:pPr>
                <a:defRPr/>
              </a:pPr>
              <a:t>14</a:t>
            </a:fld>
            <a:endParaRPr lang="zh-HK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zh-HK" b="1" dirty="0" smtClean="0"/>
              <a:t>拖欠贍養費比例高企</a:t>
            </a:r>
            <a:r>
              <a:rPr lang="en-US" altLang="zh-TW" b="1" dirty="0" smtClean="0"/>
              <a:t/>
            </a:r>
            <a:br>
              <a:rPr lang="en-US" altLang="zh-TW" b="1" dirty="0" smtClean="0"/>
            </a:br>
            <a:r>
              <a:rPr lang="zh-TW" altLang="zh-HK" b="1" dirty="0" smtClean="0"/>
              <a:t>追討欠有效渠道</a:t>
            </a:r>
            <a:endParaRPr lang="zh-HK" altLang="en-US" dirty="0" smtClean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2160588"/>
            <a:ext cx="6438900" cy="4368800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可能因為</a:t>
            </a:r>
            <a:r>
              <a:rPr lang="zh-TW" altLang="zh-HK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政府自</a:t>
            </a:r>
            <a:r>
              <a:rPr lang="en-US" altLang="zh-TW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2000</a:t>
            </a:r>
            <a:r>
              <a:rPr lang="zh-TW" altLang="zh-HK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年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起推出了一系列的行政措施，</a:t>
            </a:r>
            <a:r>
              <a:rPr lang="zh-TW" altLang="zh-HK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拖欠</a:t>
            </a:r>
            <a:r>
              <a:rPr lang="zh-TW" altLang="zh-HK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贍養費的</a:t>
            </a:r>
            <a:r>
              <a:rPr lang="zh-TW" altLang="zh-HK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情況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略有改善，拖欠率由</a:t>
            </a:r>
            <a:r>
              <a:rPr lang="en-US" altLang="zh-TW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2001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年的</a:t>
            </a:r>
            <a:r>
              <a:rPr lang="en-US" altLang="zh-TW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57.2%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下降到</a:t>
            </a:r>
            <a:r>
              <a:rPr lang="en-US" altLang="zh-TW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2016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年的</a:t>
            </a:r>
            <a:r>
              <a:rPr lang="en-US" altLang="zh-TW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40.5%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，但情況依然不理想，顯示這些措施成效有限。例如</a:t>
            </a:r>
            <a:r>
              <a:rPr lang="zh-TW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扣押入息令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條例在</a:t>
            </a:r>
            <a:r>
              <a:rPr lang="en-US" altLang="zh-TW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2002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年修訂後，每年只有數十宗申請。從</a:t>
            </a:r>
            <a:r>
              <a:rPr lang="en-US" altLang="zh-TW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2012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到</a:t>
            </a:r>
            <a:r>
              <a:rPr lang="en-US" altLang="zh-TW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2016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期間，法院亦只批出了</a:t>
            </a:r>
            <a:r>
              <a:rPr lang="en-US" altLang="zh-TW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78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個扣押</a:t>
            </a:r>
            <a:r>
              <a:rPr lang="zh-TW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入息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令</a:t>
            </a:r>
            <a:r>
              <a:rPr lang="zh-TW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en-US" altLang="zh-TW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endParaRPr lang="zh-TW" altLang="zh-HK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拖欠情況雖略有改善，但逾</a:t>
            </a:r>
            <a:r>
              <a:rPr lang="zh-TW" altLang="zh-HK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八成</a:t>
            </a:r>
            <a:r>
              <a:rPr lang="zh-TW" altLang="zh-HK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被拖欠贍養費</a:t>
            </a:r>
            <a:r>
              <a:rPr lang="zh-TW" altLang="zh-HK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人士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卻</a:t>
            </a:r>
            <a:r>
              <a:rPr lang="zh-TW" altLang="zh-HK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選擇不追討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欠款。除</a:t>
            </a:r>
            <a:r>
              <a:rPr lang="zh-TW" altLang="zh-TW" sz="2000" kern="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前配偶沒有能力支付贍養費</a:t>
            </a:r>
            <a:r>
              <a:rPr lang="zh-TW" altLang="en-US" sz="2000" kern="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外，其他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主要原因有</a:t>
            </a:r>
            <a:r>
              <a:rPr lang="zh-TW" altLang="zh-HK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「</a:t>
            </a:r>
            <a:r>
              <a:rPr lang="zh-TW" altLang="zh-HK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認為前配偶不會支付贍養費」、「提出法律訴訟的程序太繁複」、「未能聯絡前配偶</a:t>
            </a:r>
            <a:r>
              <a:rPr lang="zh-TW" altLang="zh-HK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」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等，均</a:t>
            </a:r>
            <a:r>
              <a:rPr lang="zh-TW" altLang="zh-HK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和現行制度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漏洞</a:t>
            </a:r>
            <a:r>
              <a:rPr lang="zh-TW" altLang="zh-HK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有關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en-US" altLang="zh-TW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en-US" altLang="zh-TW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mtClean="0"/>
              <a:pPr>
                <a:defRPr/>
              </a:pPr>
              <a:t>15</a:t>
            </a:fld>
            <a:endParaRPr lang="zh-HK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zh-HK" b="1" dirty="0" smtClean="0"/>
              <a:t>拖欠贍養費比例高企</a:t>
            </a:r>
            <a:r>
              <a:rPr lang="en-US" altLang="zh-TW" b="1" dirty="0" smtClean="0"/>
              <a:t/>
            </a:r>
            <a:br>
              <a:rPr lang="en-US" altLang="zh-TW" b="1" dirty="0" smtClean="0"/>
            </a:br>
            <a:r>
              <a:rPr lang="zh-TW" altLang="zh-HK" b="1" dirty="0" smtClean="0"/>
              <a:t>追討欠有效渠道</a:t>
            </a:r>
            <a:endParaRPr lang="zh-HK" altLang="en-US" dirty="0" smtClean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2160588"/>
            <a:ext cx="6438900" cy="43688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zh-TW" altLang="zh-HK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現</a:t>
            </a:r>
            <a:r>
              <a:rPr lang="zh-TW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行</a:t>
            </a:r>
            <a:r>
              <a:rPr lang="zh-TW" altLang="zh-HK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制度的核心問題，</a:t>
            </a:r>
            <a:r>
              <a:rPr lang="zh-TW" altLang="zh-HK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是</a:t>
            </a:r>
            <a:r>
              <a:rPr lang="zh-TW" altLang="zh-HK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它</a:t>
            </a:r>
            <a:r>
              <a:rPr lang="zh-TW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需要由領取贍養費</a:t>
            </a:r>
            <a:r>
              <a:rPr lang="zh-TW" altLang="zh-HK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方</a:t>
            </a:r>
            <a:r>
              <a:rPr lang="zh-TW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自行</a:t>
            </a:r>
            <a:r>
              <a:rPr lang="zh-TW" altLang="zh-HK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追</a:t>
            </a:r>
            <a:r>
              <a:rPr lang="zh-TW" altLang="zh-HK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討和處理贍養費相關事宜</a:t>
            </a:r>
            <a:r>
              <a:rPr lang="zh-TW" altLang="zh-HK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，</a:t>
            </a:r>
            <a:r>
              <a:rPr lang="zh-TW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而相關</a:t>
            </a:r>
            <a:r>
              <a:rPr lang="zh-TW" altLang="zh-HK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法律程序</a:t>
            </a:r>
            <a:r>
              <a:rPr lang="zh-TW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相當</a:t>
            </a:r>
            <a:r>
              <a:rPr lang="zh-TW" altLang="zh-HK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繁瑣</a:t>
            </a:r>
            <a:r>
              <a:rPr lang="zh-TW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，但現行制度亦</a:t>
            </a:r>
            <a:r>
              <a:rPr lang="zh-TW" altLang="zh-HK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沒有</a:t>
            </a:r>
            <a:r>
              <a:rPr lang="zh-TW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其他</a:t>
            </a:r>
            <a:r>
              <a:rPr lang="zh-TW" altLang="zh-HK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適時而</a:t>
            </a:r>
            <a:r>
              <a:rPr lang="zh-TW" altLang="zh-HK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具阻嚇性的</a:t>
            </a:r>
            <a:r>
              <a:rPr lang="zh-TW" altLang="zh-HK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措施</a:t>
            </a:r>
            <a:r>
              <a:rPr lang="zh-TW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en-US" altLang="zh-TW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endParaRPr lang="en-US" altLang="zh-TW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altLang="zh-TW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13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名領取非一元贍養費的受訪者當中，有</a:t>
            </a:r>
            <a:r>
              <a:rPr lang="en-US" altLang="zh-TW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12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人有被拖欠贍養費的經驗。</a:t>
            </a:r>
            <a:endParaRPr lang="en-US" altLang="zh-TW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en-US" altLang="zh-TW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en-US" altLang="zh-TW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zh-TW" altLang="zh-HK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endParaRPr lang="zh-HK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mtClean="0"/>
              <a:pPr>
                <a:defRPr/>
              </a:pPr>
              <a:t>16</a:t>
            </a:fld>
            <a:endParaRPr lang="zh-HK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HK" altLang="en-US" b="1" dirty="0"/>
              <a:t>個案例子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55009" y="1641974"/>
            <a:ext cx="6869373" cy="3881437"/>
          </a:xfrm>
        </p:spPr>
        <p:txBody>
          <a:bodyPr/>
          <a:lstStyle/>
          <a:p>
            <a:pPr algn="just"/>
            <a:r>
              <a:rPr lang="zh-TW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受訪者</a:t>
            </a:r>
            <a:r>
              <a:rPr lang="en-US" altLang="zh-TW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zh-TW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被前夫拖欠贍養費近半年，但前夫反跟她爭奪子女的撫養權，結果法庭要先處理撫養權的歸屬，才可以處理贍養費的問題，預計官司會延續數年時間。因此，受訪者</a:t>
            </a:r>
            <a:r>
              <a:rPr lang="en-US" altLang="zh-TW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zh-TW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認為法律不過是紙上談兵，實際上漏洞處處，很容易讓人鑽空子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en-US" altLang="zh-TW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altLang="zh-TW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受</a:t>
            </a:r>
            <a:r>
              <a:rPr lang="zh-TW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訪者</a:t>
            </a:r>
            <a:r>
              <a:rPr lang="en-US" altLang="zh-TW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r>
              <a:rPr lang="zh-TW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也有類似經驗，她被前夫拖欠贍養費後申請法援追討欠款，但因為要排期近兩年而放棄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en-US" altLang="zh-TW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altLang="zh-TW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受</a:t>
            </a:r>
            <a:r>
              <a:rPr lang="zh-TW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訪者</a:t>
            </a:r>
            <a:r>
              <a:rPr lang="en-US" altLang="zh-TW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12</a:t>
            </a:r>
            <a:r>
              <a:rPr lang="zh-TW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的前夫亦經常拖欠贍養費，但法援署多次因為地址不符無法寄傳票給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他，但法律其實要求贍養費支付方轉換地址時要通知法庭，而上庭後也只是警告其前夫了事。</a:t>
            </a:r>
            <a:endParaRPr lang="zh-HK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mtClean="0"/>
              <a:pPr>
                <a:defRPr/>
              </a:pPr>
              <a:t>17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34338139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mtClean="0"/>
              <a:pPr>
                <a:defRPr/>
              </a:pPr>
              <a:t>18</a:t>
            </a:fld>
            <a:endParaRPr lang="zh-HK" altLang="en-US"/>
          </a:p>
        </p:txBody>
      </p:sp>
      <p:graphicFrame>
        <p:nvGraphicFramePr>
          <p:cNvPr id="29" name="內容版面配置區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559020976"/>
              </p:ext>
            </p:extLst>
          </p:nvPr>
        </p:nvGraphicFramePr>
        <p:xfrm>
          <a:off x="308429" y="288471"/>
          <a:ext cx="7696200" cy="5575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" name="文字方塊 33"/>
          <p:cNvSpPr txBox="1"/>
          <p:nvPr/>
        </p:nvSpPr>
        <p:spPr>
          <a:xfrm>
            <a:off x="655394" y="5885667"/>
            <a:ext cx="74829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＊第</a:t>
            </a:r>
            <a:r>
              <a:rPr lang="en-US" altLang="zh-TW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61</a:t>
            </a:r>
            <a:r>
              <a:rPr lang="zh-TW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號報告書中因「認為前配偶不會支付贍養費」、「未能聯絡前配偶」或「其他</a:t>
            </a:r>
            <a:r>
              <a:rPr lang="zh-TW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」三個原因，</a:t>
            </a:r>
            <a:r>
              <a:rPr lang="zh-TW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而沒有申請也不打算申請贍養令的離婚或分居人士的人數。</a:t>
            </a:r>
            <a:endParaRPr lang="zh-HK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文字方塊 34"/>
          <p:cNvSpPr txBox="1"/>
          <p:nvPr/>
        </p:nvSpPr>
        <p:spPr>
          <a:xfrm>
            <a:off x="311326" y="6457890"/>
            <a:ext cx="815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來源：</a:t>
            </a:r>
            <a:r>
              <a:rPr lang="zh-TW" altLang="zh-TW" sz="14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政府統計處，</a:t>
            </a:r>
            <a:r>
              <a:rPr lang="zh-TW" altLang="zh-TW" sz="1400" kern="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《主題</a:t>
            </a:r>
            <a:r>
              <a:rPr lang="zh-TW" altLang="zh-TW" sz="14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性住戶調查報告</a:t>
            </a:r>
            <a:r>
              <a:rPr lang="zh-TW" altLang="zh-TW" sz="1400" kern="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第</a:t>
            </a:r>
            <a:r>
              <a:rPr lang="en-US" altLang="zh-TW" sz="1400" kern="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61</a:t>
            </a:r>
            <a:r>
              <a:rPr lang="zh-TW" altLang="zh-TW" sz="1400" kern="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號</a:t>
            </a:r>
            <a:r>
              <a:rPr lang="zh-TW" altLang="zh-TW" sz="14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》</a:t>
            </a:r>
            <a:endParaRPr lang="zh-TW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485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標題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618514" cy="1320800"/>
          </a:xfrm>
        </p:spPr>
        <p:txBody>
          <a:bodyPr/>
          <a:lstStyle/>
          <a:p>
            <a:pPr eaLnBrk="1" hangingPunct="1"/>
            <a:r>
              <a:rPr lang="zh-TW" altLang="en-US" b="1" dirty="0" smtClean="0"/>
              <a:t>單親綜援領取贍養費的個案比例上升，平均金額接近一人標準</a:t>
            </a:r>
            <a:endParaRPr lang="zh-HK" altLang="en-US" b="1" dirty="0" smtClean="0"/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632352528"/>
              </p:ext>
            </p:extLst>
          </p:nvPr>
        </p:nvGraphicFramePr>
        <p:xfrm>
          <a:off x="609600" y="2035175"/>
          <a:ext cx="6934204" cy="38785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17424"/>
                <a:gridCol w="943356"/>
                <a:gridCol w="943356"/>
                <a:gridCol w="943356"/>
                <a:gridCol w="943356"/>
                <a:gridCol w="943356"/>
              </a:tblGrid>
              <a:tr h="554083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 smtClean="0">
                          <a:effectLst/>
                        </a:rPr>
                        <a:t>單親</a:t>
                      </a:r>
                      <a:r>
                        <a:rPr lang="zh-TW" sz="1800" kern="100" dirty="0">
                          <a:effectLst/>
                        </a:rPr>
                        <a:t>綜援</a:t>
                      </a:r>
                      <a:r>
                        <a:rPr lang="zh-TW" sz="1800" kern="100" dirty="0" smtClean="0">
                          <a:effectLst/>
                        </a:rPr>
                        <a:t>個案</a:t>
                      </a:r>
                      <a:r>
                        <a:rPr lang="zh-TW" altLang="en-US" sz="1800" kern="100" dirty="0" smtClean="0">
                          <a:effectLst/>
                        </a:rPr>
                        <a:t>領取</a:t>
                      </a:r>
                      <a:r>
                        <a:rPr lang="zh-TW" sz="1800" kern="100" dirty="0" smtClean="0">
                          <a:effectLst/>
                        </a:rPr>
                        <a:t>贍養費</a:t>
                      </a:r>
                      <a:r>
                        <a:rPr lang="zh-TW" sz="1800" kern="100" dirty="0">
                          <a:effectLst/>
                        </a:rPr>
                        <a:t>的情況</a:t>
                      </a:r>
                      <a:r>
                        <a:rPr lang="zh-TW" sz="1800" kern="100" dirty="0" smtClean="0">
                          <a:effectLst/>
                        </a:rPr>
                        <a:t>，</a:t>
                      </a:r>
                      <a:r>
                        <a:rPr lang="en-US" altLang="zh-TW" sz="1800" kern="100" dirty="0" smtClean="0">
                          <a:effectLst/>
                        </a:rPr>
                        <a:t>2011</a:t>
                      </a:r>
                      <a:r>
                        <a:rPr lang="zh-TW" altLang="en-US" sz="1800" kern="100" dirty="0" smtClean="0">
                          <a:effectLst/>
                        </a:rPr>
                        <a:t>年至</a:t>
                      </a:r>
                      <a:r>
                        <a:rPr lang="en-US" altLang="zh-TW" sz="1800" kern="100" dirty="0" smtClean="0">
                          <a:effectLst/>
                        </a:rPr>
                        <a:t>2015</a:t>
                      </a:r>
                      <a:r>
                        <a:rPr lang="zh-TW" altLang="en-US" sz="1800" kern="100" smtClean="0">
                          <a:effectLst/>
                        </a:rPr>
                        <a:t>年</a:t>
                      </a:r>
                      <a:endParaRPr lang="zh-TW" sz="1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</a:tr>
              <a:tr h="5540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>
                          <a:effectLst/>
                        </a:rPr>
                        <a:t>年份</a:t>
                      </a:r>
                      <a:endParaRPr lang="zh-TW" sz="1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2011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2012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2013</a:t>
                      </a:r>
                      <a:endParaRPr lang="zh-TW" sz="1800" kern="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2014</a:t>
                      </a:r>
                      <a:endParaRPr lang="zh-TW" sz="1800" kern="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2015</a:t>
                      </a:r>
                      <a:endParaRPr lang="zh-TW" sz="1800" kern="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</a:tr>
              <a:tr h="5540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</a:rPr>
                        <a:t>領取</a:t>
                      </a:r>
                      <a:r>
                        <a:rPr lang="zh-TW" sz="1800" kern="100" dirty="0" smtClean="0">
                          <a:effectLst/>
                        </a:rPr>
                        <a:t>贍養費</a:t>
                      </a:r>
                      <a:r>
                        <a:rPr lang="zh-TW" sz="1800" kern="100" dirty="0">
                          <a:effectLst/>
                        </a:rPr>
                        <a:t>的單親綜援個案</a:t>
                      </a:r>
                      <a:endParaRPr lang="zh-TW" sz="1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</a:t>
                      </a:r>
                      <a:r>
                        <a:rPr lang="en-US" altLang="zh-TW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,</a:t>
                      </a:r>
                      <a:r>
                        <a:rPr 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258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</a:t>
                      </a:r>
                      <a:r>
                        <a:rPr lang="en-US" altLang="zh-TW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,</a:t>
                      </a:r>
                      <a:r>
                        <a:rPr 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321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</a:t>
                      </a:r>
                      <a:r>
                        <a:rPr lang="en-US" altLang="zh-TW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,</a:t>
                      </a:r>
                      <a:r>
                        <a:rPr 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446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</a:t>
                      </a:r>
                      <a:r>
                        <a:rPr lang="en-US" altLang="zh-TW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,</a:t>
                      </a:r>
                      <a:r>
                        <a:rPr 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690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</a:t>
                      </a:r>
                      <a:r>
                        <a:rPr lang="en-US" altLang="zh-TW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,</a:t>
                      </a:r>
                      <a:r>
                        <a:rPr 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783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</a:tr>
              <a:tr h="5540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>
                          <a:effectLst/>
                        </a:rPr>
                        <a:t>離婚／分居綜援個案</a:t>
                      </a:r>
                      <a:endParaRPr lang="zh-TW" sz="18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21</a:t>
                      </a:r>
                      <a:r>
                        <a:rPr lang="en-US" altLang="zh-TW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,</a:t>
                      </a:r>
                      <a:r>
                        <a:rPr 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523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20</a:t>
                      </a:r>
                      <a:r>
                        <a:rPr lang="en-US" altLang="zh-TW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,</a:t>
                      </a:r>
                      <a:r>
                        <a:rPr 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149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19</a:t>
                      </a:r>
                      <a:r>
                        <a:rPr lang="en-US" altLang="zh-TW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,</a:t>
                      </a:r>
                      <a:r>
                        <a:rPr 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005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19</a:t>
                      </a:r>
                      <a:r>
                        <a:rPr lang="en-US" altLang="zh-TW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,</a:t>
                      </a:r>
                      <a:r>
                        <a:rPr 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105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18</a:t>
                      </a:r>
                      <a:r>
                        <a:rPr lang="en-US" altLang="zh-TW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,</a:t>
                      </a:r>
                      <a:r>
                        <a:rPr 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263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</a:tr>
              <a:tr h="5540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>
                          <a:effectLst/>
                        </a:rPr>
                        <a:t>領取</a:t>
                      </a:r>
                      <a:r>
                        <a:rPr lang="zh-TW" sz="1800" kern="100" dirty="0" smtClean="0">
                          <a:effectLst/>
                        </a:rPr>
                        <a:t>贍養費</a:t>
                      </a:r>
                      <a:r>
                        <a:rPr lang="zh-TW" sz="1800" kern="100" dirty="0">
                          <a:effectLst/>
                        </a:rPr>
                        <a:t>的百分比</a:t>
                      </a:r>
                      <a:endParaRPr lang="zh-TW" sz="1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10.5%</a:t>
                      </a:r>
                      <a:endParaRPr lang="zh-TW" sz="1800" kern="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11.5%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12.9%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14.1%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15.2%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</a:tr>
              <a:tr h="5540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>
                          <a:effectLst/>
                        </a:rPr>
                        <a:t>贍養費每月平均金額</a:t>
                      </a:r>
                      <a:endParaRPr lang="zh-TW" sz="18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r>
                        <a:rPr lang="en-US" altLang="zh-TW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,</a:t>
                      </a:r>
                      <a:r>
                        <a:rPr 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500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r>
                        <a:rPr lang="en-US" altLang="zh-TW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,</a:t>
                      </a:r>
                      <a:r>
                        <a:rPr 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500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r>
                        <a:rPr lang="en-US" altLang="zh-TW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,</a:t>
                      </a:r>
                      <a:r>
                        <a:rPr 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500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r>
                        <a:rPr lang="en-US" altLang="zh-TW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,</a:t>
                      </a:r>
                      <a:r>
                        <a:rPr 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600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r>
                        <a:rPr lang="en-US" altLang="zh-TW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,</a:t>
                      </a:r>
                      <a:r>
                        <a:rPr 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700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510" marR="65510" marT="0" marB="0" anchor="ctr"/>
                </a:tc>
              </a:tr>
              <a:tr h="554083">
                <a:tc gridSpan="6">
                  <a:txBody>
                    <a:bodyPr/>
                    <a:lstStyle/>
                    <a:p>
                      <a:pPr marL="68580" algn="just">
                        <a:spcAft>
                          <a:spcPts val="0"/>
                        </a:spcAft>
                      </a:pPr>
                      <a:r>
                        <a:rPr lang="zh-TW" sz="1600" kern="100" dirty="0">
                          <a:effectLst/>
                        </a:rPr>
                        <a:t>資料來源：社會福利署；政府統計處，《</a:t>
                      </a:r>
                      <a:r>
                        <a:rPr lang="en-US" sz="1600" kern="100" dirty="0">
                          <a:effectLst/>
                        </a:rPr>
                        <a:t>2004 </a:t>
                      </a:r>
                      <a:r>
                        <a:rPr lang="zh-TW" sz="1600" kern="100" dirty="0">
                          <a:effectLst/>
                        </a:rPr>
                        <a:t>年至</a:t>
                      </a:r>
                      <a:r>
                        <a:rPr lang="en-US" sz="1600" kern="100" dirty="0">
                          <a:effectLst/>
                        </a:rPr>
                        <a:t> 2014 </a:t>
                      </a:r>
                      <a:r>
                        <a:rPr lang="zh-TW" sz="1600" kern="100" dirty="0">
                          <a:effectLst/>
                        </a:rPr>
                        <a:t>年綜合社會保障援助計劃的統計數字》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16984" marR="16984" marT="0" marB="0"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橢圓 3"/>
          <p:cNvSpPr/>
          <p:nvPr/>
        </p:nvSpPr>
        <p:spPr>
          <a:xfrm>
            <a:off x="6593116" y="4238170"/>
            <a:ext cx="965200" cy="11321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HK" altLang="en-US">
              <a:ln>
                <a:solidFill>
                  <a:schemeClr val="accent4"/>
                </a:solidFill>
              </a:ln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mtClean="0"/>
              <a:pPr>
                <a:defRPr/>
              </a:pPr>
              <a:t>19</a:t>
            </a:fld>
            <a:endParaRPr lang="zh-HK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zh-HK" b="1" dirty="0" smtClean="0"/>
              <a:t>研究背景和目的</a:t>
            </a:r>
            <a:endParaRPr lang="zh-HK" altLang="en-US" dirty="0" smtClean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01029"/>
            <a:ext cx="6348413" cy="388143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zh-HK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根據政府的統計資料，單親人士的數目由</a:t>
            </a:r>
            <a:r>
              <a:rPr lang="en-US" altLang="zh-HK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1991</a:t>
            </a:r>
            <a:r>
              <a:rPr lang="zh-TW" altLang="zh-HK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年的</a:t>
            </a:r>
            <a:r>
              <a:rPr lang="en-US" altLang="zh-HK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34,538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人</a:t>
            </a:r>
            <a:r>
              <a:rPr lang="zh-TW" altLang="zh-HK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大幅</a:t>
            </a:r>
            <a:r>
              <a:rPr lang="zh-TW" altLang="zh-HK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增加至</a:t>
            </a:r>
            <a:r>
              <a:rPr lang="en-US" altLang="zh-HK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2011</a:t>
            </a:r>
            <a:r>
              <a:rPr lang="zh-TW" altLang="zh-HK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年的</a:t>
            </a:r>
            <a:r>
              <a:rPr lang="en-US" altLang="zh-HK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81,705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人</a:t>
            </a:r>
            <a:r>
              <a:rPr lang="zh-TW" altLang="zh-HK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。截至</a:t>
            </a:r>
            <a:r>
              <a:rPr lang="en-US" altLang="zh-HK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2015</a:t>
            </a:r>
            <a:r>
              <a:rPr lang="zh-TW" altLang="zh-HK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年尾，包含離婚或分居人士及其子女的單親住戶估算多達</a:t>
            </a:r>
            <a:r>
              <a:rPr lang="en-US" altLang="zh-HK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54,700</a:t>
            </a:r>
            <a:r>
              <a:rPr lang="zh-TW" altLang="zh-HK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戶，牽涉近</a:t>
            </a:r>
            <a:r>
              <a:rPr lang="en-US" altLang="zh-HK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16</a:t>
            </a:r>
            <a:r>
              <a:rPr lang="zh-TW" altLang="zh-HK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萬人口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zh-TW" altLang="zh-HK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altLang="zh-HK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zh-TW" altLang="zh-HK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單親家庭向來是需要幫助的弱勢群體。截至</a:t>
            </a:r>
            <a:r>
              <a:rPr lang="en-US" altLang="zh-HK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2015</a:t>
            </a:r>
            <a:r>
              <a:rPr lang="zh-TW" altLang="zh-HK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年底，離婚或分居單</a:t>
            </a:r>
            <a:r>
              <a:rPr lang="zh-TW" altLang="zh-HK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親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住戶</a:t>
            </a:r>
            <a:r>
              <a:rPr lang="zh-TW" altLang="zh-HK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的</a:t>
            </a:r>
            <a:r>
              <a:rPr lang="zh-TW" altLang="zh-HK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貧窮率高達</a:t>
            </a:r>
            <a:r>
              <a:rPr lang="en-US" altLang="zh-HK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35.6%</a:t>
            </a:r>
            <a:r>
              <a:rPr lang="zh-TW" altLang="zh-HK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，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遠高於香港整體的</a:t>
            </a:r>
            <a:r>
              <a:rPr lang="en-US" altLang="zh-TW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14.3%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en-US" altLang="zh-TW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n-US" altLang="zh-HK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參考外國研究，社會福利、工作收入、贍養費均是單親家庭的主要收入支柱，但過往香港的研究卻集中在前兩者，忽略了對贍養費的研究。</a:t>
            </a:r>
            <a:endParaRPr lang="zh-HK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z="1100" smtClean="0"/>
              <a:pPr>
                <a:defRPr/>
              </a:pPr>
              <a:t>2</a:t>
            </a:fld>
            <a:endParaRPr lang="zh-HK" alt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b="1" dirty="0" smtClean="0"/>
              <a:t>社署處理被拖欠贍養費的綜援個案需時</a:t>
            </a:r>
            <a:endParaRPr lang="zh-HK" altLang="en-US" dirty="0" smtClean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2160588"/>
            <a:ext cx="6705600" cy="4697412"/>
          </a:xfrm>
        </p:spPr>
        <p:txBody>
          <a:bodyPr rtlCol="0">
            <a:normAutofit fontScale="925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zh-TW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現時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離婚</a:t>
            </a:r>
            <a:r>
              <a:rPr lang="zh-TW" altLang="zh-HK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或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分居單</a:t>
            </a:r>
            <a:r>
              <a:rPr lang="zh-TW" altLang="zh-HK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親綜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援</a:t>
            </a:r>
            <a:r>
              <a:rPr lang="zh-TW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個案領取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贍養費</a:t>
            </a:r>
            <a:r>
              <a:rPr lang="zh-TW" altLang="zh-HK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的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比例</a:t>
            </a:r>
            <a:r>
              <a:rPr lang="zh-TW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達</a:t>
            </a:r>
            <a:r>
              <a:rPr lang="en-US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15.2%</a:t>
            </a:r>
            <a:r>
              <a:rPr lang="zh-TW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，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平均</a:t>
            </a:r>
            <a:r>
              <a:rPr lang="zh-TW" altLang="zh-HK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的贍養費金額達</a:t>
            </a:r>
            <a:r>
              <a:rPr lang="en-US" altLang="zh-HK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1,700</a:t>
            </a:r>
            <a:r>
              <a:rPr lang="zh-TW" altLang="zh-HK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元，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接近一名</a:t>
            </a:r>
            <a:r>
              <a:rPr lang="zh-TW" altLang="zh-HK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綜援受助人的標準金額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r>
              <a:rPr lang="zh-TW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以最常見的三人家庭為例，每名健全成人的綜援金為</a:t>
            </a:r>
            <a:r>
              <a:rPr lang="en-US" altLang="zh-TW" sz="1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1,950</a:t>
            </a:r>
            <a:r>
              <a:rPr lang="zh-TW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元，每名健全兒童的綜援金為</a:t>
            </a:r>
            <a:r>
              <a:rPr lang="en-US" altLang="zh-TW" sz="1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2,165 </a:t>
            </a:r>
            <a:r>
              <a:rPr lang="zh-TW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元。</a:t>
            </a:r>
            <a:endParaRPr lang="en-US" altLang="zh-TW" sz="19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endParaRPr lang="en-US" altLang="zh-TW" sz="19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zh-TW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由於社會福利署視贍養費為收入，在計算綜援受助人可領取的綜援金額時，會從中扣除贍養費的金額。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一旦</a:t>
            </a:r>
            <a:r>
              <a:rPr lang="zh-TW" altLang="zh-HK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出現拖欠贍養費的情況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，</a:t>
            </a:r>
            <a:r>
              <a:rPr lang="zh-TW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事主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要</a:t>
            </a:r>
            <a:r>
              <a:rPr lang="zh-TW" altLang="zh-HK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親自到法庭追討和尋求法援協助，經一定程序後社署才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會</a:t>
            </a:r>
            <a:r>
              <a:rPr lang="zh-TW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停止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從</a:t>
            </a:r>
            <a:r>
              <a:rPr lang="zh-TW" altLang="zh-HK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綜援金扣減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贍養費</a:t>
            </a:r>
            <a:r>
              <a:rPr lang="zh-TW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。同樣，因未能領取贍養費而轉向申請綜援的個案，社署亦需要當事人向法援追討，證明贍養令不能被執行。</a:t>
            </a:r>
            <a:endParaRPr lang="en-US" altLang="zh-TW" sz="19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endParaRPr lang="en-US" altLang="zh-TW" sz="1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zh-TW" altLang="zh-HK" sz="1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我們的</a:t>
            </a:r>
            <a:r>
              <a:rPr lang="zh-TW" altLang="en-US" sz="1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研究</a:t>
            </a:r>
            <a:r>
              <a:rPr lang="zh-TW" altLang="zh-HK" sz="1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發現，要</a:t>
            </a:r>
            <a:r>
              <a:rPr lang="zh-TW" altLang="en-US" sz="1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停止</a:t>
            </a:r>
            <a:r>
              <a:rPr lang="zh-TW" altLang="zh-HK" sz="1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從</a:t>
            </a:r>
            <a:r>
              <a:rPr lang="zh-TW" altLang="zh-HK" sz="19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綜援</a:t>
            </a:r>
            <a:r>
              <a:rPr lang="zh-TW" altLang="zh-HK" sz="1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金扣除</a:t>
            </a:r>
            <a:r>
              <a:rPr lang="zh-TW" altLang="zh-HK" sz="19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贍養費大約</a:t>
            </a:r>
            <a:r>
              <a:rPr lang="zh-TW" altLang="zh-HK" sz="1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需</a:t>
            </a:r>
            <a:r>
              <a:rPr lang="zh-TW" altLang="en-US" sz="1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時</a:t>
            </a:r>
            <a:r>
              <a:rPr lang="zh-TW" altLang="en-US" sz="19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一個</a:t>
            </a:r>
            <a:r>
              <a:rPr lang="zh-TW" altLang="zh-HK" sz="1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月</a:t>
            </a:r>
            <a:r>
              <a:rPr lang="zh-TW" altLang="zh-HK" sz="19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到半年不等。換言之，</a:t>
            </a:r>
            <a:r>
              <a:rPr lang="zh-TW" altLang="zh-HK" sz="1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一旦贍養費</a:t>
            </a:r>
            <a:r>
              <a:rPr lang="zh-TW" altLang="en-US" sz="1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被拖欠</a:t>
            </a:r>
            <a:r>
              <a:rPr lang="zh-TW" altLang="zh-HK" sz="1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，</a:t>
            </a:r>
            <a:r>
              <a:rPr lang="zh-TW" altLang="en-US" sz="1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這些</a:t>
            </a:r>
            <a:r>
              <a:rPr lang="zh-TW" altLang="zh-HK" sz="1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單</a:t>
            </a:r>
            <a:r>
              <a:rPr lang="zh-TW" altLang="zh-HK" sz="19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親綜援</a:t>
            </a:r>
            <a:r>
              <a:rPr lang="zh-TW" altLang="zh-HK" sz="1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家庭會</a:t>
            </a:r>
            <a:r>
              <a:rPr lang="zh-TW" altLang="en-US" sz="1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短期內難以</a:t>
            </a:r>
            <a:r>
              <a:rPr lang="zh-TW" altLang="zh-HK" sz="1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應付</a:t>
            </a:r>
            <a:r>
              <a:rPr lang="zh-TW" altLang="zh-HK" sz="19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一名家庭成員的開支</a:t>
            </a:r>
            <a:r>
              <a:rPr lang="zh-TW" altLang="zh-HK" sz="1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。</a:t>
            </a:r>
            <a:endParaRPr lang="en-US" altLang="zh-TW" sz="19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endParaRPr lang="en-US" altLang="zh-TW" sz="19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zh-TW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在</a:t>
            </a:r>
            <a:r>
              <a:rPr lang="en-US" altLang="zh-TW" sz="1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13</a:t>
            </a:r>
            <a:r>
              <a:rPr lang="zh-TW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名曾被拖欠贍養費</a:t>
            </a:r>
            <a:r>
              <a:rPr lang="zh-TW" altLang="en-US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的被訪者中</a:t>
            </a:r>
            <a:r>
              <a:rPr lang="zh-TW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，有</a:t>
            </a:r>
            <a:r>
              <a:rPr lang="en-US" altLang="zh-TW" sz="1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6</a:t>
            </a:r>
            <a:r>
              <a:rPr lang="zh-TW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名有上述的經歷。</a:t>
            </a:r>
            <a:endParaRPr lang="en-US" altLang="zh-TW" sz="19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en-US" altLang="zh-TW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zh-TW" altLang="zh-HK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endParaRPr lang="zh-HK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mtClean="0"/>
              <a:pPr>
                <a:defRPr/>
              </a:pPr>
              <a:t>20</a:t>
            </a:fld>
            <a:endParaRPr lang="zh-HK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/>
              <a:t>個案</a:t>
            </a:r>
            <a:r>
              <a:rPr lang="zh-TW" altLang="en-US" b="1" smtClean="0"/>
              <a:t>例子</a:t>
            </a:r>
            <a:r>
              <a:rPr lang="zh-TW" altLang="en-US" b="1" dirty="0"/>
              <a:t/>
            </a:r>
            <a:br>
              <a:rPr lang="zh-TW" altLang="en-US" b="1" dirty="0"/>
            </a:br>
            <a:endParaRPr lang="zh-HK" altLang="en-US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08124" y="1474787"/>
            <a:ext cx="7152736" cy="5126038"/>
          </a:xfrm>
        </p:spPr>
        <p:txBody>
          <a:bodyPr/>
          <a:lstStyle/>
          <a:p>
            <a:r>
              <a:rPr lang="zh-TW" altLang="en-US" dirty="0" smtClean="0"/>
              <a:t>受</a:t>
            </a:r>
            <a:r>
              <a:rPr lang="zh-TW" altLang="en-US" dirty="0"/>
              <a:t>訪</a:t>
            </a:r>
            <a:r>
              <a:rPr lang="zh-TW" altLang="en-US" dirty="0" smtClean="0"/>
              <a:t>者</a:t>
            </a:r>
            <a:r>
              <a:rPr lang="en-US" altLang="zh-TW" dirty="0" smtClean="0"/>
              <a:t>1</a:t>
            </a:r>
            <a:r>
              <a:rPr lang="zh-TW" altLang="en-US" dirty="0" smtClean="0"/>
              <a:t>、</a:t>
            </a:r>
            <a:r>
              <a:rPr lang="en-US" altLang="zh-TW" dirty="0" smtClean="0"/>
              <a:t>3</a:t>
            </a:r>
            <a:r>
              <a:rPr lang="zh-TW" altLang="en-US" dirty="0"/>
              <a:t>被前夫拖欠贍養費，由於不熟悉相關程序，半年後社署才停止從綜援扣除贍養費，期間要依賴食物銀行的支援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pPr>
              <a:buNone/>
            </a:pPr>
            <a:endParaRPr lang="en-US" altLang="zh-TW" dirty="0" smtClean="0"/>
          </a:p>
          <a:p>
            <a:r>
              <a:rPr lang="zh-TW" altLang="en-US" dirty="0" smtClean="0"/>
              <a:t>受</a:t>
            </a:r>
            <a:r>
              <a:rPr lang="zh-TW" altLang="en-US" dirty="0"/>
              <a:t>訪者</a:t>
            </a:r>
            <a:r>
              <a:rPr lang="en-US" altLang="zh-TW" dirty="0" smtClean="0"/>
              <a:t>6</a:t>
            </a:r>
            <a:r>
              <a:rPr lang="zh-TW" altLang="en-US" dirty="0" smtClean="0"/>
              <a:t>的</a:t>
            </a:r>
            <a:r>
              <a:rPr lang="zh-TW" altLang="en-US" dirty="0"/>
              <a:t>前夫因失業而未能支付贍養費，故被逼申請綜援。她曾到法援尋求</a:t>
            </a:r>
            <a:r>
              <a:rPr lang="zh-TW" altLang="en-US" dirty="0" smtClean="0"/>
              <a:t>協助，</a:t>
            </a:r>
            <a:r>
              <a:rPr lang="zh-TW" altLang="en-US" dirty="0"/>
              <a:t>但社署並不接納法援的證明文件，只暫時</a:t>
            </a:r>
            <a:r>
              <a:rPr lang="zh-TW" altLang="en-US" dirty="0" smtClean="0"/>
              <a:t>允許半</a:t>
            </a:r>
            <a:r>
              <a:rPr lang="zh-TW" altLang="en-US" dirty="0"/>
              <a:t>年的綜援，指明半年後覆檢時一定要有合資格文件證明贍養費令不能被執行。她的幼子還未入讀幼兒園，她要多次帶著幼子到灣仔家事法庭處理手續，浪費他們大量精神、時間、交通費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endParaRPr lang="en-US" altLang="zh-TW" dirty="0"/>
          </a:p>
          <a:p>
            <a:r>
              <a:rPr lang="zh-TW" altLang="en-US" dirty="0" smtClean="0"/>
              <a:t>受</a:t>
            </a:r>
            <a:r>
              <a:rPr lang="zh-TW" altLang="en-US" dirty="0"/>
              <a:t>訪者</a:t>
            </a:r>
            <a:r>
              <a:rPr lang="en-US" altLang="zh-TW" dirty="0"/>
              <a:t>12</a:t>
            </a:r>
            <a:r>
              <a:rPr lang="zh-TW" altLang="en-US" dirty="0"/>
              <a:t>的前夫亦經常拖欠贍養費，而且經常</a:t>
            </a:r>
            <a:r>
              <a:rPr lang="zh-TW" altLang="en-US" dirty="0" smtClean="0"/>
              <a:t>誇大支付的贍養費金額，</a:t>
            </a:r>
            <a:r>
              <a:rPr lang="zh-TW" altLang="en-US" dirty="0"/>
              <a:t>結果她要仔細記錄所有和前夫之間的金錢往來給社署。而她前夫出於報復心理，並沒有完全停止支付贍養費，而是不定時繳付，令她不勝煩擾。追討期間，她在社福團體的協助下，才獲社署停止從綜援中扣除</a:t>
            </a:r>
            <a:r>
              <a:rPr lang="zh-TW" altLang="en-US" dirty="0" smtClean="0"/>
              <a:t>贍養費。</a:t>
            </a:r>
            <a:endParaRPr lang="en-US" altLang="zh-TW" dirty="0" smtClean="0"/>
          </a:p>
          <a:p>
            <a:endParaRPr lang="en-US" altLang="zh-TW" dirty="0"/>
          </a:p>
          <a:p>
            <a:r>
              <a:rPr lang="zh-TW" altLang="en-US" dirty="0" smtClean="0"/>
              <a:t>受訪者</a:t>
            </a:r>
            <a:r>
              <a:rPr lang="en-US" altLang="zh-TW" dirty="0" smtClean="0"/>
              <a:t>13</a:t>
            </a:r>
            <a:r>
              <a:rPr lang="zh-TW" altLang="en-US" dirty="0" smtClean="0"/>
              <a:t>收不到贍養費，轉而申請綜援，等待期間被迫借錢度日</a:t>
            </a:r>
            <a:endParaRPr lang="zh-TW" altLang="en-US" dirty="0"/>
          </a:p>
          <a:p>
            <a:endParaRPr lang="zh-HK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mtClean="0"/>
              <a:pPr>
                <a:defRPr/>
              </a:pPr>
              <a:t>21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68196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6" name="內容版面配置區 5" descr="未命名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71300"/>
            <a:ext cx="9192602" cy="4462799"/>
          </a:xfr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mtClean="0"/>
              <a:pPr>
                <a:defRPr/>
              </a:pPr>
              <a:t>22</a:t>
            </a:fld>
            <a:endParaRPr lang="zh-HK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/>
              <a:t>現時的處理程序</a:t>
            </a:r>
            <a:endParaRPr lang="zh-TW" altLang="en-US" b="1" dirty="0"/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323254803"/>
              </p:ext>
            </p:extLst>
          </p:nvPr>
        </p:nvGraphicFramePr>
        <p:xfrm>
          <a:off x="665139" y="1574113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mtClean="0"/>
              <a:pPr>
                <a:defRPr/>
              </a:pPr>
              <a:t>23</a:t>
            </a:fld>
            <a:endParaRPr lang="zh-HK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b="1" dirty="0" smtClean="0"/>
              <a:t>親自追討易受二度傷害</a:t>
            </a:r>
            <a:r>
              <a:rPr lang="en-US" altLang="zh-TW" b="1" dirty="0" smtClean="0"/>
              <a:t/>
            </a:r>
            <a:br>
              <a:rPr lang="en-US" altLang="zh-TW" b="1" dirty="0" smtClean="0"/>
            </a:br>
            <a:r>
              <a:rPr lang="zh-TW" altLang="en-US" b="1" dirty="0" smtClean="0"/>
              <a:t>程序繁瑣心理壓力爆煲</a:t>
            </a:r>
            <a:endParaRPr lang="zh-HK" altLang="en-US" b="1" dirty="0" smtClean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2037757"/>
            <a:ext cx="6842078" cy="4513167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幾乎</a:t>
            </a:r>
            <a:r>
              <a:rPr lang="zh-TW" altLang="zh-HK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全部受訪者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均表示</a:t>
            </a:r>
            <a:r>
              <a:rPr lang="zh-TW" altLang="zh-HK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他們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有</a:t>
            </a:r>
            <a:r>
              <a:rPr lang="zh-TW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不同程度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情緒</a:t>
            </a:r>
            <a:r>
              <a:rPr lang="zh-TW" altLang="zh-HK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問題。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zh-TW" altLang="zh-HK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zh-TW" altLang="zh-HK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追討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贍養費</a:t>
            </a:r>
            <a:r>
              <a:rPr lang="zh-TW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的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繁瑣和</a:t>
            </a:r>
            <a:r>
              <a:rPr lang="zh-TW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日常的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經濟</a:t>
            </a:r>
            <a:r>
              <a:rPr lang="zh-TW" altLang="zh-HK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壓力是他們的一大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困擾</a:t>
            </a:r>
            <a:r>
              <a:rPr lang="zh-TW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現時贍養費</a:t>
            </a:r>
            <a:r>
              <a:rPr lang="zh-TW" altLang="zh-HK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的制度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依</a:t>
            </a:r>
            <a:r>
              <a:rPr lang="zh-TW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靠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支付</a:t>
            </a:r>
            <a:r>
              <a:rPr lang="zh-TW" altLang="zh-HK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方的合作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和</a:t>
            </a:r>
            <a:r>
              <a:rPr lang="zh-TW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領取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方</a:t>
            </a:r>
            <a:r>
              <a:rPr lang="zh-TW" altLang="zh-HK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的主動跟進。一方面，他們要鉅細靡遺記錄和前配偶的金錢往來，以應對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未來可能有的法律追討程序。</a:t>
            </a:r>
            <a:r>
              <a:rPr lang="zh-TW" altLang="zh-HK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另一方面，他們需要親自來往社署、法院、法援署等機構處理追討贍養費事宜，程序繁瑣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之餘又要照顧子女。</a:t>
            </a:r>
            <a:r>
              <a:rPr lang="zh-TW" altLang="zh-HK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除此以外，他們還要擔心因被拖欠贍養費而帶來的經濟壓力，心理壓力之大可想而知。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zh-TW" altLang="zh-HK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zh-TW" altLang="zh-HK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另一個心理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壓力來源</a:t>
            </a:r>
            <a:r>
              <a:rPr lang="zh-TW" altLang="zh-HK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，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是他們</a:t>
            </a:r>
            <a:r>
              <a:rPr lang="zh-TW" altLang="zh-HK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要親自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和</a:t>
            </a:r>
            <a:r>
              <a:rPr lang="zh-TW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前配偶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聯絡</a:t>
            </a:r>
            <a:r>
              <a:rPr lang="zh-TW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，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處理</a:t>
            </a:r>
            <a:r>
              <a:rPr lang="zh-TW" altLang="zh-HK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被拖欠的贍養費。雖然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平日</a:t>
            </a:r>
            <a:r>
              <a:rPr lang="zh-TW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領取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贍養費</a:t>
            </a:r>
            <a:r>
              <a:rPr lang="zh-TW" altLang="zh-HK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不需要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和</a:t>
            </a:r>
            <a:r>
              <a:rPr lang="zh-TW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前配偶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聯絡</a:t>
            </a:r>
            <a:r>
              <a:rPr lang="zh-TW" altLang="zh-HK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，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但</a:t>
            </a:r>
            <a:r>
              <a:rPr lang="zh-TW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在贍養費被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拖欠</a:t>
            </a:r>
            <a:r>
              <a:rPr lang="zh-TW" altLang="zh-HK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的情況下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，</a:t>
            </a:r>
            <a:r>
              <a:rPr lang="zh-TW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他們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只能</a:t>
            </a:r>
            <a:r>
              <a:rPr lang="zh-TW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直接和前配偶交涉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r>
              <a:rPr lang="zh-TW" altLang="zh-HK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對於不少感情破裂，又或遭受家暴的單親</a:t>
            </a:r>
            <a:r>
              <a:rPr lang="zh-TW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婦女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來</a:t>
            </a:r>
            <a:r>
              <a:rPr lang="zh-TW" altLang="zh-HK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說，這是一個很難跨過的關口，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而且</a:t>
            </a:r>
            <a:r>
              <a:rPr lang="zh-TW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他們也有機會被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二度</a:t>
            </a:r>
            <a:r>
              <a:rPr lang="zh-TW" altLang="zh-HK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傷害，例如被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辱罵</a:t>
            </a:r>
            <a:r>
              <a:rPr lang="zh-TW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和</a:t>
            </a:r>
            <a:r>
              <a:rPr lang="zh-TW" altLang="zh-HK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毆打</a:t>
            </a:r>
            <a:r>
              <a:rPr lang="zh-TW" altLang="zh-HK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endParaRPr lang="zh-HK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mtClean="0"/>
              <a:pPr>
                <a:defRPr/>
              </a:pPr>
              <a:t>24</a:t>
            </a:fld>
            <a:endParaRPr lang="zh-HK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/>
              <a:t>個案</a:t>
            </a:r>
            <a:r>
              <a:rPr lang="zh-TW" altLang="en-US" b="1" dirty="0" smtClean="0"/>
              <a:t>例子</a:t>
            </a:r>
            <a:r>
              <a:rPr lang="zh-TW" altLang="en-US" b="1" dirty="0"/>
              <a:t/>
            </a:r>
            <a:br>
              <a:rPr lang="zh-TW" altLang="en-US" b="1" dirty="0"/>
            </a:br>
            <a:endParaRPr lang="zh-HK" altLang="en-US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3248" y="1657445"/>
            <a:ext cx="6348413" cy="3881437"/>
          </a:xfrm>
        </p:spPr>
        <p:txBody>
          <a:bodyPr/>
          <a:lstStyle/>
          <a:p>
            <a:endParaRPr lang="zh-TW" altLang="en-US" sz="2000" dirty="0"/>
          </a:p>
          <a:p>
            <a:pPr algn="just"/>
            <a:r>
              <a:rPr lang="zh-TW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受訪者</a:t>
            </a:r>
            <a:r>
              <a:rPr lang="en-US" altLang="zh-TW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zh-TW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是家庭暴力的受害者，但因為追討贍養費的關係而被前夫再次毆打，並被前夫的女伴騷擾，現時因為心理健康問題不能工作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en-US" altLang="zh-TW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endParaRPr lang="en-US" altLang="zh-TW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受</a:t>
            </a:r>
            <a:r>
              <a:rPr lang="zh-TW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訪者</a:t>
            </a:r>
            <a:r>
              <a:rPr lang="en-US" altLang="zh-TW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12</a:t>
            </a:r>
            <a:r>
              <a:rPr lang="zh-TW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因為要追討贍養費，因而要好好紀錄和前夫一切的金錢來往，這些壓力讓她精神十分困擾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，一度想到精神科求助。</a:t>
            </a:r>
            <a:endParaRPr lang="en-US" altLang="zh-TW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endParaRPr lang="en-US" altLang="zh-TW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有家</a:t>
            </a:r>
            <a:r>
              <a:rPr lang="zh-TW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暴經歷的受訪者</a:t>
            </a:r>
            <a:r>
              <a:rPr lang="en-US" altLang="zh-TW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13</a:t>
            </a:r>
            <a:r>
              <a:rPr lang="zh-TW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雖然被拖欠贍養費多月，但因為害怕和前夫交涉被打而選擇不追討。</a:t>
            </a:r>
          </a:p>
          <a:p>
            <a:endParaRPr lang="zh-HK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mtClean="0"/>
              <a:pPr>
                <a:defRPr/>
              </a:pPr>
              <a:t>25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211159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8413" cy="837063"/>
          </a:xfrm>
        </p:spPr>
        <p:txBody>
          <a:bodyPr/>
          <a:lstStyle/>
          <a:p>
            <a:r>
              <a:rPr lang="zh-TW" altLang="en-US" b="1" dirty="0" smtClean="0"/>
              <a:t>研</a:t>
            </a:r>
            <a:r>
              <a:rPr lang="zh-TW" altLang="en-US" b="1" dirty="0"/>
              <a:t>究</a:t>
            </a:r>
            <a:r>
              <a:rPr lang="zh-TW" altLang="en-US" b="1" dirty="0" smtClean="0"/>
              <a:t>總結</a:t>
            </a:r>
            <a:endParaRPr lang="zh-HK" altLang="en-US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36896" y="1614677"/>
            <a:ext cx="6691952" cy="4267508"/>
          </a:xfrm>
        </p:spPr>
        <p:txBody>
          <a:bodyPr/>
          <a:lstStyle/>
          <a:p>
            <a:r>
              <a:rPr lang="zh-TW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離婚或分居的單親人士向來是需要幫助的弱勢群體，但一直以來，社會卻忽視贍養費被拖欠的嚴重性。</a:t>
            </a:r>
            <a:endParaRPr lang="en-US" altLang="zh-TW" sz="1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altLang="zh-HK" sz="19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zh-TW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完全依賴贍養費生活的家庭，贍養費被拖欠還可以轉為申請綜援。同時領取贍養費和綜援的家庭，一旦被拖欠贍養費，很可能會陷入一個月至半年的經濟困難</a:t>
            </a:r>
            <a:r>
              <a:rPr lang="zh-TW" altLang="en-US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en-US" altLang="zh-TW" sz="19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altLang="zh-HK" sz="1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zh-TW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贍養費被拖欠不但是個貧窮議題，也是個性別議題，因為大部分領取和被拖欠贍養費的都是離婚婦女。在兩性不平等的權力關係底下，不少離婚婦女都經歷家暴、婚外情等等的問題。離婚後，她們又因照顧子女而難以工作，卻被前夫拖欠贍養費，</a:t>
            </a:r>
            <a:r>
              <a:rPr lang="zh-TW" altLang="en-US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嚴重</a:t>
            </a:r>
            <a:r>
              <a:rPr lang="zh-TW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影響她們的心理健康</a:t>
            </a:r>
            <a:r>
              <a:rPr lang="zh-TW" altLang="en-US" sz="1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zh-HK" altLang="en-US" sz="19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mtClean="0"/>
              <a:pPr>
                <a:defRPr/>
              </a:pPr>
              <a:t>26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419720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228092" y="2702258"/>
            <a:ext cx="4217158" cy="12282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TW" altLang="en-US" sz="4800" dirty="0" smtClean="0"/>
              <a:t>社工分享個案</a:t>
            </a:r>
            <a:endParaRPr lang="zh-TW" altLang="en-US" sz="4800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mtClean="0"/>
              <a:pPr>
                <a:defRPr/>
              </a:pPr>
              <a:t>27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38950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 txBox="1">
            <a:spLocks noGrp="1"/>
          </p:cNvSpPr>
          <p:nvPr>
            <p:ph type="title"/>
          </p:nvPr>
        </p:nvSpPr>
        <p:spPr bwMode="auto">
          <a:xfrm>
            <a:off x="914400" y="2213022"/>
            <a:ext cx="8229600" cy="1922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軟正黑體" pitchFamily="34" charset="-120"/>
                <a:ea typeface="微軟正黑體" pitchFamily="34" charset="-120"/>
              </a:rPr>
              <a:t>設立「贍養費管理局」 </a:t>
            </a:r>
            <a:r>
              <a:rPr kumimoji="0" lang="en-US" altLang="zh-TW" sz="4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軟正黑體" pitchFamily="34" charset="-120"/>
                <a:ea typeface="微軟正黑體" pitchFamily="34" charset="-120"/>
              </a:rPr>
              <a:t/>
            </a:r>
            <a:br>
              <a:rPr kumimoji="0" lang="en-US" altLang="zh-TW" sz="4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軟正黑體" pitchFamily="34" charset="-120"/>
                <a:ea typeface="微軟正黑體" pitchFamily="34" charset="-120"/>
              </a:rPr>
            </a:br>
            <a:r>
              <a:rPr kumimoji="0" lang="zh-TW" altLang="en-US" sz="4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軟正黑體" pitchFamily="34" charset="-120"/>
                <a:ea typeface="微軟正黑體" pitchFamily="34" charset="-120"/>
              </a:rPr>
              <a:t>為離異家庭提供更大保障</a:t>
            </a:r>
            <a:endParaRPr kumimoji="0" lang="zh-TW" altLang="en-US" sz="4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mtClean="0"/>
              <a:pPr>
                <a:defRPr/>
              </a:pPr>
              <a:t>28</a:t>
            </a:fld>
            <a:endParaRPr lang="zh-HK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00669" y="575597"/>
            <a:ext cx="6348413" cy="659642"/>
          </a:xfrm>
        </p:spPr>
        <p:txBody>
          <a:bodyPr/>
          <a:lstStyle/>
          <a:p>
            <a:r>
              <a:rPr lang="zh-TW" altLang="en-US" b="1" dirty="0" smtClean="0"/>
              <a:t>處理贍養費問題</a:t>
            </a:r>
            <a:r>
              <a:rPr lang="en-US" altLang="zh-TW" b="1" dirty="0" smtClean="0"/>
              <a:t/>
            </a:r>
            <a:br>
              <a:rPr lang="en-US" altLang="zh-TW" b="1" dirty="0" smtClean="0"/>
            </a:br>
            <a:r>
              <a:rPr lang="zh-TW" altLang="en-US" b="1" dirty="0" smtClean="0"/>
              <a:t>政府角色 責無旁貸</a:t>
            </a:r>
            <a:endParaRPr lang="zh-TW" altLang="en-US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4191" y="1974612"/>
            <a:ext cx="6573517" cy="4147221"/>
          </a:xfrm>
        </p:spPr>
        <p:txBody>
          <a:bodyPr/>
          <a:lstStyle/>
          <a:p>
            <a:r>
              <a:rPr lang="zh-TW" altLang="en-US" dirty="0" smtClean="0"/>
              <a:t>贍養費問題往往為單親家庭帶來經濟及情緒等壓力，最終需由社會共同承擔</a:t>
            </a:r>
            <a:r>
              <a:rPr lang="en-US" altLang="zh-TW" dirty="0" smtClean="0"/>
              <a:t>(</a:t>
            </a:r>
            <a:r>
              <a:rPr lang="zh-TW" altLang="en-US" dirty="0" smtClean="0"/>
              <a:t>社會保障、社會福利服務、法援、房屋等</a:t>
            </a:r>
            <a:r>
              <a:rPr lang="en-US" altLang="zh-TW" dirty="0" smtClean="0"/>
              <a:t>)</a:t>
            </a:r>
            <a:r>
              <a:rPr lang="zh-TW" altLang="en-US" dirty="0" smtClean="0"/>
              <a:t>，政府必須正視問題。</a:t>
            </a:r>
            <a:endParaRPr lang="en-US" altLang="zh-TW" dirty="0" smtClean="0"/>
          </a:p>
          <a:p>
            <a:endParaRPr lang="en-US" altLang="zh-TW" dirty="0" smtClean="0"/>
          </a:p>
          <a:p>
            <a:r>
              <a:rPr lang="zh-TW" altLang="en-US" dirty="0" smtClean="0"/>
              <a:t>處理離異家庭的財務糾紛是落實「父母責任模式」的其中一個關鍵。</a:t>
            </a:r>
            <a:endParaRPr lang="en-US" altLang="zh-TW" dirty="0" smtClean="0"/>
          </a:p>
          <a:p>
            <a:endParaRPr lang="en-US" altLang="zh-TW" dirty="0" smtClean="0"/>
          </a:p>
          <a:p>
            <a:r>
              <a:rPr lang="en-US" altLang="zh-TW" dirty="0" smtClean="0"/>
              <a:t>《</a:t>
            </a:r>
            <a:r>
              <a:rPr lang="zh-TW" altLang="en-US" dirty="0" smtClean="0"/>
              <a:t>兒童權利公約</a:t>
            </a:r>
            <a:r>
              <a:rPr lang="en-US" altLang="zh-TW" dirty="0" smtClean="0"/>
              <a:t>》</a:t>
            </a:r>
            <a:r>
              <a:rPr lang="zh-TW" altLang="en-US" dirty="0" smtClean="0"/>
              <a:t>第二條</a:t>
            </a:r>
            <a:r>
              <a:rPr lang="en-US" altLang="zh-TW" dirty="0" smtClean="0"/>
              <a:t>:</a:t>
            </a:r>
            <a:r>
              <a:rPr lang="zh-TW" altLang="en-US" dirty="0" smtClean="0"/>
              <a:t>「締約國承擔確保兒童享有其幸福所必需的保護和照料，考慮到其父母、法定監護人、或任何對其負責有法律責任的個人的權利和義務，並為此採取一切適當的立法和行政措施」。</a:t>
            </a:r>
            <a:endParaRPr lang="en-US" altLang="zh-TW" dirty="0" smtClean="0"/>
          </a:p>
          <a:p>
            <a:endParaRPr lang="en-US" altLang="zh-TW" dirty="0" smtClean="0"/>
          </a:p>
          <a:p>
            <a:r>
              <a:rPr lang="zh-TW" altLang="en-US" dirty="0" smtClean="0"/>
              <a:t>扶貧委員會界定：「單親家庭是有特別需要的弱勢社群」，需要更多的支援。</a:t>
            </a:r>
            <a:endParaRPr lang="en-US" altLang="zh-TW" dirty="0" smtClean="0"/>
          </a:p>
          <a:p>
            <a:endParaRPr lang="en-US" altLang="zh-TW" dirty="0" smtClean="0"/>
          </a:p>
          <a:p>
            <a:pPr>
              <a:buNone/>
            </a:pPr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mtClean="0"/>
              <a:pPr>
                <a:defRPr/>
              </a:pPr>
              <a:t>29</a:t>
            </a:fld>
            <a:endParaRPr lang="zh-HK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HK" altLang="en-US" b="1" dirty="0" smtClean="0"/>
              <a:t>研究方法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36896" y="1482054"/>
            <a:ext cx="6767593" cy="4507693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zh-TW" altLang="zh-HK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質性研究</a:t>
            </a:r>
            <a:r>
              <a:rPr lang="en-US" altLang="zh-HK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zh-TW" altLang="zh-HK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訪問</a:t>
            </a:r>
            <a:r>
              <a:rPr lang="en-US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r>
              <a:rPr lang="zh-TW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，我們訪問了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二十</a:t>
            </a:r>
            <a:r>
              <a:rPr lang="zh-TW" altLang="zh-HK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名經社會服務機構轉介的離婚婦女，她們均符合下列要求：</a:t>
            </a:r>
          </a:p>
          <a:p>
            <a:pPr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zh-TW" altLang="zh-HK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離婚後曾經申領綜援</a:t>
            </a:r>
          </a:p>
          <a:p>
            <a:pPr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有</a:t>
            </a:r>
            <a:r>
              <a:rPr lang="zh-TW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領取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贍養費，包括一元象徵式贍養費</a:t>
            </a:r>
            <a:endParaRPr lang="en-US" altLang="zh-TW" sz="19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離婚時同住的子女年齡低於</a:t>
            </a:r>
            <a:r>
              <a:rPr lang="en-US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18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歲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zh-TW" altLang="zh-HK" sz="1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zh-TW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統計</a:t>
            </a:r>
            <a:r>
              <a:rPr lang="zh-TW" altLang="en-US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數據分析</a:t>
            </a:r>
            <a:r>
              <a:rPr lang="zh-TW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－向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社會福利</a:t>
            </a:r>
            <a:r>
              <a:rPr lang="zh-TW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署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和</a:t>
            </a:r>
            <a:r>
              <a:rPr lang="zh-TW" altLang="zh-HK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政府統計處索取統計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資料</a:t>
            </a:r>
            <a:r>
              <a:rPr lang="zh-TW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從</a:t>
            </a:r>
            <a:r>
              <a:rPr lang="zh-TW" altLang="zh-HK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政府統計處索取的數據主要來自</a:t>
            </a:r>
            <a:r>
              <a:rPr lang="en-US" altLang="zh-HK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2015</a:t>
            </a:r>
            <a:r>
              <a:rPr lang="zh-TW" altLang="zh-HK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年的「綜合住戶統計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調查」</a:t>
            </a:r>
            <a:r>
              <a:rPr lang="zh-TW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，而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有關</a:t>
            </a:r>
            <a:r>
              <a:rPr lang="zh-TW" altLang="zh-HK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贍養費的數據則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來自多</a:t>
            </a:r>
            <a:r>
              <a:rPr lang="zh-TW" altLang="zh-HK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份的「主題性住戶統計調查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」</a:t>
            </a:r>
            <a:r>
              <a:rPr lang="zh-TW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zh-TW" altLang="zh-HK" sz="1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zh-TW" altLang="zh-HK" sz="1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zh-TW" altLang="zh-TW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此外，我們亦研究了美國、加拿大、澳洲、紐西蘭、英國等五國處理贍養費的機構和制度</a:t>
            </a:r>
            <a:r>
              <a:rPr lang="en-US" altLang="zh-TW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zh-TW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贍養費管理局</a:t>
            </a:r>
            <a:r>
              <a:rPr lang="en-US" altLang="zh-TW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r>
              <a:rPr lang="zh-TW" altLang="zh-TW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，特別是它們的功能、追討贍養費的權力、營運成本、收發贍養費安排，並提出香港可以借鑒之處。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mtClean="0"/>
              <a:pPr>
                <a:defRPr/>
              </a:pPr>
              <a:t>3</a:t>
            </a:fld>
            <a:endParaRPr lang="zh-HK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b="1" dirty="0" smtClean="0"/>
              <a:t>政策建議</a:t>
            </a:r>
            <a:endParaRPr lang="zh-HK" altLang="en-US" b="1" dirty="0" smtClean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583424"/>
            <a:ext cx="7060442" cy="4749137"/>
          </a:xfrm>
        </p:spPr>
        <p:txBody>
          <a:bodyPr rtlCol="0">
            <a:normAutofit fontScale="9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US" altLang="zh-TW" sz="1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1.</a:t>
            </a:r>
            <a:r>
              <a:rPr lang="zh-TW" altLang="en-US" sz="1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成立贍養費管理局</a:t>
            </a:r>
            <a:endParaRPr lang="en-US" altLang="zh-TW" sz="19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0" indent="0">
              <a:buNone/>
            </a:pPr>
            <a:r>
              <a:rPr lang="zh-TW" altLang="en-US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我們建議</a:t>
            </a:r>
            <a:r>
              <a:rPr lang="zh-TW" altLang="zh-TW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借</a:t>
            </a:r>
            <a:r>
              <a:rPr lang="zh-TW" altLang="zh-TW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鑑外國成功的經驗，儘快</a:t>
            </a:r>
            <a:r>
              <a:rPr lang="zh-TW" altLang="zh-TW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成立</a:t>
            </a:r>
            <a:r>
              <a:rPr lang="zh-TW" altLang="en-U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有</a:t>
            </a:r>
            <a:r>
              <a:rPr lang="zh-TW" altLang="zh-TW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法定</a:t>
            </a:r>
            <a:r>
              <a:rPr lang="zh-TW" altLang="en-U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權力的</a:t>
            </a:r>
            <a:r>
              <a:rPr lang="zh-TW" altLang="zh-TW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贍養費</a:t>
            </a:r>
            <a:r>
              <a:rPr lang="zh-TW" altLang="zh-TW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管理局</a:t>
            </a:r>
            <a:r>
              <a:rPr lang="zh-TW" altLang="zh-TW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，</a:t>
            </a:r>
            <a:r>
              <a:rPr lang="zh-TW" altLang="en-US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作為領取和支付贍養費人士的中介</a:t>
            </a:r>
            <a:r>
              <a:rPr lang="zh-TW" altLang="en-US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，</a:t>
            </a:r>
            <a:r>
              <a:rPr lang="zh-TW" altLang="en-US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負責</a:t>
            </a:r>
            <a:r>
              <a:rPr lang="zh-TW" altLang="zh-TW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協助</a:t>
            </a:r>
            <a:r>
              <a:rPr lang="zh-TW" altLang="zh-TW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收取、追討及發放贍養費</a:t>
            </a:r>
            <a:r>
              <a:rPr lang="zh-TW" altLang="zh-TW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，減少雙方</a:t>
            </a:r>
            <a:r>
              <a:rPr lang="zh-TW" altLang="zh-TW" sz="19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爭</a:t>
            </a:r>
            <a:r>
              <a:rPr lang="zh-TW" altLang="zh-TW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拗</a:t>
            </a:r>
            <a:r>
              <a:rPr lang="zh-TW" altLang="en-US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和加快行政效率，特別是現時貧窮而又被拖欠贍養費單親家庭，預計牽涉至少有</a:t>
            </a:r>
            <a:r>
              <a:rPr lang="en-US" altLang="zh-TW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2,700</a:t>
            </a:r>
            <a:r>
              <a:rPr lang="zh-TW" altLang="en-US" sz="1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個家庭。</a:t>
            </a:r>
            <a:endParaRPr lang="en-US" altLang="zh-TW" sz="190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en-US" altLang="zh-TW" sz="19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US" altLang="zh-TW" sz="1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</a:t>
            </a:r>
            <a:r>
              <a:rPr lang="zh-TW" altLang="en-US" sz="1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zh-TW" altLang="zh-HK" sz="1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改善</a:t>
            </a:r>
            <a:r>
              <a:rPr lang="zh-TW" altLang="zh-HK" sz="1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現時社署</a:t>
            </a:r>
            <a:r>
              <a:rPr lang="zh-TW" altLang="zh-HK" sz="1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處理</a:t>
            </a:r>
            <a:r>
              <a:rPr lang="zh-TW" altLang="en-US" sz="1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綜援個案被</a:t>
            </a:r>
            <a:r>
              <a:rPr lang="zh-TW" altLang="zh-HK" sz="1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拖欠</a:t>
            </a:r>
            <a:r>
              <a:rPr lang="zh-TW" altLang="zh-HK" sz="1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贍養費</a:t>
            </a:r>
            <a:r>
              <a:rPr lang="zh-TW" altLang="zh-HK" sz="1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的制度</a:t>
            </a:r>
            <a:endParaRPr lang="en-US" altLang="zh-TW" sz="19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zh-TW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我們建議，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在</a:t>
            </a:r>
            <a:r>
              <a:rPr lang="zh-TW" altLang="zh-HK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單親人士提供簡單證明後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，</a:t>
            </a:r>
            <a:r>
              <a:rPr lang="zh-TW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社署可以馬上停止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從</a:t>
            </a:r>
            <a:r>
              <a:rPr lang="zh-TW" altLang="zh-HK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綜援扣除贍養費，從後再安排補交追討贍養費的法庭文件作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證明。</a:t>
            </a:r>
            <a:r>
              <a:rPr lang="zh-TW" altLang="zh-HK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如果被拖欠方其後追回被拖欠的贍養費，社署應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按其</a:t>
            </a:r>
            <a:r>
              <a:rPr lang="zh-TW" altLang="zh-HK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經濟能力，一次性或分期從每月的綜援扣除相關金額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en-US" altLang="zh-TW" sz="1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en-US" altLang="zh-TW" sz="1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en-US" altLang="zh-TW" sz="1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3.</a:t>
            </a:r>
            <a:r>
              <a:rPr lang="zh-TW" altLang="en-US" sz="1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zh-TW" altLang="zh-HK" sz="1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加強</a:t>
            </a:r>
            <a:r>
              <a:rPr lang="zh-TW" altLang="zh-HK" sz="19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公眾教育</a:t>
            </a:r>
            <a:endParaRPr lang="zh-TW" altLang="zh-HK" sz="1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成立</a:t>
            </a:r>
            <a:r>
              <a:rPr lang="zh-TW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贍養費管理局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之餘</a:t>
            </a:r>
            <a:r>
              <a:rPr lang="zh-TW" altLang="zh-HK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，外國政府還會加強公眾教育，讓大眾明白單親人士的苦況和宣傳贍養費的重要性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r>
              <a:rPr lang="zh-TW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這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一方面</a:t>
            </a:r>
            <a:r>
              <a:rPr lang="zh-TW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可以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加強市民對贍養費</a:t>
            </a:r>
            <a:r>
              <a:rPr lang="zh-TW" altLang="zh-HK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的意識，另一方面也可用道德壓力逼使拖欠贍養費人士按時支付贍養費</a:t>
            </a:r>
            <a:r>
              <a:rPr lang="zh-TW" altLang="zh-HK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zh-TW" altLang="zh-HK" sz="1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zh-TW" altLang="zh-HK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mtClean="0"/>
              <a:pPr>
                <a:defRPr/>
              </a:pPr>
              <a:t>30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271258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</p:nvPr>
        </p:nvGraphicFramePr>
        <p:xfrm>
          <a:off x="402609" y="1234117"/>
          <a:ext cx="8345605" cy="5258368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tableStyleId>{21E4AEA4-8DFA-4A89-87EB-49C32662AFE0}</a:tableStyleId>
              </a:tblPr>
              <a:tblGrid>
                <a:gridCol w="4221021"/>
                <a:gridCol w="4124584"/>
              </a:tblGrid>
              <a:tr h="564448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b="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離異家庭被拖欠贍養費</a:t>
                      </a:r>
                      <a:endParaRPr lang="en-US" altLang="zh-TW" sz="2400" b="0" dirty="0" smtClean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algn="ctr"/>
                      <a:r>
                        <a:rPr lang="zh-TW" altLang="en-US" sz="2400" b="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面對的困境</a:t>
                      </a:r>
                      <a:endParaRPr lang="zh-TW" altLang="en-US" sz="2400" b="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b="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「贍養費管理局」</a:t>
                      </a:r>
                      <a:endParaRPr lang="en-US" altLang="zh-TW" sz="2400" b="0" dirty="0" smtClean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algn="ctr"/>
                      <a:r>
                        <a:rPr lang="zh-TW" altLang="en-US" sz="2400" b="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具體建議</a:t>
                      </a:r>
                      <a:endParaRPr lang="zh-TW" altLang="en-US" sz="2400" b="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>
                    <a:cell3D prstMaterial="dkEdge">
                      <a:bevel prst="artDeco"/>
                      <a:lightRig rig="flood" dir="t"/>
                    </a:cell3D>
                    <a:solidFill>
                      <a:srgbClr val="FFC000">
                        <a:alpha val="75000"/>
                      </a:srgbClr>
                    </a:solidFill>
                  </a:tcPr>
                </a:tc>
              </a:tr>
              <a:tr h="564448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親自追討，面臨二次傷害</a:t>
                      </a:r>
                      <a:endParaRPr lang="zh-TW" altLang="en-US" sz="2000" b="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indent="-457200" algn="ctr">
                        <a:buAutoNum type="arabicPeriod"/>
                      </a:pPr>
                      <a:r>
                        <a:rPr lang="zh-TW" altLang="en-US" sz="2400" b="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作為法定中介機構，</a:t>
                      </a:r>
                      <a:endParaRPr lang="en-US" altLang="zh-TW" sz="2400" b="0" dirty="0" smtClean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457200" indent="-457200" algn="ctr">
                        <a:buNone/>
                      </a:pPr>
                      <a:r>
                        <a:rPr lang="zh-TW" altLang="en-US" sz="2400" b="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  負責收取及追討贍養費</a:t>
                      </a:r>
                      <a:endParaRPr lang="zh-TW" altLang="en-US" sz="2400" b="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rgbClr val="FFC000">
                        <a:alpha val="75000"/>
                      </a:srgbClr>
                    </a:solidFill>
                  </a:tcPr>
                </a:tc>
              </a:tr>
              <a:tr h="698172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要求子女代為追討，陷</a:t>
                      </a:r>
                      <a:endParaRPr lang="en-US" altLang="zh-TW" sz="2000" b="0" dirty="0" smtClean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algn="ctr"/>
                      <a:r>
                        <a:rPr lang="zh-TW" altLang="en-US" sz="2000" b="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子女於兩難</a:t>
                      </a:r>
                      <a:endParaRPr lang="zh-TW" altLang="en-US" sz="2000" b="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  <a:tr h="564448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追討期間陷於經濟困難</a:t>
                      </a:r>
                      <a:endParaRPr lang="zh-TW" altLang="en-US" sz="2000" b="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="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2.</a:t>
                      </a:r>
                      <a:r>
                        <a:rPr lang="zh-TW" altLang="en-US" sz="2400" b="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墊支不高於綜援的</a:t>
                      </a:r>
                      <a:endParaRPr lang="en-US" altLang="zh-TW" sz="2400" b="0" dirty="0" smtClean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algn="ctr"/>
                      <a:r>
                        <a:rPr lang="zh-TW" altLang="en-US" sz="2400" b="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  定額生活費</a:t>
                      </a:r>
                      <a:endParaRPr lang="zh-TW" altLang="en-US" sz="2400" b="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rgbClr val="FFC000">
                        <a:alpha val="75000"/>
                      </a:srgbClr>
                    </a:solidFill>
                  </a:tcPr>
                </a:tc>
              </a:tr>
              <a:tr h="698172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難以查閱前配偶居所及</a:t>
                      </a:r>
                      <a:endParaRPr lang="en-US" altLang="zh-TW" sz="2000" b="0" dirty="0" smtClean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algn="ctr"/>
                      <a:r>
                        <a:rPr lang="zh-TW" altLang="en-US" sz="2000" b="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入息資料</a:t>
                      </a:r>
                      <a:endParaRPr lang="zh-TW" altLang="en-US" sz="2000" b="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="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3.</a:t>
                      </a:r>
                      <a:r>
                        <a:rPr lang="zh-TW" altLang="en-US" sz="2400" b="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具有法定的調查權力</a:t>
                      </a:r>
                      <a:endParaRPr lang="zh-TW" altLang="en-US" sz="2400" b="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rgbClr val="FFC000">
                        <a:alpha val="75000"/>
                      </a:srgbClr>
                    </a:solidFill>
                  </a:tcPr>
                </a:tc>
              </a:tr>
              <a:tr h="698172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追討措施複雜費時，且</a:t>
                      </a:r>
                      <a:endParaRPr lang="en-US" altLang="zh-TW" sz="2000" b="0" dirty="0" smtClean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algn="ctr"/>
                      <a:r>
                        <a:rPr lang="zh-TW" altLang="en-US" sz="2000" b="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欠缺阻嚇力</a:t>
                      </a:r>
                      <a:endParaRPr lang="zh-TW" altLang="en-US" sz="2000" b="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buNone/>
                      </a:pPr>
                      <a:r>
                        <a:rPr lang="en-US" altLang="zh-TW" sz="2400" b="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4.</a:t>
                      </a:r>
                      <a:r>
                        <a:rPr lang="zh-TW" altLang="en-US" sz="2400" b="0" baseline="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</a:t>
                      </a:r>
                      <a:r>
                        <a:rPr lang="zh-TW" altLang="en-US" sz="2400" b="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具有法定的追討及</a:t>
                      </a:r>
                      <a:endParaRPr lang="en-US" altLang="zh-TW" sz="2400" b="0" dirty="0" smtClean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627063" indent="-627063" algn="ctr">
                        <a:buNone/>
                      </a:pPr>
                      <a:r>
                        <a:rPr lang="zh-TW" altLang="en-US" sz="2400" b="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 </a:t>
                      </a:r>
                      <a:r>
                        <a:rPr lang="zh-TW" altLang="en-US" sz="2400" b="0" baseline="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lang="zh-TW" altLang="en-US" sz="2400" b="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懲處權力</a:t>
                      </a:r>
                      <a:endParaRPr lang="zh-TW" altLang="en-US" sz="2400" b="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rgbClr val="FFC000">
                        <a:alpha val="75000"/>
                      </a:srgbClr>
                    </a:solidFill>
                  </a:tcPr>
                </a:tc>
              </a:tr>
              <a:tr h="698172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b="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奔波於政府部門之間尋求協助</a:t>
                      </a:r>
                      <a:endParaRPr lang="zh-TW" altLang="en-US" sz="2000" b="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buAutoNum type="arabicPeriod" startAt="5"/>
                      </a:pPr>
                      <a:r>
                        <a:rPr lang="zh-TW" altLang="en-US" sz="2400" b="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協調不同政府部門</a:t>
                      </a:r>
                      <a:endParaRPr lang="en-US" altLang="zh-TW" sz="2400" b="0" dirty="0" smtClean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457200" indent="-457200" algn="ctr">
                        <a:buNone/>
                      </a:pPr>
                      <a:r>
                        <a:rPr lang="zh-TW" altLang="en-US" sz="2400" b="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  作出支援</a:t>
                      </a:r>
                      <a:endParaRPr lang="zh-TW" altLang="en-US" sz="2400" b="0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>
                    <a:cell3D prstMaterial="dkEdge">
                      <a:bevel prst="artDeco"/>
                      <a:lightRig rig="flood" dir="t"/>
                    </a:cell3D>
                    <a:solidFill>
                      <a:srgbClr val="FFC000">
                        <a:alpha val="75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" name="標題 1"/>
          <p:cNvSpPr txBox="1">
            <a:spLocks/>
          </p:cNvSpPr>
          <p:nvPr/>
        </p:nvSpPr>
        <p:spPr bwMode="auto">
          <a:xfrm>
            <a:off x="328529" y="438414"/>
            <a:ext cx="7355160" cy="530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軟正黑體" pitchFamily="34" charset="-120"/>
                <a:cs typeface="+mj-cs"/>
              </a:rPr>
              <a:t>設立「贍養費管理局」 為離異家庭提供更大保障</a:t>
            </a:r>
            <a:endParaRPr kumimoji="0" lang="zh-TW" altLang="en-US" sz="26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軟正黑體" pitchFamily="34" charset="-120"/>
              <a:cs typeface="+mj-cs"/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mtClean="0"/>
              <a:pPr>
                <a:defRPr/>
              </a:pPr>
              <a:t>31</a:t>
            </a:fld>
            <a:endParaRPr lang="zh-HK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A6F2A-09DB-47B7-920A-417EEE0738A3}" type="slidenum">
              <a:rPr lang="zh-TW" altLang="en-US" smtClean="0"/>
              <a:pPr/>
              <a:t>32</a:t>
            </a:fld>
            <a:endParaRPr lang="zh-TW" altLang="en-US" dirty="0"/>
          </a:p>
        </p:txBody>
      </p:sp>
      <p:pic>
        <p:nvPicPr>
          <p:cNvPr id="9" name="圖片 8" descr="hombre-limitado-en-cadenas-46814769.jpg"/>
          <p:cNvPicPr>
            <a:picLocks noChangeAspect="1"/>
          </p:cNvPicPr>
          <p:nvPr/>
        </p:nvPicPr>
        <p:blipFill>
          <a:blip r:embed="rId2" cstate="print"/>
          <a:srcRect b="8956"/>
          <a:stretch>
            <a:fillRect/>
          </a:stretch>
        </p:blipFill>
        <p:spPr>
          <a:xfrm>
            <a:off x="7915701" y="4762965"/>
            <a:ext cx="976778" cy="1183974"/>
          </a:xfrm>
          <a:prstGeom prst="rect">
            <a:avLst/>
          </a:prstGeom>
        </p:spPr>
      </p:pic>
      <p:sp>
        <p:nvSpPr>
          <p:cNvPr id="12" name="標題 1"/>
          <p:cNvSpPr txBox="1">
            <a:spLocks/>
          </p:cNvSpPr>
          <p:nvPr/>
        </p:nvSpPr>
        <p:spPr bwMode="auto">
          <a:xfrm>
            <a:off x="478655" y="288288"/>
            <a:ext cx="7355160" cy="530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軟正黑體" pitchFamily="34" charset="-120"/>
                <a:cs typeface="+mj-cs"/>
              </a:rPr>
              <a:t>設立「贍養費管理局」 </a:t>
            </a:r>
            <a:endParaRPr kumimoji="0" lang="en-US" altLang="zh-TW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軟正黑體" pitchFamily="34" charset="-120"/>
              <a:cs typeface="+mj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軟正黑體" pitchFamily="34" charset="-120"/>
                <a:cs typeface="+mj-cs"/>
              </a:rPr>
              <a:t>為離異家庭提供更大保障</a:t>
            </a:r>
            <a:endParaRPr kumimoji="0" lang="zh-TW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軟正黑體" pitchFamily="34" charset="-120"/>
              <a:cs typeface="+mj-cs"/>
            </a:endParaRPr>
          </a:p>
        </p:txBody>
      </p:sp>
      <p:graphicFrame>
        <p:nvGraphicFramePr>
          <p:cNvPr id="13" name="資料庫圖表 12"/>
          <p:cNvGraphicFramePr/>
          <p:nvPr/>
        </p:nvGraphicFramePr>
        <p:xfrm>
          <a:off x="941696" y="1836382"/>
          <a:ext cx="6632812" cy="4264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63561" y="1423229"/>
            <a:ext cx="7104039" cy="4253861"/>
          </a:xfr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zh-TW" altLang="zh-HK" sz="200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所謂的贍養費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管理</a:t>
            </a:r>
            <a:r>
              <a:rPr lang="zh-TW" altLang="zh-HK" sz="200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局，是指外國一站式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主要</a:t>
            </a:r>
            <a:r>
              <a:rPr lang="zh-TW" altLang="zh-HK" sz="2000" b="1" u="sng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處理</a:t>
            </a:r>
            <a:r>
              <a:rPr lang="zh-TW" altLang="en-US" sz="2000" b="1" u="sng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子女</a:t>
            </a:r>
            <a:r>
              <a:rPr lang="zh-TW" altLang="zh-HK" sz="2000" b="1" u="sng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贍養費</a:t>
            </a:r>
            <a:r>
              <a:rPr lang="zh-TW" altLang="zh-HK" sz="200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事宜的機構，普遍而言，他們有以下的四大功能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:</a:t>
            </a:r>
          </a:p>
          <a:p>
            <a:endParaRPr lang="zh-TW" altLang="zh-HK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標楷體" pitchFamily="65" charset="-120"/>
              <a:ea typeface="標楷體" pitchFamily="65" charset="-120"/>
            </a:endParaRPr>
          </a:p>
          <a:p>
            <a:endParaRPr lang="zh-TW" altLang="en-US" dirty="0"/>
          </a:p>
        </p:txBody>
      </p:sp>
      <p:graphicFrame>
        <p:nvGraphicFramePr>
          <p:cNvPr id="5" name="資料庫圖表 4"/>
          <p:cNvGraphicFramePr/>
          <p:nvPr/>
        </p:nvGraphicFramePr>
        <p:xfrm>
          <a:off x="601936" y="2373539"/>
          <a:ext cx="7750493" cy="39590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標題 1"/>
          <p:cNvSpPr txBox="1">
            <a:spLocks/>
          </p:cNvSpPr>
          <p:nvPr/>
        </p:nvSpPr>
        <p:spPr>
          <a:xfrm>
            <a:off x="707479" y="527713"/>
            <a:ext cx="6348413" cy="71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eaLnBrk="1" fontAlgn="auto" hangingPunct="1">
              <a:spcAft>
                <a:spcPts val="0"/>
              </a:spcAft>
              <a:defRPr/>
            </a:pPr>
            <a:r>
              <a:rPr kumimoji="0" lang="zh-TW" altLang="zh-HK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軟正黑體" pitchFamily="34" charset="-120"/>
                <a:cs typeface="+mj-cs"/>
              </a:rPr>
              <a:t>贍養費</a:t>
            </a:r>
            <a:r>
              <a:rPr kumimoji="0" lang="zh-TW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軟正黑體" pitchFamily="34" charset="-120"/>
                <a:cs typeface="+mj-cs"/>
              </a:rPr>
              <a:t>管理</a:t>
            </a:r>
            <a:r>
              <a:rPr kumimoji="0" lang="zh-TW" altLang="zh-HK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軟正黑體" pitchFamily="34" charset="-120"/>
                <a:cs typeface="+mj-cs"/>
              </a:rPr>
              <a:t>局</a:t>
            </a:r>
            <a:r>
              <a:rPr kumimoji="0" lang="zh-TW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軟正黑體" pitchFamily="34" charset="-120"/>
                <a:cs typeface="+mj-cs"/>
              </a:rPr>
              <a:t>：</a:t>
            </a:r>
            <a:r>
              <a:rPr lang="zh-TW" altLang="en-US" sz="3600" b="1" dirty="0" smtClean="0">
                <a:solidFill>
                  <a:schemeClr val="accent1"/>
                </a:solidFill>
                <a:latin typeface="微軟正黑體" pitchFamily="34" charset="-120"/>
                <a:cs typeface="+mj-cs"/>
              </a:rPr>
              <a:t>海外經驗</a:t>
            </a:r>
            <a:endParaRPr kumimoji="0" lang="zh-HK" alt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軟正黑體" pitchFamily="34" charset="-120"/>
              <a:cs typeface="+mj-cs"/>
            </a:endParaRPr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mtClean="0"/>
              <a:pPr>
                <a:defRPr/>
              </a:pPr>
              <a:t>33</a:t>
            </a:fld>
            <a:endParaRPr lang="zh-HK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總結</a:t>
            </a:r>
            <a:endParaRPr lang="zh-HK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現時拖欠贍養費的情況相當嚴重，為單</a:t>
            </a:r>
            <a:r>
              <a:rPr lang="zh-TW" altLang="en-US" dirty="0"/>
              <a:t>親</a:t>
            </a:r>
            <a:r>
              <a:rPr lang="zh-TW" altLang="en-US" dirty="0" smtClean="0"/>
              <a:t>人士帶來經濟和情緒問題，而這些並不是他們的個人問題，社會整體需要為此承擔。</a:t>
            </a:r>
            <a:endParaRPr lang="en-US" altLang="zh-TW" dirty="0" smtClean="0"/>
          </a:p>
          <a:p>
            <a:endParaRPr lang="en-US" altLang="zh-HK" dirty="0"/>
          </a:p>
          <a:p>
            <a:r>
              <a:rPr lang="zh-TW" altLang="en-US" dirty="0" smtClean="0"/>
              <a:t>外國經驗顯示，成立贍養費管理局符合成本效益，而且有較高的追討欠款能力。相信</a:t>
            </a:r>
            <a:r>
              <a:rPr lang="zh-TW" altLang="en-US" dirty="0"/>
              <a:t>贍養費管理局</a:t>
            </a:r>
            <a:r>
              <a:rPr lang="zh-TW" altLang="en-US" dirty="0" smtClean="0"/>
              <a:t>成立後，將會有更多單親人士申領贍養費，亦有助政府減低福利支出。我們建議政府接納業界多年來的要求，參考外國案例，</a:t>
            </a:r>
            <a:r>
              <a:rPr lang="zh-TW" altLang="en-US" dirty="0"/>
              <a:t>儘早</a:t>
            </a:r>
            <a:r>
              <a:rPr lang="zh-TW" altLang="en-US" dirty="0" smtClean="0"/>
              <a:t>成立贍養費管理局。</a:t>
            </a:r>
            <a:endParaRPr lang="en-US" altLang="zh-TW" dirty="0" smtClean="0"/>
          </a:p>
          <a:p>
            <a:endParaRPr lang="en-US" altLang="zh-HK" dirty="0"/>
          </a:p>
          <a:p>
            <a:r>
              <a:rPr lang="zh-TW" altLang="en-US" dirty="0" smtClean="0"/>
              <a:t>除了成立贍養費管理局外，我們建議</a:t>
            </a:r>
            <a:r>
              <a:rPr lang="zh-TW" altLang="en-US" dirty="0"/>
              <a:t>社</a:t>
            </a:r>
            <a:r>
              <a:rPr lang="zh-TW" altLang="en-US" dirty="0" smtClean="0"/>
              <a:t>署簡</a:t>
            </a:r>
            <a:r>
              <a:rPr lang="zh-TW" altLang="en-US" dirty="0"/>
              <a:t>化</a:t>
            </a:r>
            <a:r>
              <a:rPr lang="zh-TW" altLang="en-US" dirty="0" smtClean="0"/>
              <a:t>現時處理贍養費被拖欠的綜援個案的程序，以保障被拖欠贍養費的單親綜援受助家庭的生計。政府亦應該教育公眾，讓</a:t>
            </a:r>
            <a:r>
              <a:rPr lang="zh-TW" altLang="en-US" dirty="0"/>
              <a:t>公眾</a:t>
            </a:r>
            <a:r>
              <a:rPr lang="zh-TW" altLang="en-US" dirty="0" smtClean="0"/>
              <a:t>明白贍養費對單親人士的重要性。</a:t>
            </a:r>
            <a:endParaRPr lang="zh-HK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mtClean="0"/>
              <a:pPr>
                <a:defRPr/>
              </a:pPr>
              <a:t>34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30246256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228092" y="2647667"/>
            <a:ext cx="4217158" cy="12282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TW" altLang="en-US" sz="4800" dirty="0" smtClean="0"/>
              <a:t>記者提問時間</a:t>
            </a:r>
            <a:endParaRPr lang="zh-TW" altLang="en-US" sz="4800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mtClean="0"/>
              <a:pPr>
                <a:defRPr/>
              </a:pPr>
              <a:t>35</a:t>
            </a:fld>
            <a:endParaRPr lang="zh-HK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</p:nvPr>
        </p:nvGraphicFramePr>
        <p:xfrm>
          <a:off x="437154" y="1508670"/>
          <a:ext cx="7889876" cy="33696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9774"/>
                <a:gridCol w="2725051"/>
                <a:gridCol w="2725051"/>
              </a:tblGrid>
              <a:tr h="4220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TW" sz="1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837" marR="6583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0" dirty="0">
                          <a:effectLst/>
                        </a:rPr>
                        <a:t>美國</a:t>
                      </a:r>
                      <a:r>
                        <a:rPr lang="en-US" sz="1800" kern="0" dirty="0">
                          <a:effectLst/>
                        </a:rPr>
                        <a:t> (2015)</a:t>
                      </a:r>
                      <a:endParaRPr lang="zh-TW" sz="1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837" marR="6583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0" dirty="0">
                          <a:effectLst/>
                        </a:rPr>
                        <a:t>新西蘭</a:t>
                      </a:r>
                      <a:r>
                        <a:rPr lang="en-US" sz="1800" kern="0" dirty="0">
                          <a:effectLst/>
                        </a:rPr>
                        <a:t> </a:t>
                      </a:r>
                      <a:r>
                        <a:rPr lang="en-US" sz="1800" kern="0" dirty="0" smtClean="0">
                          <a:effectLst/>
                        </a:rPr>
                        <a:t>(</a:t>
                      </a:r>
                      <a:r>
                        <a:rPr lang="en-US" sz="1800" kern="0" dirty="0">
                          <a:effectLst/>
                        </a:rPr>
                        <a:t>2015-2016)</a:t>
                      </a:r>
                      <a:endParaRPr lang="zh-TW" sz="1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837" marR="65837" marT="0" marB="0" anchor="ctr"/>
                </a:tc>
              </a:tr>
              <a:tr h="4220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0">
                          <a:effectLst/>
                        </a:rPr>
                        <a:t>贍養費收款比率</a:t>
                      </a:r>
                      <a:endParaRPr lang="zh-TW" sz="18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837" marR="6583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65.16%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837" marR="6583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80% </a:t>
                      </a:r>
                      <a:endParaRPr lang="en-US" sz="1800" kern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</a:txBody>
                  <a:tcPr marL="65837" marR="65837" marT="0" marB="0" anchor="ctr"/>
                </a:tc>
              </a:tr>
              <a:tr h="4220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0" dirty="0">
                          <a:effectLst/>
                        </a:rPr>
                        <a:t>欠款追討比率</a:t>
                      </a:r>
                      <a:endParaRPr lang="zh-TW" sz="1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837" marR="6583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63.84%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837" marR="6583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/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837" marR="65837" marT="0" marB="0" anchor="ctr"/>
                </a:tc>
              </a:tr>
              <a:tr h="8371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0" dirty="0">
                          <a:effectLst/>
                        </a:rPr>
                        <a:t>收款總數</a:t>
                      </a:r>
                      <a:endParaRPr lang="zh-TW" sz="1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837" marR="6583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285.6</a:t>
                      </a:r>
                      <a:r>
                        <a:rPr lang="zh-TW" sz="1800" kern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億美元 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(75%</a:t>
                      </a:r>
                      <a:r>
                        <a:rPr lang="zh-TW" sz="1800" kern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款項來自入息扣押</a:t>
                      </a:r>
                      <a:r>
                        <a:rPr lang="en-US" sz="1800" kern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)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837" marR="6583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4.74</a:t>
                      </a:r>
                      <a:r>
                        <a:rPr lang="zh-TW" sz="1800" kern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億新西蘭元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837" marR="65837" marT="0" marB="0" anchor="ctr"/>
                </a:tc>
              </a:tr>
              <a:tr h="4220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0">
                          <a:effectLst/>
                        </a:rPr>
                        <a:t>行政成本</a:t>
                      </a:r>
                      <a:endParaRPr lang="zh-TW" sz="18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837" marR="6583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57.5</a:t>
                      </a:r>
                      <a:r>
                        <a:rPr lang="zh-TW" sz="1800" ker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億美元</a:t>
                      </a:r>
                      <a:endParaRPr lang="zh-TW" sz="1800" kern="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837" marR="6583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2.80</a:t>
                      </a:r>
                      <a:r>
                        <a:rPr lang="zh-TW" sz="1800" kern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億新西蘭元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837" marR="65837" marT="0" marB="0" anchor="ctr"/>
                </a:tc>
              </a:tr>
              <a:tr h="4220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0">
                          <a:effectLst/>
                        </a:rPr>
                        <a:t>成本效益</a:t>
                      </a:r>
                      <a:endParaRPr lang="zh-TW" sz="1800" kern="10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837" marR="6583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4.97</a:t>
                      </a:r>
                      <a:r>
                        <a:rPr lang="zh-TW" altLang="en-US" sz="1800" kern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：</a:t>
                      </a:r>
                      <a:r>
                        <a:rPr lang="en-US" altLang="zh-TW" sz="1800" kern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r>
                        <a:rPr lang="zh-TW" altLang="en-US" sz="1800" kern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＊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837" marR="6583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1.69</a:t>
                      </a:r>
                      <a:r>
                        <a:rPr lang="zh-TW" altLang="en-US" sz="1800" kern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US" altLang="zh-TW" sz="1800" kern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:</a:t>
                      </a:r>
                      <a:r>
                        <a:rPr lang="zh-TW" altLang="en-US" sz="1800" kern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US" altLang="zh-TW" sz="1800" kern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r>
                        <a:rPr lang="zh-TW" altLang="en-US" sz="1800" kern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＊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837" marR="65837" marT="0" marB="0" anchor="ctr"/>
                </a:tc>
              </a:tr>
              <a:tr h="4220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0" dirty="0">
                          <a:effectLst/>
                        </a:rPr>
                        <a:t>財政來源</a:t>
                      </a:r>
                      <a:endParaRPr lang="zh-TW" sz="18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837" marR="6583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政府，行政費及罰款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837" marR="6583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政府，行政費及罰款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5837" marR="65837" marT="0" marB="0" anchor="ctr"/>
                </a:tc>
              </a:tr>
            </a:tbl>
          </a:graphicData>
        </a:graphic>
      </p:graphicFrame>
      <p:sp>
        <p:nvSpPr>
          <p:cNvPr id="26661" name="Rectangle 2"/>
          <p:cNvSpPr>
            <a:spLocks noChangeArrowheads="1"/>
          </p:cNvSpPr>
          <p:nvPr/>
        </p:nvSpPr>
        <p:spPr bwMode="auto">
          <a:xfrm flipH="1">
            <a:off x="812184" y="5677326"/>
            <a:ext cx="72199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TW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新細明體" pitchFamily="18" charset="-120"/>
                <a:cs typeface="Times New Roman" pitchFamily="18" charset="0"/>
              </a:rPr>
              <a:t>資料來源：</a:t>
            </a:r>
            <a:r>
              <a:rPr lang="en-US" altLang="zh-TW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Office of Child Support Enforcement, U.S. Department of Health and Human Service, Annual Report for the financial Year 2015</a:t>
            </a:r>
            <a:r>
              <a:rPr lang="zh-TW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；</a:t>
            </a:r>
            <a:r>
              <a:rPr lang="en-US" altLang="zh-TW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The</a:t>
            </a:r>
            <a:r>
              <a:rPr lang="en-US" altLang="zh-TW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新細明體" pitchFamily="18" charset="-120"/>
                <a:cs typeface="Times New Roman" pitchFamily="18" charset="0"/>
              </a:rPr>
              <a:t> </a:t>
            </a:r>
            <a:r>
              <a:rPr lang="en-US" altLang="zh-TW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New Zealand Inland Revenue, Annual Report 2016 Department of Human Service</a:t>
            </a:r>
            <a:r>
              <a:rPr lang="zh-TW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； </a:t>
            </a:r>
            <a:r>
              <a:rPr lang="en-US" altLang="zh-TW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Australian Government, Annual Report 2016-2012</a:t>
            </a:r>
            <a:endParaRPr lang="en-US" altLang="zh-TW" dirty="0">
              <a:solidFill>
                <a:schemeClr val="tx1">
                  <a:lumMod val="75000"/>
                  <a:lumOff val="25000"/>
                </a:schemeClr>
              </a:solidFill>
              <a:latin typeface="Arial" charset="0"/>
              <a:ea typeface="新細明體" pitchFamily="18" charset="-120"/>
              <a:cs typeface="Times New Roman" pitchFamily="18" charset="0"/>
            </a:endParaRPr>
          </a:p>
        </p:txBody>
      </p:sp>
      <p:sp>
        <p:nvSpPr>
          <p:cNvPr id="8" name="橢圓 7"/>
          <p:cNvSpPr/>
          <p:nvPr/>
        </p:nvSpPr>
        <p:spPr>
          <a:xfrm>
            <a:off x="2950499" y="1901303"/>
            <a:ext cx="2503487" cy="25888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HK" altLang="en-US">
              <a:ln>
                <a:solidFill>
                  <a:schemeClr val="accent4"/>
                </a:solidFill>
              </a:ln>
            </a:endParaRPr>
          </a:p>
        </p:txBody>
      </p:sp>
      <p:sp>
        <p:nvSpPr>
          <p:cNvPr id="26663" name="文字方塊 8"/>
          <p:cNvSpPr txBox="1">
            <a:spLocks noChangeArrowheads="1"/>
          </p:cNvSpPr>
          <p:nvPr/>
        </p:nvSpPr>
        <p:spPr bwMode="auto">
          <a:xfrm>
            <a:off x="734704" y="4980699"/>
            <a:ext cx="7239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TW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</a:rPr>
              <a:t>＊並非所有行政費用於追討，實際上追討每元贍養費的成本效益應該較高</a:t>
            </a:r>
            <a:endParaRPr lang="zh-HK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軟正黑體" pitchFamily="34" charset="-120"/>
            </a:endParaRPr>
          </a:p>
        </p:txBody>
      </p:sp>
      <p:sp>
        <p:nvSpPr>
          <p:cNvPr id="7" name="標題 1"/>
          <p:cNvSpPr txBox="1">
            <a:spLocks/>
          </p:cNvSpPr>
          <p:nvPr/>
        </p:nvSpPr>
        <p:spPr bwMode="auto">
          <a:xfrm>
            <a:off x="322997" y="350292"/>
            <a:ext cx="6348413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HK" alt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投影片編號版面配置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mtClean="0"/>
              <a:pPr>
                <a:defRPr/>
              </a:pPr>
              <a:t>36</a:t>
            </a:fld>
            <a:endParaRPr lang="zh-HK" altLang="en-US"/>
          </a:p>
        </p:txBody>
      </p:sp>
      <p:sp>
        <p:nvSpPr>
          <p:cNvPr id="12" name="標題 1"/>
          <p:cNvSpPr txBox="1">
            <a:spLocks/>
          </p:cNvSpPr>
          <p:nvPr/>
        </p:nvSpPr>
        <p:spPr>
          <a:xfrm>
            <a:off x="502762" y="432178"/>
            <a:ext cx="6348413" cy="71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eaLnBrk="1" fontAlgn="auto" hangingPunct="1">
              <a:spcAft>
                <a:spcPts val="0"/>
              </a:spcAft>
              <a:defRPr/>
            </a:pPr>
            <a:r>
              <a:rPr kumimoji="0" lang="zh-TW" altLang="zh-HK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軟正黑體" pitchFamily="34" charset="-120"/>
                <a:cs typeface="+mj-cs"/>
              </a:rPr>
              <a:t>贍養費</a:t>
            </a:r>
            <a:r>
              <a:rPr kumimoji="0" lang="zh-TW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軟正黑體" pitchFamily="34" charset="-120"/>
                <a:cs typeface="+mj-cs"/>
              </a:rPr>
              <a:t>管理</a:t>
            </a:r>
            <a:r>
              <a:rPr kumimoji="0" lang="zh-TW" altLang="zh-HK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軟正黑體" pitchFamily="34" charset="-120"/>
                <a:cs typeface="+mj-cs"/>
              </a:rPr>
              <a:t>局</a:t>
            </a:r>
            <a:r>
              <a:rPr kumimoji="0" lang="zh-TW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軟正黑體" pitchFamily="34" charset="-120"/>
                <a:cs typeface="+mj-cs"/>
              </a:rPr>
              <a:t>：</a:t>
            </a:r>
            <a:r>
              <a:rPr lang="zh-TW" altLang="en-US" sz="3600" b="1" dirty="0" smtClean="0">
                <a:solidFill>
                  <a:schemeClr val="accent1"/>
                </a:solidFill>
                <a:latin typeface="微軟正黑體" pitchFamily="34" charset="-120"/>
                <a:cs typeface="+mj-cs"/>
              </a:rPr>
              <a:t>海外經驗</a:t>
            </a:r>
            <a:endParaRPr kumimoji="0" lang="zh-HK" alt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軟正黑體" pitchFamily="34" charset="-120"/>
              <a:cs typeface="+mj-cs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6108381" y="273855"/>
            <a:ext cx="922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/>
              <a:t>附錄 </a:t>
            </a:r>
            <a:r>
              <a:rPr lang="en-US" altLang="zh-TW" dirty="0" smtClean="0"/>
              <a:t>1</a:t>
            </a:r>
            <a:endParaRPr lang="zh-HK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</p:nvPr>
        </p:nvGraphicFramePr>
        <p:xfrm>
          <a:off x="275046" y="1433015"/>
          <a:ext cx="8640961" cy="48311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0548"/>
                <a:gridCol w="2852382"/>
                <a:gridCol w="1351646"/>
                <a:gridCol w="3456385"/>
              </a:tblGrid>
              <a:tr h="4913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kern="100" dirty="0"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94511" marR="9451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/>
                        <a:t>隸屬部門</a:t>
                      </a:r>
                      <a:endParaRPr lang="zh-TW" sz="2000" b="1" kern="100" dirty="0">
                        <a:latin typeface="+mn-lt"/>
                        <a:ea typeface="標楷體" pitchFamily="65" charset="-120"/>
                        <a:cs typeface="Times New Roman"/>
                      </a:endParaRPr>
                    </a:p>
                  </a:txBody>
                  <a:tcPr marL="94511" marR="945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/>
                        <a:t>成立年份</a:t>
                      </a:r>
                      <a:endParaRPr lang="zh-TW" sz="2000" b="1" kern="100" dirty="0">
                        <a:latin typeface="+mn-lt"/>
                        <a:ea typeface="標楷體" pitchFamily="65" charset="-120"/>
                        <a:cs typeface="Times New Roman"/>
                      </a:endParaRPr>
                    </a:p>
                  </a:txBody>
                  <a:tcPr marL="94511" marR="945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000" kern="100" dirty="0" smtClean="0"/>
                        <a:t>主要</a:t>
                      </a:r>
                      <a:r>
                        <a:rPr lang="zh-TW" sz="2000" kern="100" dirty="0" smtClean="0"/>
                        <a:t>相關</a:t>
                      </a:r>
                      <a:r>
                        <a:rPr lang="zh-TW" sz="2000" kern="100" dirty="0"/>
                        <a:t>法例</a:t>
                      </a:r>
                      <a:endParaRPr lang="zh-TW" sz="2000" b="1" kern="100" dirty="0">
                        <a:latin typeface="+mn-lt"/>
                        <a:ea typeface="標楷體" pitchFamily="65" charset="-120"/>
                        <a:cs typeface="Times New Roman"/>
                      </a:endParaRPr>
                    </a:p>
                  </a:txBody>
                  <a:tcPr marL="94511" marR="94511" marT="0" marB="0" anchor="ctr"/>
                </a:tc>
              </a:tr>
              <a:tr h="106452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1800" kern="100" dirty="0"/>
                        <a:t>澳洲</a:t>
                      </a:r>
                      <a:endParaRPr lang="zh-TW" sz="1800" b="1" kern="100" dirty="0">
                        <a:latin typeface="+mn-lt"/>
                        <a:ea typeface="標楷體" pitchFamily="65" charset="-120"/>
                        <a:cs typeface="Times New Roman"/>
                      </a:endParaRPr>
                    </a:p>
                  </a:txBody>
                  <a:tcPr marL="94511" marR="9451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16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澳洲稅務局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(Australian Taxation Office</a:t>
                      </a:r>
                      <a:r>
                        <a:rPr lang="en-US" sz="16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)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(2011:</a:t>
                      </a:r>
                      <a:r>
                        <a:rPr lang="zh-TW" altLang="en-US" sz="16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n-GB" altLang="zh-TW" sz="1600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Department of Human Services</a:t>
                      </a:r>
                      <a:r>
                        <a:rPr lang="en-US" altLang="zh-TW" sz="1600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)</a:t>
                      </a:r>
                      <a:endParaRPr lang="zh-TW" sz="16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標楷體" pitchFamily="65" charset="-120"/>
                        <a:cs typeface="Times New Roman"/>
                      </a:endParaRPr>
                    </a:p>
                  </a:txBody>
                  <a:tcPr marL="94511" marR="9451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1988</a:t>
                      </a:r>
                      <a:endParaRPr lang="zh-TW" sz="16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標楷體" pitchFamily="65" charset="-120"/>
                        <a:cs typeface="Times New Roman"/>
                      </a:endParaRPr>
                    </a:p>
                  </a:txBody>
                  <a:tcPr marL="94511" marR="9451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Child </a:t>
                      </a:r>
                      <a:r>
                        <a:rPr lang="en-US" sz="16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Support (Assessment) Act </a:t>
                      </a:r>
                      <a:r>
                        <a:rPr lang="en-US" sz="16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1989</a:t>
                      </a:r>
                      <a:endParaRPr lang="zh-TW" sz="16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Child </a:t>
                      </a:r>
                      <a:r>
                        <a:rPr lang="en-US" sz="16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Support (Registration and Collection) Act </a:t>
                      </a:r>
                      <a:r>
                        <a:rPr lang="en-US" sz="16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1988</a:t>
                      </a:r>
                      <a:endParaRPr lang="en-US" sz="1600" kern="1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標楷體" pitchFamily="65" charset="-120"/>
                        <a:cs typeface="Times New Roman"/>
                      </a:endParaRPr>
                    </a:p>
                  </a:txBody>
                  <a:tcPr marL="94511" marR="94511" marT="0" marB="0" anchor="ctr"/>
                </a:tc>
              </a:tr>
              <a:tr h="90154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1800" kern="100" dirty="0"/>
                        <a:t>英國</a:t>
                      </a:r>
                      <a:endParaRPr lang="zh-TW" sz="1800" b="1" kern="100" dirty="0">
                        <a:latin typeface="+mn-lt"/>
                        <a:ea typeface="標楷體" pitchFamily="65" charset="-120"/>
                        <a:cs typeface="Times New Roman"/>
                      </a:endParaRPr>
                    </a:p>
                  </a:txBody>
                  <a:tcPr marL="94511" marR="9451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16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社會保障部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(Department of </a:t>
                      </a:r>
                      <a:r>
                        <a:rPr lang="en-US" sz="16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Social</a:t>
                      </a:r>
                      <a:r>
                        <a:rPr lang="zh-TW" altLang="en-US" sz="1600" kern="1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n-US" sz="16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Security)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(2012</a:t>
                      </a:r>
                      <a:r>
                        <a:rPr lang="zh-TW" altLang="en-US" sz="16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：</a:t>
                      </a:r>
                      <a:r>
                        <a:rPr lang="en-US" altLang="zh-TW" sz="1600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 </a:t>
                      </a:r>
                      <a:r>
                        <a:rPr lang="en-US" altLang="zh-TW" sz="1600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Department for Work and Pensions)</a:t>
                      </a:r>
                      <a:endParaRPr lang="zh-TW" sz="16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標楷體" pitchFamily="65" charset="-120"/>
                        <a:cs typeface="Times New Roman"/>
                      </a:endParaRPr>
                    </a:p>
                  </a:txBody>
                  <a:tcPr marL="94511" marR="9451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1993</a:t>
                      </a:r>
                      <a:endParaRPr lang="zh-TW" sz="16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標楷體" pitchFamily="65" charset="-120"/>
                        <a:cs typeface="Times New Roman"/>
                      </a:endParaRPr>
                    </a:p>
                  </a:txBody>
                  <a:tcPr marL="94511" marR="9451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Child Support Acts 1991 &amp; </a:t>
                      </a:r>
                      <a:r>
                        <a:rPr lang="en-US" sz="16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1995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u="non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Welfare Reform Act 2012</a:t>
                      </a:r>
                      <a:endParaRPr lang="en-US" altLang="zh-TW" sz="1600" b="0" u="none" kern="12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標楷體" pitchFamily="65" charset="-120"/>
                        <a:cs typeface="+mn-cs"/>
                      </a:endParaRPr>
                    </a:p>
                  </a:txBody>
                  <a:tcPr marL="94511" marR="94511" marT="0" marB="0" anchor="ctr"/>
                </a:tc>
              </a:tr>
              <a:tr h="67616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1800" kern="100" dirty="0"/>
                        <a:t>美國</a:t>
                      </a:r>
                      <a:endParaRPr lang="zh-TW" sz="1800" b="1" kern="100" dirty="0">
                        <a:latin typeface="+mn-lt"/>
                        <a:ea typeface="標楷體" pitchFamily="65" charset="-120"/>
                        <a:cs typeface="Times New Roman"/>
                      </a:endParaRPr>
                    </a:p>
                  </a:txBody>
                  <a:tcPr marL="94511" marR="9451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16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衛生與公眾服務部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(Department of Health and Human Services)</a:t>
                      </a:r>
                      <a:endParaRPr lang="zh-TW" sz="16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標楷體" pitchFamily="65" charset="-120"/>
                        <a:cs typeface="Times New Roman"/>
                      </a:endParaRPr>
                    </a:p>
                  </a:txBody>
                  <a:tcPr marL="94511" marR="9451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1975</a:t>
                      </a:r>
                      <a:endParaRPr lang="zh-TW" sz="16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標楷體" pitchFamily="65" charset="-120"/>
                        <a:cs typeface="Times New Roman"/>
                      </a:endParaRPr>
                    </a:p>
                  </a:txBody>
                  <a:tcPr marL="94511" marR="9451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Title IV – D of Social Security Act</a:t>
                      </a:r>
                      <a:endParaRPr lang="zh-TW" sz="16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標楷體" pitchFamily="65" charset="-120"/>
                        <a:cs typeface="Times New Roman"/>
                      </a:endParaRPr>
                    </a:p>
                  </a:txBody>
                  <a:tcPr marL="94511" marR="94511" marT="0" marB="0" anchor="ctr"/>
                </a:tc>
              </a:tr>
              <a:tr h="5930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1800" kern="100" dirty="0"/>
                        <a:t>新西蘭</a:t>
                      </a:r>
                      <a:endParaRPr lang="zh-TW" sz="1800" b="1" kern="100" dirty="0">
                        <a:latin typeface="+mn-lt"/>
                        <a:ea typeface="標楷體" pitchFamily="65" charset="-120"/>
                        <a:cs typeface="Times New Roman"/>
                      </a:endParaRPr>
                    </a:p>
                  </a:txBody>
                  <a:tcPr marL="94511" marR="9451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16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稅務局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(Inland Revenue Department)</a:t>
                      </a:r>
                      <a:endParaRPr lang="zh-TW" sz="16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標楷體" pitchFamily="65" charset="-120"/>
                        <a:cs typeface="Times New Roman"/>
                      </a:endParaRPr>
                    </a:p>
                  </a:txBody>
                  <a:tcPr marL="94511" marR="9451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1992</a:t>
                      </a:r>
                      <a:endParaRPr lang="zh-TW" sz="16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標楷體" pitchFamily="65" charset="-120"/>
                        <a:cs typeface="Times New Roman"/>
                      </a:endParaRPr>
                    </a:p>
                  </a:txBody>
                  <a:tcPr marL="94511" marR="9451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Child </a:t>
                      </a:r>
                      <a:r>
                        <a:rPr lang="en-US" sz="16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Support Act </a:t>
                      </a:r>
                      <a:r>
                        <a:rPr lang="en-US" sz="16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1991</a:t>
                      </a:r>
                      <a:endParaRPr lang="zh-TW" sz="16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標楷體" pitchFamily="65" charset="-120"/>
                        <a:cs typeface="Times New Roman"/>
                      </a:endParaRPr>
                    </a:p>
                  </a:txBody>
                  <a:tcPr marL="94511" marR="94511" marT="0" marB="0" anchor="ctr"/>
                </a:tc>
              </a:tr>
              <a:tr h="5930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/>
                        <a:t>加拿大</a:t>
                      </a:r>
                      <a:endParaRPr lang="zh-TW" sz="1800" b="1" kern="100" dirty="0">
                        <a:latin typeface="+mn-lt"/>
                        <a:ea typeface="標楷體" pitchFamily="65" charset="-120"/>
                        <a:cs typeface="Times New Roman"/>
                      </a:endParaRPr>
                    </a:p>
                  </a:txBody>
                  <a:tcPr marL="94511" marR="9451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司法部</a:t>
                      </a:r>
                      <a:r>
                        <a:rPr lang="en-GB" altLang="zh-TW" sz="1600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altLang="zh-TW" sz="1600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(Department</a:t>
                      </a:r>
                      <a:r>
                        <a:rPr lang="en-GB" altLang="zh-TW" sz="1600" kern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n-GB" altLang="zh-TW" sz="1600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of Justice)</a:t>
                      </a:r>
                      <a:endParaRPr lang="zh-TW" sz="16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標楷體" pitchFamily="65" charset="-120"/>
                        <a:cs typeface="Times New Roman"/>
                      </a:endParaRPr>
                    </a:p>
                  </a:txBody>
                  <a:tcPr marL="94511" marR="9451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1997</a:t>
                      </a:r>
                      <a:endParaRPr lang="zh-TW" sz="16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標楷體" pitchFamily="65" charset="-120"/>
                        <a:cs typeface="Times New Roman"/>
                      </a:endParaRPr>
                    </a:p>
                  </a:txBody>
                  <a:tcPr marL="94511" marR="9451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TW" sz="1600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Federal Child Support Guidelines</a:t>
                      </a:r>
                      <a:endParaRPr lang="en-GB" altLang="zh-TW" sz="1600" b="0" i="0" kern="12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511" marR="94511" marT="0" marB="0" anchor="ctr"/>
                </a:tc>
              </a:tr>
            </a:tbl>
          </a:graphicData>
        </a:graphic>
      </p:graphicFrame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A6F2A-09DB-47B7-920A-417EEE0738A3}" type="slidenum">
              <a:rPr lang="zh-TW" altLang="en-US" smtClean="0"/>
              <a:pPr/>
              <a:t>37</a:t>
            </a:fld>
            <a:endParaRPr lang="zh-TW" altLang="en-US"/>
          </a:p>
        </p:txBody>
      </p:sp>
      <p:sp>
        <p:nvSpPr>
          <p:cNvPr id="8" name="標題 1"/>
          <p:cNvSpPr txBox="1">
            <a:spLocks/>
          </p:cNvSpPr>
          <p:nvPr/>
        </p:nvSpPr>
        <p:spPr>
          <a:xfrm>
            <a:off x="707479" y="527713"/>
            <a:ext cx="6348413" cy="71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eaLnBrk="1" fontAlgn="auto" hangingPunct="1">
              <a:spcAft>
                <a:spcPts val="0"/>
              </a:spcAft>
              <a:defRPr/>
            </a:pPr>
            <a:r>
              <a:rPr kumimoji="0" lang="zh-TW" altLang="zh-HK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軟正黑體" pitchFamily="34" charset="-120"/>
                <a:cs typeface="+mj-cs"/>
              </a:rPr>
              <a:t>贍養費</a:t>
            </a:r>
            <a:r>
              <a:rPr kumimoji="0" lang="zh-TW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軟正黑體" pitchFamily="34" charset="-120"/>
                <a:cs typeface="+mj-cs"/>
              </a:rPr>
              <a:t>管理</a:t>
            </a:r>
            <a:r>
              <a:rPr kumimoji="0" lang="zh-TW" altLang="zh-HK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軟正黑體" pitchFamily="34" charset="-120"/>
                <a:cs typeface="+mj-cs"/>
              </a:rPr>
              <a:t>局</a:t>
            </a:r>
            <a:r>
              <a:rPr kumimoji="0" lang="zh-TW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軟正黑體" pitchFamily="34" charset="-120"/>
                <a:cs typeface="+mj-cs"/>
              </a:rPr>
              <a:t>：</a:t>
            </a:r>
            <a:r>
              <a:rPr lang="zh-TW" altLang="en-US" sz="3600" b="1" dirty="0" smtClean="0">
                <a:solidFill>
                  <a:schemeClr val="accent1"/>
                </a:solidFill>
                <a:latin typeface="微軟正黑體" pitchFamily="34" charset="-120"/>
                <a:cs typeface="+mj-cs"/>
              </a:rPr>
              <a:t>海外經驗</a:t>
            </a:r>
            <a:endParaRPr kumimoji="0" lang="zh-HK" alt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軟正黑體" pitchFamily="34" charset="-120"/>
              <a:cs typeface="+mj-cs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6108381" y="273855"/>
            <a:ext cx="922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/>
              <a:t>附錄 </a:t>
            </a:r>
            <a:r>
              <a:rPr lang="en-US" altLang="zh-TW" dirty="0" smtClean="0"/>
              <a:t>2</a:t>
            </a:r>
            <a:endParaRPr lang="zh-HK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</p:nvPr>
        </p:nvGraphicFramePr>
        <p:xfrm>
          <a:off x="309878" y="2251880"/>
          <a:ext cx="8520225" cy="33956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6660"/>
                <a:gridCol w="1506713"/>
                <a:gridCol w="1506713"/>
                <a:gridCol w="1506713"/>
                <a:gridCol w="1506713"/>
                <a:gridCol w="1506713"/>
              </a:tblGrid>
              <a:tr h="6960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kern="100" dirty="0"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 smtClean="0"/>
                        <a:t>確定父母身份</a:t>
                      </a:r>
                      <a:endParaRPr lang="zh-TW" sz="2000" b="1" kern="100" dirty="0"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 smtClean="0"/>
                        <a:t>尋找非監護</a:t>
                      </a:r>
                      <a:endParaRPr lang="en-US" altLang="zh-TW" sz="2000" kern="100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 smtClean="0"/>
                        <a:t>家長</a:t>
                      </a:r>
                      <a:endParaRPr lang="zh-TW" sz="2000" b="1" kern="100" dirty="0"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 smtClean="0"/>
                        <a:t>評估</a:t>
                      </a:r>
                      <a:endParaRPr lang="en-US" altLang="zh-TW" sz="2000" kern="100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 smtClean="0"/>
                        <a:t>子女</a:t>
                      </a:r>
                      <a:r>
                        <a:rPr lang="zh-TW" sz="2000" kern="100" dirty="0"/>
                        <a:t>贍養費</a:t>
                      </a:r>
                      <a:endParaRPr lang="zh-TW" sz="2000" b="1" kern="100" dirty="0"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/>
                        <a:t>代</a:t>
                      </a:r>
                      <a:r>
                        <a:rPr lang="zh-TW" sz="2000" kern="100" dirty="0" smtClean="0"/>
                        <a:t>收</a:t>
                      </a:r>
                      <a:endParaRPr lang="en-US" altLang="zh-TW" sz="2000" kern="100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 smtClean="0"/>
                        <a:t>贍養費</a:t>
                      </a:r>
                      <a:endParaRPr lang="zh-TW" sz="2000" b="1" kern="100" dirty="0"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000" kern="100" dirty="0" smtClean="0"/>
                        <a:t>墊支</a:t>
                      </a:r>
                      <a:endParaRPr lang="en-US" altLang="zh-TW" sz="2000" kern="100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000" kern="100" dirty="0" smtClean="0"/>
                        <a:t>贍養費</a:t>
                      </a:r>
                      <a:endParaRPr lang="zh-TW" sz="2000" b="1" kern="100" dirty="0"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44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/>
                        <a:t>澳洲</a:t>
                      </a:r>
                      <a:endParaRPr lang="zh-TW" sz="2000" b="1" kern="100" dirty="0"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</a:t>
                      </a:r>
                      <a:endParaRPr lang="zh-TW" altLang="zh-TW" sz="1800" kern="1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68580" marR="68580" marT="0" marB="0" anchor="ctr"/>
                </a:tc>
              </a:tr>
              <a:tr h="4544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/>
                        <a:t>英國</a:t>
                      </a:r>
                      <a:endParaRPr lang="zh-TW" sz="2000" b="1" kern="100" dirty="0"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sz="1800" kern="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altLang="zh-TW" sz="1800" kern="1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877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/>
                        <a:t>美國</a:t>
                      </a:r>
                      <a:endParaRPr lang="zh-TW" sz="2000" b="1" kern="100" dirty="0"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sz="1800" kern="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</a:t>
                      </a:r>
                      <a:endParaRPr lang="zh-TW" sz="1800" kern="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altLang="zh-TW" sz="1800" kern="1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(</a:t>
                      </a:r>
                      <a:r>
                        <a:rPr lang="zh-TW" alt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部份州份</a:t>
                      </a:r>
                      <a:r>
                        <a:rPr lang="en-US" altLang="zh-TW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)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44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/>
                        <a:t>新西蘭</a:t>
                      </a:r>
                      <a:endParaRPr lang="zh-TW" sz="2000" b="1" kern="100" dirty="0"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</a:t>
                      </a:r>
                      <a:endParaRPr lang="zh-TW" sz="1800" kern="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</a:t>
                      </a:r>
                      <a:endParaRPr lang="zh-TW" altLang="zh-TW" sz="1800" kern="1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44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000" kern="100" dirty="0" smtClean="0"/>
                        <a:t>加拿大</a:t>
                      </a:r>
                      <a:endParaRPr lang="zh-TW" sz="2000" b="1" kern="100" dirty="0"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</a:t>
                      </a:r>
                      <a:endParaRPr lang="zh-TW" sz="18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altLang="zh-TW" sz="1800" kern="1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altLang="zh-TW" sz="1800" kern="1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(</a:t>
                      </a:r>
                      <a:r>
                        <a:rPr lang="zh-TW" altLang="en-US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部份州份</a:t>
                      </a:r>
                      <a:r>
                        <a:rPr lang="en-US" altLang="zh-TW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)</a:t>
                      </a:r>
                      <a:endParaRPr lang="zh-TW" altLang="zh-TW" sz="1800" kern="1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</a:t>
                      </a:r>
                      <a:endParaRPr lang="zh-TW" altLang="zh-TW" sz="1800" kern="1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A6F2A-09DB-47B7-920A-417EEE0738A3}" type="slidenum">
              <a:rPr lang="zh-TW" altLang="en-US" smtClean="0"/>
              <a:pPr/>
              <a:t>38</a:t>
            </a:fld>
            <a:endParaRPr lang="zh-TW" altLang="en-US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339683" y="1584398"/>
            <a:ext cx="280180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TW" altLang="en-US" sz="2800" b="1" i="0" u="sng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微軟正黑體" pitchFamily="34" charset="-120"/>
                <a:cs typeface="Times New Roman" pitchFamily="18" charset="0"/>
              </a:rPr>
              <a:t>主要</a:t>
            </a:r>
            <a:r>
              <a:rPr kumimoji="1" lang="zh-TW" sz="2800" b="1" i="0" u="sng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微軟正黑體" pitchFamily="34" charset="-120"/>
                <a:cs typeface="Times New Roman" pitchFamily="18" charset="0"/>
              </a:rPr>
              <a:t>職能</a:t>
            </a:r>
            <a:endParaRPr kumimoji="1" lang="zh-TW" sz="2800" b="1" i="0" u="sng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微軟正黑體" pitchFamily="34" charset="-120"/>
              <a:cs typeface="新細明體" pitchFamily="18" charset="-120"/>
            </a:endParaRPr>
          </a:p>
        </p:txBody>
      </p:sp>
      <p:sp>
        <p:nvSpPr>
          <p:cNvPr id="9" name="標題 1"/>
          <p:cNvSpPr txBox="1">
            <a:spLocks/>
          </p:cNvSpPr>
          <p:nvPr/>
        </p:nvSpPr>
        <p:spPr>
          <a:xfrm>
            <a:off x="707479" y="527713"/>
            <a:ext cx="6348413" cy="71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eaLnBrk="1" fontAlgn="auto" hangingPunct="1">
              <a:spcAft>
                <a:spcPts val="0"/>
              </a:spcAft>
              <a:defRPr/>
            </a:pPr>
            <a:r>
              <a:rPr kumimoji="0" lang="zh-TW" altLang="zh-HK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軟正黑體" pitchFamily="34" charset="-120"/>
                <a:cs typeface="+mj-cs"/>
              </a:rPr>
              <a:t>贍養費</a:t>
            </a:r>
            <a:r>
              <a:rPr kumimoji="0" lang="zh-TW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軟正黑體" pitchFamily="34" charset="-120"/>
                <a:cs typeface="+mj-cs"/>
              </a:rPr>
              <a:t>管理</a:t>
            </a:r>
            <a:r>
              <a:rPr kumimoji="0" lang="zh-TW" altLang="zh-HK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軟正黑體" pitchFamily="34" charset="-120"/>
                <a:cs typeface="+mj-cs"/>
              </a:rPr>
              <a:t>局</a:t>
            </a:r>
            <a:r>
              <a:rPr kumimoji="0" lang="zh-TW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軟正黑體" pitchFamily="34" charset="-120"/>
                <a:cs typeface="+mj-cs"/>
              </a:rPr>
              <a:t>：</a:t>
            </a:r>
            <a:r>
              <a:rPr lang="zh-TW" altLang="en-US" sz="3600" b="1" dirty="0" smtClean="0">
                <a:solidFill>
                  <a:schemeClr val="accent1"/>
                </a:solidFill>
                <a:latin typeface="微軟正黑體" pitchFamily="34" charset="-120"/>
                <a:cs typeface="+mj-cs"/>
              </a:rPr>
              <a:t>海外經驗</a:t>
            </a:r>
            <a:endParaRPr kumimoji="0" lang="zh-HK" alt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軟正黑體" pitchFamily="34" charset="-120"/>
              <a:cs typeface="+mj-cs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6108381" y="273855"/>
            <a:ext cx="922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/>
              <a:t>附錄 </a:t>
            </a:r>
            <a:r>
              <a:rPr lang="en-US" altLang="zh-TW" dirty="0" smtClean="0"/>
              <a:t>3</a:t>
            </a:r>
            <a:endParaRPr lang="zh-HK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</p:nvPr>
        </p:nvGraphicFramePr>
        <p:xfrm>
          <a:off x="272957" y="2149870"/>
          <a:ext cx="8557144" cy="38235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37229"/>
                <a:gridCol w="1401170"/>
                <a:gridCol w="1223749"/>
                <a:gridCol w="1223749"/>
                <a:gridCol w="1223749"/>
                <a:gridCol w="1223749"/>
                <a:gridCol w="1223749"/>
              </a:tblGrid>
              <a:tr h="1466787"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800" kern="100" dirty="0" smtClean="0"/>
                        <a:t>直接從收入或資產扣除</a:t>
                      </a:r>
                      <a:r>
                        <a:rPr lang="en-US" altLang="zh-TW" sz="1800" kern="100" dirty="0" smtClean="0"/>
                        <a:t>(</a:t>
                      </a:r>
                      <a:r>
                        <a:rPr lang="zh-TW" altLang="zh-TW" sz="1800" kern="100" dirty="0" smtClean="0"/>
                        <a:t>例如薪金、退稅款項、銀行戶口等</a:t>
                      </a:r>
                      <a:r>
                        <a:rPr lang="en-US" altLang="zh-TW" sz="1800" kern="100" dirty="0" smtClean="0"/>
                        <a:t>)</a:t>
                      </a:r>
                      <a:endParaRPr lang="en-US" altLang="zh-TW" sz="1800" kern="100" dirty="0" smtClean="0"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/>
                        <a:t>向</a:t>
                      </a:r>
                      <a:r>
                        <a:rPr lang="zh-TW" sz="1800" kern="100" dirty="0" smtClean="0"/>
                        <a:t>信貸</a:t>
                      </a:r>
                      <a:endParaRPr lang="en-US" altLang="zh-TW" sz="1800" kern="100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 smtClean="0"/>
                        <a:t>機構</a:t>
                      </a:r>
                      <a:r>
                        <a:rPr lang="zh-TW" sz="1800" kern="100" dirty="0"/>
                        <a:t>呈報</a:t>
                      </a:r>
                      <a:endParaRPr lang="zh-TW" sz="1800" kern="100" dirty="0"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 smtClean="0"/>
                        <a:t>吊銷</a:t>
                      </a:r>
                      <a:endParaRPr lang="en-US" altLang="zh-TW" sz="1800" kern="100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 smtClean="0"/>
                        <a:t>某</a:t>
                      </a:r>
                      <a:r>
                        <a:rPr lang="zh-TW" sz="1800" kern="100" dirty="0"/>
                        <a:t>類牌照</a:t>
                      </a:r>
                      <a:endParaRPr lang="zh-TW" sz="1800" kern="100" dirty="0"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 smtClean="0"/>
                        <a:t>禁止</a:t>
                      </a:r>
                      <a:endParaRPr lang="en-US" altLang="zh-TW" sz="1800" kern="100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 smtClean="0"/>
                        <a:t>離境</a:t>
                      </a:r>
                      <a:endParaRPr lang="zh-TW" sz="1800" kern="100" dirty="0"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kern="100" dirty="0"/>
                        <a:t>法律行動</a:t>
                      </a:r>
                      <a:endParaRPr lang="zh-TW" sz="1800" kern="100" dirty="0"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800" kern="100" dirty="0" smtClean="0"/>
                        <a:t>罰款</a:t>
                      </a:r>
                      <a:endParaRPr lang="zh-TW" sz="1800" kern="100" dirty="0"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44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/>
                        <a:t>澳洲</a:t>
                      </a:r>
                      <a:endParaRPr lang="zh-TW" sz="2000" b="1" kern="100" dirty="0"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2000" kern="1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alt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44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/>
                        <a:t>英國</a:t>
                      </a:r>
                      <a:endParaRPr lang="zh-TW" sz="2000" b="1" kern="100" dirty="0"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2000" kern="1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alt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91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/>
                        <a:t>美國</a:t>
                      </a:r>
                      <a:endParaRPr lang="zh-TW" sz="2000" b="1" kern="100" dirty="0"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2000" kern="1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alt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44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/>
                        <a:t>新西蘭</a:t>
                      </a:r>
                      <a:endParaRPr lang="zh-TW" sz="2000" b="1" kern="100" dirty="0"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alt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44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000" kern="100" dirty="0" smtClean="0"/>
                        <a:t>加拿大</a:t>
                      </a:r>
                      <a:endParaRPr lang="zh-TW" sz="2000" b="1" kern="100" dirty="0"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altLang="zh-TW" sz="2000" kern="1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altLang="zh-TW" sz="2000" kern="1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altLang="zh-TW" sz="2000" kern="1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altLang="zh-TW" sz="2000" kern="1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altLang="zh-TW" sz="2000" kern="1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sym typeface="Wingdings 2"/>
                        </a:rPr>
                        <a:t></a:t>
                      </a:r>
                      <a:endParaRPr lang="zh-TW" alt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2" name="矩形 11"/>
          <p:cNvSpPr/>
          <p:nvPr/>
        </p:nvSpPr>
        <p:spPr>
          <a:xfrm>
            <a:off x="3202095" y="1511068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spcAft>
                <a:spcPts val="0"/>
              </a:spcAft>
            </a:pPr>
            <a:r>
              <a:rPr lang="zh-TW" altLang="en-US" sz="2800" b="1" u="sng" kern="100" dirty="0" smtClean="0">
                <a:solidFill>
                  <a:schemeClr val="accent1">
                    <a:lumMod val="75000"/>
                  </a:schemeClr>
                </a:solidFill>
                <a:latin typeface="微軟正黑體" pitchFamily="34" charset="-120"/>
                <a:cs typeface="Times New Roman"/>
              </a:rPr>
              <a:t>追討</a:t>
            </a:r>
            <a:r>
              <a:rPr lang="zh-TW" altLang="zh-TW" sz="2800" b="1" u="sng" kern="100" dirty="0" smtClean="0">
                <a:solidFill>
                  <a:schemeClr val="accent1">
                    <a:lumMod val="75000"/>
                  </a:schemeClr>
                </a:solidFill>
                <a:latin typeface="微軟正黑體" pitchFamily="34" charset="-120"/>
                <a:cs typeface="Times New Roman"/>
              </a:rPr>
              <a:t>贍養費</a:t>
            </a:r>
            <a:r>
              <a:rPr lang="zh-TW" altLang="en-US" sz="2800" b="1" u="sng" kern="100" dirty="0" smtClean="0">
                <a:solidFill>
                  <a:schemeClr val="accent1">
                    <a:lumMod val="75000"/>
                  </a:schemeClr>
                </a:solidFill>
                <a:latin typeface="微軟正黑體" pitchFamily="34" charset="-120"/>
                <a:cs typeface="Times New Roman"/>
              </a:rPr>
              <a:t>的權力</a:t>
            </a:r>
            <a:endParaRPr lang="en-US" altLang="zh-TW" sz="2800" b="1" u="sng" kern="100" dirty="0" smtClean="0">
              <a:solidFill>
                <a:schemeClr val="accent1">
                  <a:lumMod val="75000"/>
                </a:schemeClr>
              </a:solidFill>
              <a:latin typeface="微軟正黑體" pitchFamily="34" charset="-120"/>
              <a:cs typeface="Times New Roman"/>
            </a:endParaRPr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mtClean="0"/>
              <a:pPr>
                <a:defRPr/>
              </a:pPr>
              <a:t>39</a:t>
            </a:fld>
            <a:endParaRPr lang="zh-HK" altLang="en-US"/>
          </a:p>
        </p:txBody>
      </p:sp>
      <p:sp>
        <p:nvSpPr>
          <p:cNvPr id="9" name="標題 1"/>
          <p:cNvSpPr txBox="1">
            <a:spLocks/>
          </p:cNvSpPr>
          <p:nvPr/>
        </p:nvSpPr>
        <p:spPr>
          <a:xfrm>
            <a:off x="461819" y="486770"/>
            <a:ext cx="6348413" cy="71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eaLnBrk="1" fontAlgn="auto" hangingPunct="1">
              <a:spcAft>
                <a:spcPts val="0"/>
              </a:spcAft>
              <a:defRPr/>
            </a:pPr>
            <a:r>
              <a:rPr kumimoji="0" lang="zh-TW" altLang="zh-HK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軟正黑體" pitchFamily="34" charset="-120"/>
                <a:cs typeface="+mj-cs"/>
              </a:rPr>
              <a:t>贍養費</a:t>
            </a:r>
            <a:r>
              <a:rPr kumimoji="0" lang="zh-TW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軟正黑體" pitchFamily="34" charset="-120"/>
                <a:cs typeface="+mj-cs"/>
              </a:rPr>
              <a:t>管理</a:t>
            </a:r>
            <a:r>
              <a:rPr kumimoji="0" lang="zh-TW" altLang="zh-HK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軟正黑體" pitchFamily="34" charset="-120"/>
                <a:cs typeface="+mj-cs"/>
              </a:rPr>
              <a:t>局</a:t>
            </a:r>
            <a:r>
              <a:rPr kumimoji="0" lang="zh-TW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軟正黑體" pitchFamily="34" charset="-120"/>
                <a:cs typeface="+mj-cs"/>
              </a:rPr>
              <a:t>：</a:t>
            </a:r>
            <a:r>
              <a:rPr lang="zh-TW" altLang="en-US" sz="3600" b="1" dirty="0" smtClean="0">
                <a:solidFill>
                  <a:schemeClr val="accent1"/>
                </a:solidFill>
                <a:latin typeface="微軟正黑體" pitchFamily="34" charset="-120"/>
                <a:cs typeface="+mj-cs"/>
              </a:rPr>
              <a:t>海外經驗</a:t>
            </a:r>
            <a:endParaRPr kumimoji="0" lang="zh-HK" alt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軟正黑體" pitchFamily="34" charset="-120"/>
              <a:cs typeface="+mj-cs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6108381" y="273855"/>
            <a:ext cx="922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/>
              <a:t>附錄 </a:t>
            </a:r>
            <a:r>
              <a:rPr lang="en-US" altLang="zh-TW" dirty="0" smtClean="0"/>
              <a:t>4</a:t>
            </a:r>
            <a:endParaRPr lang="zh-HK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/>
              <a:t>訪談問題</a:t>
            </a:r>
            <a:endParaRPr lang="zh-HK" altLang="en-US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91487" y="1560087"/>
            <a:ext cx="6348413" cy="3881437"/>
          </a:xfrm>
        </p:spPr>
        <p:txBody>
          <a:bodyPr/>
          <a:lstStyle/>
          <a:p>
            <a:pPr marL="0" indent="0">
              <a:buNone/>
            </a:pP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訪談問題圍繞以下主題：</a:t>
            </a:r>
            <a:endParaRPr lang="en-US" altLang="zh-TW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+mj-lt"/>
              <a:buAutoNum type="arabicPeriod"/>
            </a:pPr>
            <a:endParaRPr lang="en-US" altLang="zh-TW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+mj-lt"/>
              <a:buAutoNum type="arabicPeriod"/>
            </a:pP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受</a:t>
            </a:r>
            <a:r>
              <a:rPr lang="zh-TW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訪者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背景</a:t>
            </a:r>
            <a:endParaRPr lang="en-US" altLang="zh-TW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+mj-lt"/>
              <a:buAutoNum type="arabicPeriod"/>
            </a:pP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受</a:t>
            </a:r>
            <a:r>
              <a:rPr lang="zh-TW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訪者經濟及就業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歷史</a:t>
            </a:r>
            <a:endParaRPr lang="en-US" altLang="zh-TW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+mj-lt"/>
              <a:buAutoNum type="arabicPeriod"/>
            </a:pP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婚姻</a:t>
            </a:r>
            <a:r>
              <a:rPr lang="zh-TW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時期經濟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狀況</a:t>
            </a:r>
            <a:endParaRPr lang="en-US" altLang="zh-TW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+mj-lt"/>
              <a:buAutoNum type="arabicPeriod"/>
            </a:pP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申請</a:t>
            </a:r>
            <a:r>
              <a:rPr lang="zh-TW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贍養費過程及判決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結果</a:t>
            </a:r>
            <a:endParaRPr lang="en-US" altLang="zh-TW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+mj-lt"/>
              <a:buAutoNum type="arabicPeriod"/>
            </a:pP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追</a:t>
            </a:r>
            <a:r>
              <a:rPr lang="zh-TW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討贍養費的過程及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經歷</a:t>
            </a:r>
            <a:endParaRPr lang="en-US" altLang="zh-TW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+mj-lt"/>
              <a:buAutoNum type="arabicPeriod"/>
            </a:pP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申請</a:t>
            </a:r>
            <a:r>
              <a:rPr lang="zh-TW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綜援的原因與狀況，以及就業支援</a:t>
            </a:r>
          </a:p>
          <a:p>
            <a:endParaRPr lang="zh-HK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mtClean="0"/>
              <a:pPr>
                <a:defRPr/>
              </a:pPr>
              <a:t>4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1815510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/>
              <a:t>受</a:t>
            </a:r>
            <a:r>
              <a:rPr lang="zh-TW" altLang="en-US" b="1" dirty="0"/>
              <a:t>訪人士的背景資料</a:t>
            </a:r>
            <a:br>
              <a:rPr lang="zh-TW" altLang="en-US" b="1" dirty="0"/>
            </a:br>
            <a:endParaRPr lang="zh-HK" altLang="en-US" b="1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44206381"/>
              </p:ext>
            </p:extLst>
          </p:nvPr>
        </p:nvGraphicFramePr>
        <p:xfrm>
          <a:off x="650542" y="1520565"/>
          <a:ext cx="6348413" cy="40824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4338"/>
                <a:gridCol w="4024075"/>
              </a:tblGrid>
              <a:tr h="394335"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特徵</a:t>
                      </a:r>
                      <a:endParaRPr lang="zh-HK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分布</a:t>
                      </a:r>
                      <a:endParaRPr lang="zh-HK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性別：</a:t>
                      </a:r>
                      <a:endParaRPr lang="zh-HK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20</a:t>
                      </a:r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女 </a:t>
                      </a:r>
                      <a:r>
                        <a:rPr lang="en-US" altLang="zh-TW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0</a:t>
                      </a:r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男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年齡：</a:t>
                      </a:r>
                      <a:endParaRPr lang="en-US" altLang="zh-TW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介乎 </a:t>
                      </a:r>
                      <a:r>
                        <a:rPr lang="en-US" altLang="zh-TW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35 – 50</a:t>
                      </a:r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歲 </a:t>
                      </a:r>
                      <a:endParaRPr lang="zh-HK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教育水平：</a:t>
                      </a:r>
                      <a:endParaRPr lang="zh-HK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小學 </a:t>
                      </a:r>
                      <a:r>
                        <a:rPr lang="en-US" altLang="zh-TW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5</a:t>
                      </a:r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人、中學 </a:t>
                      </a:r>
                      <a:r>
                        <a:rPr lang="en-US" altLang="zh-TW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13</a:t>
                      </a:r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人、大專或以上</a:t>
                      </a:r>
                      <a:r>
                        <a:rPr lang="en-US" altLang="zh-TW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人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出生地點：</a:t>
                      </a:r>
                      <a:endParaRPr lang="zh-HK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本地</a:t>
                      </a:r>
                      <a:r>
                        <a:rPr lang="en-US" altLang="zh-TW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8</a:t>
                      </a:r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人、 內地</a:t>
                      </a:r>
                      <a:r>
                        <a:rPr lang="en-US" altLang="zh-TW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12</a:t>
                      </a:r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人</a:t>
                      </a:r>
                      <a:endParaRPr lang="en-US" altLang="zh-TW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工作狀況：</a:t>
                      </a:r>
                      <a:endParaRPr lang="zh-HK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沒有工作</a:t>
                      </a:r>
                      <a:r>
                        <a:rPr lang="en-US" altLang="zh-TW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7</a:t>
                      </a:r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人、兼職</a:t>
                      </a:r>
                      <a:r>
                        <a:rPr lang="en-US" altLang="zh-TW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11</a:t>
                      </a:r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人</a:t>
                      </a:r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、全</a:t>
                      </a:r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職</a:t>
                      </a:r>
                      <a:r>
                        <a:rPr lang="en-US" altLang="zh-TW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人</a:t>
                      </a:r>
                      <a:endParaRPr lang="zh-HK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工作收入：</a:t>
                      </a:r>
                      <a:endParaRPr lang="zh-HK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介乎</a:t>
                      </a:r>
                      <a:r>
                        <a:rPr lang="en-US" altLang="zh-TW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500 – </a:t>
                      </a:r>
                      <a:r>
                        <a:rPr lang="en-US" altLang="zh-TW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10,000</a:t>
                      </a:r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元</a:t>
                      </a:r>
                    </a:p>
                  </a:txBody>
                  <a:tcPr/>
                </a:tc>
              </a:tr>
              <a:tr h="239712">
                <a:tc>
                  <a:txBody>
                    <a:bodyPr/>
                    <a:lstStyle/>
                    <a:p>
                      <a:pPr algn="r"/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家庭總收入：</a:t>
                      </a:r>
                      <a:endParaRPr lang="zh-HK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介乎</a:t>
                      </a:r>
                      <a:r>
                        <a:rPr lang="en-US" altLang="zh-TW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6,000 – 20,000</a:t>
                      </a:r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元</a:t>
                      </a:r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r"/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領取的綜援金額：</a:t>
                      </a:r>
                      <a:endParaRPr lang="zh-HK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介乎</a:t>
                      </a:r>
                      <a:r>
                        <a:rPr lang="en-US" altLang="zh-TW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4,000 – 20,000 </a:t>
                      </a:r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元 </a:t>
                      </a:r>
                      <a:endParaRPr lang="zh-HK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r"/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牽涉的贍養費金額： </a:t>
                      </a:r>
                      <a:endParaRPr lang="zh-HK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介乎</a:t>
                      </a:r>
                      <a:r>
                        <a:rPr lang="en-US" altLang="zh-TW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 – 15,000</a:t>
                      </a:r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元</a:t>
                      </a:r>
                    </a:p>
                  </a:txBody>
                  <a:tcPr/>
                </a:tc>
              </a:tr>
              <a:tr h="362585">
                <a:tc>
                  <a:txBody>
                    <a:bodyPr/>
                    <a:lstStyle/>
                    <a:p>
                      <a:pPr algn="r"/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子女年齡：</a:t>
                      </a:r>
                      <a:endParaRPr lang="zh-HK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介乎</a:t>
                      </a:r>
                      <a:r>
                        <a:rPr lang="en-US" altLang="zh-TW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3 – 22 </a:t>
                      </a:r>
                      <a:r>
                        <a:rPr lang="zh-TW" alt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歲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mtClean="0"/>
              <a:pPr>
                <a:defRPr/>
              </a:pPr>
              <a:t>5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3571249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/>
              <a:t>離婚單親家庭的貧窮狀況</a:t>
            </a:r>
            <a:endParaRPr lang="zh-HK" altLang="en-US" b="1" dirty="0"/>
          </a:p>
        </p:txBody>
      </p:sp>
      <p:sp>
        <p:nvSpPr>
          <p:cNvPr id="5" name="文字版面配置區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BFADAF-49B2-4C10-9188-3AD43091A6C5}" type="slidenum">
              <a:rPr lang="zh-HK" altLang="en-US" smtClean="0"/>
              <a:pPr>
                <a:defRPr/>
              </a:pPr>
              <a:t>6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125523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標題 1"/>
          <p:cNvSpPr>
            <a:spLocks noGrp="1"/>
          </p:cNvSpPr>
          <p:nvPr>
            <p:ph type="title"/>
          </p:nvPr>
        </p:nvSpPr>
        <p:spPr>
          <a:xfrm>
            <a:off x="666750" y="657225"/>
            <a:ext cx="6348413" cy="971550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sz="3200" b="1" kern="100" dirty="0" smtClean="0"/>
              <a:t>四成</a:t>
            </a:r>
            <a:r>
              <a:rPr lang="zh-TW" altLang="zh-HK" sz="3200" b="1" kern="100" dirty="0"/>
              <a:t>離婚或分居</a:t>
            </a:r>
            <a:r>
              <a:rPr lang="zh-TW" altLang="en-US" sz="3200" b="1" dirty="0" smtClean="0"/>
              <a:t>單親母親住戶貧窮</a:t>
            </a:r>
            <a:endParaRPr lang="zh-HK" altLang="en-US" sz="3200" b="1" dirty="0" smtClean="0"/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206004866"/>
              </p:ext>
            </p:extLst>
          </p:nvPr>
        </p:nvGraphicFramePr>
        <p:xfrm>
          <a:off x="726410" y="2406412"/>
          <a:ext cx="6996141" cy="34766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34395"/>
                <a:gridCol w="2616021"/>
                <a:gridCol w="2545725"/>
              </a:tblGrid>
              <a:tr h="511638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 smtClean="0">
                          <a:effectLst/>
                        </a:rPr>
                        <a:t>離婚</a:t>
                      </a:r>
                      <a:r>
                        <a:rPr lang="en-US" altLang="zh-TW" sz="2000" kern="100" dirty="0" smtClean="0">
                          <a:effectLst/>
                        </a:rPr>
                        <a:t>/</a:t>
                      </a:r>
                      <a:r>
                        <a:rPr lang="zh-TW" sz="2000" kern="100" dirty="0" smtClean="0">
                          <a:effectLst/>
                        </a:rPr>
                        <a:t>分居</a:t>
                      </a:r>
                      <a:r>
                        <a:rPr lang="zh-TW" sz="2000" kern="100" dirty="0">
                          <a:effectLst/>
                        </a:rPr>
                        <a:t>單</a:t>
                      </a:r>
                      <a:r>
                        <a:rPr lang="zh-TW" sz="2000" kern="100" dirty="0" smtClean="0">
                          <a:effectLst/>
                        </a:rPr>
                        <a:t>親</a:t>
                      </a:r>
                      <a:r>
                        <a:rPr lang="zh-TW" altLang="en-US" sz="2000" kern="100" dirty="0" smtClean="0">
                          <a:effectLst/>
                        </a:rPr>
                        <a:t>（貧窮）</a:t>
                      </a:r>
                      <a:r>
                        <a:rPr lang="zh-TW" sz="2000" kern="100" dirty="0" smtClean="0">
                          <a:effectLst/>
                        </a:rPr>
                        <a:t>住戶</a:t>
                      </a:r>
                      <a:r>
                        <a:rPr lang="zh-TW" sz="2000" kern="100" dirty="0">
                          <a:effectLst/>
                        </a:rPr>
                        <a:t>的</a:t>
                      </a:r>
                      <a:r>
                        <a:rPr lang="zh-TW" sz="2000" kern="100" dirty="0" smtClean="0">
                          <a:effectLst/>
                        </a:rPr>
                        <a:t>數目，</a:t>
                      </a:r>
                      <a:r>
                        <a:rPr lang="zh-TW" sz="2000" kern="100" dirty="0">
                          <a:effectLst/>
                        </a:rPr>
                        <a:t>按</a:t>
                      </a:r>
                      <a:r>
                        <a:rPr lang="zh-TW" sz="2000" kern="100" dirty="0" smtClean="0">
                          <a:effectLst/>
                        </a:rPr>
                        <a:t>性別劃分</a:t>
                      </a:r>
                      <a:r>
                        <a:rPr lang="zh-TW" sz="2000" kern="100" dirty="0">
                          <a:effectLst/>
                        </a:rPr>
                        <a:t>，</a:t>
                      </a:r>
                      <a:r>
                        <a:rPr lang="en-US" sz="2000" kern="100" dirty="0">
                          <a:effectLst/>
                        </a:rPr>
                        <a:t>2015</a:t>
                      </a:r>
                      <a:r>
                        <a:rPr lang="zh-TW" sz="2000" kern="100" dirty="0">
                          <a:effectLst/>
                        </a:rPr>
                        <a:t>年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</a:tr>
              <a:tr h="5910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000" kern="100" dirty="0" smtClean="0">
                          <a:effectLst/>
                        </a:rPr>
                        <a:t>住戶類別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單</a:t>
                      </a:r>
                      <a:r>
                        <a:rPr lang="zh-TW" sz="20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親父親住戶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單親母親住戶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833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000" kern="100" dirty="0" smtClean="0">
                          <a:effectLst/>
                        </a:rPr>
                        <a:t>整體</a:t>
                      </a:r>
                      <a:r>
                        <a:rPr lang="zh-TW" sz="2000" kern="100" dirty="0" smtClean="0">
                          <a:effectLst/>
                        </a:rPr>
                        <a:t>住戶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13</a:t>
                      </a:r>
                      <a:r>
                        <a:rPr lang="en-US" altLang="zh-TW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,</a:t>
                      </a:r>
                      <a:r>
                        <a:rPr lang="en-US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400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41</a:t>
                      </a:r>
                      <a:r>
                        <a:rPr lang="en-US" altLang="zh-TW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,</a:t>
                      </a:r>
                      <a:r>
                        <a:rPr lang="en-US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100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047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>
                          <a:effectLst/>
                        </a:rPr>
                        <a:t>貧窮住戶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3</a:t>
                      </a:r>
                      <a:r>
                        <a:rPr lang="en-US" altLang="zh-TW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,</a:t>
                      </a:r>
                      <a:r>
                        <a:rPr lang="en-US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600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16</a:t>
                      </a:r>
                      <a:r>
                        <a:rPr lang="en-US" altLang="zh-TW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,</a:t>
                      </a:r>
                      <a:r>
                        <a:rPr lang="en-US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500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9491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000" kern="100" dirty="0" smtClean="0">
                          <a:effectLst/>
                        </a:rPr>
                        <a:t>貧窮住戶</a:t>
                      </a:r>
                      <a:r>
                        <a:rPr lang="zh-TW" altLang="en-US" sz="2000" kern="100" dirty="0" smtClean="0">
                          <a:effectLst/>
                        </a:rPr>
                        <a:t>比例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26.9%</a:t>
                      </a:r>
                      <a:endParaRPr lang="zh-TW" sz="2000" kern="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40.1%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91013">
                <a:tc grid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sz="1600" kern="100" dirty="0">
                          <a:effectLst/>
                        </a:rPr>
                        <a:t>資料來源</a:t>
                      </a:r>
                      <a:r>
                        <a:rPr lang="zh-TW" sz="1600" kern="100" dirty="0" smtClean="0">
                          <a:effectLst/>
                        </a:rPr>
                        <a:t>：</a:t>
                      </a:r>
                      <a:r>
                        <a:rPr lang="zh-TW" altLang="en-US" sz="1600" kern="100" dirty="0" smtClean="0">
                          <a:effectLst/>
                        </a:rPr>
                        <a:t>政府</a:t>
                      </a:r>
                      <a:r>
                        <a:rPr lang="zh-TW" sz="1600" kern="100" dirty="0" smtClean="0">
                          <a:effectLst/>
                        </a:rPr>
                        <a:t>統計</a:t>
                      </a:r>
                      <a:r>
                        <a:rPr lang="zh-TW" altLang="en-US" sz="1600" kern="100" dirty="0">
                          <a:effectLst/>
                        </a:rPr>
                        <a:t>處</a:t>
                      </a:r>
                      <a:r>
                        <a:rPr lang="zh-TW" sz="1600" kern="100" dirty="0" smtClean="0">
                          <a:effectLst/>
                        </a:rPr>
                        <a:t>，</a:t>
                      </a:r>
                      <a:r>
                        <a:rPr lang="zh-TW" sz="1600" kern="100" dirty="0">
                          <a:effectLst/>
                        </a:rPr>
                        <a:t>《綜合住戶統計調查》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橢圓 4"/>
          <p:cNvSpPr/>
          <p:nvPr/>
        </p:nvSpPr>
        <p:spPr>
          <a:xfrm>
            <a:off x="5828286" y="4209144"/>
            <a:ext cx="1231900" cy="10450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HK" altLang="en-US">
              <a:ln>
                <a:solidFill>
                  <a:schemeClr val="accent4"/>
                </a:solidFill>
              </a:ln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mtClean="0"/>
              <a:pPr>
                <a:defRPr/>
              </a:pPr>
              <a:t>7</a:t>
            </a:fld>
            <a:endParaRPr lang="zh-HK" altLang="en-US"/>
          </a:p>
        </p:txBody>
      </p:sp>
      <p:sp>
        <p:nvSpPr>
          <p:cNvPr id="8" name="內容版面配置區 2"/>
          <p:cNvSpPr txBox="1">
            <a:spLocks/>
          </p:cNvSpPr>
          <p:nvPr/>
        </p:nvSpPr>
        <p:spPr bwMode="auto">
          <a:xfrm>
            <a:off x="666750" y="1493012"/>
            <a:ext cx="6794496" cy="74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貧窮</a:t>
            </a:r>
            <a:r>
              <a:rPr lang="zh-TW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戶中，以單親母親的住戶居多，而單親母親住戶的貧窮比例，又比單親父親住戶的高出</a:t>
            </a:r>
            <a:r>
              <a:rPr lang="en-US" altLang="zh-TW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13%</a:t>
            </a:r>
            <a:r>
              <a:rPr lang="zh-TW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，情況值得關注</a:t>
            </a:r>
            <a:r>
              <a:rPr lang="zh-TW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en-US" altLang="zh-TW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標題 1"/>
          <p:cNvSpPr>
            <a:spLocks noGrp="1"/>
          </p:cNvSpPr>
          <p:nvPr>
            <p:ph type="title"/>
          </p:nvPr>
        </p:nvSpPr>
        <p:spPr>
          <a:xfrm>
            <a:off x="674688" y="552450"/>
            <a:ext cx="6515100" cy="1320800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sz="3200" b="1" kern="100" dirty="0" smtClean="0"/>
              <a:t>四成</a:t>
            </a:r>
            <a:r>
              <a:rPr lang="zh-TW" altLang="zh-TW" sz="3200" b="1" kern="100" dirty="0" smtClean="0"/>
              <a:t>離婚或分居</a:t>
            </a:r>
            <a:r>
              <a:rPr lang="zh-TW" altLang="en-US" sz="3200" b="1" dirty="0" smtClean="0"/>
              <a:t>單親子女貧窮</a:t>
            </a:r>
            <a:endParaRPr lang="zh-HK" altLang="en-US" sz="3200" b="1" dirty="0" smtClean="0"/>
          </a:p>
        </p:txBody>
      </p:sp>
      <p:sp>
        <p:nvSpPr>
          <p:cNvPr id="10" name="矩形 9"/>
          <p:cNvSpPr/>
          <p:nvPr/>
        </p:nvSpPr>
        <p:spPr>
          <a:xfrm>
            <a:off x="2143125" y="4946650"/>
            <a:ext cx="4083050" cy="338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TW" altLang="zh-HK" sz="1600" kern="100" dirty="0">
                <a:latin typeface="Calibri" panose="020F0502020204030204" pitchFamily="34" charset="0"/>
                <a:ea typeface="新細明體" panose="02020500000000000000" pitchFamily="18" charset="-120"/>
                <a:cs typeface="Times New Roman" panose="02020603050405020304" pitchFamily="18" charset="0"/>
              </a:rPr>
              <a:t>資料來源：統計署，《綜合住戶統計調查》</a:t>
            </a:r>
          </a:p>
        </p:txBody>
      </p:sp>
      <p:graphicFrame>
        <p:nvGraphicFramePr>
          <p:cNvPr id="7" name="內容版面配置區 3"/>
          <p:cNvGraphicFramePr>
            <a:graphicFrameLocks noGrp="1"/>
          </p:cNvGraphicFramePr>
          <p:nvPr>
            <p:ph idx="1"/>
          </p:nvPr>
        </p:nvGraphicFramePr>
        <p:xfrm>
          <a:off x="703887" y="2193355"/>
          <a:ext cx="7228236" cy="38484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9900"/>
                <a:gridCol w="2909168"/>
                <a:gridCol w="2909168"/>
              </a:tblGrid>
              <a:tr h="622246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 smtClean="0">
                          <a:effectLst/>
                        </a:rPr>
                        <a:t>離婚</a:t>
                      </a:r>
                      <a:r>
                        <a:rPr lang="en-US" altLang="zh-TW" sz="2000" kern="100" dirty="0" smtClean="0">
                          <a:effectLst/>
                        </a:rPr>
                        <a:t>/</a:t>
                      </a:r>
                      <a:r>
                        <a:rPr lang="zh-TW" sz="2000" kern="100" dirty="0" smtClean="0">
                          <a:effectLst/>
                        </a:rPr>
                        <a:t>分居</a:t>
                      </a:r>
                      <a:r>
                        <a:rPr lang="zh-TW" sz="2000" kern="100" dirty="0">
                          <a:effectLst/>
                        </a:rPr>
                        <a:t>單</a:t>
                      </a:r>
                      <a:r>
                        <a:rPr lang="zh-TW" sz="2000" kern="100" dirty="0" smtClean="0">
                          <a:effectLst/>
                        </a:rPr>
                        <a:t>親</a:t>
                      </a:r>
                      <a:r>
                        <a:rPr lang="zh-TW" altLang="en-US" sz="2000" kern="100" dirty="0" smtClean="0">
                          <a:effectLst/>
                        </a:rPr>
                        <a:t>子女和全港</a:t>
                      </a:r>
                      <a:r>
                        <a:rPr lang="en-US" altLang="zh-TW" sz="2000" kern="100" dirty="0" smtClean="0">
                          <a:effectLst/>
                        </a:rPr>
                        <a:t>18</a:t>
                      </a:r>
                      <a:r>
                        <a:rPr lang="zh-TW" altLang="en-US" sz="2000" kern="100" dirty="0" smtClean="0">
                          <a:effectLst/>
                        </a:rPr>
                        <a:t>歲以下人士</a:t>
                      </a:r>
                      <a:r>
                        <a:rPr lang="zh-TW" sz="2000" kern="100" dirty="0" smtClean="0">
                          <a:effectLst/>
                        </a:rPr>
                        <a:t>的</a:t>
                      </a:r>
                      <a:r>
                        <a:rPr lang="zh-TW" altLang="en-US" sz="2000" kern="100" dirty="0" smtClean="0">
                          <a:effectLst/>
                        </a:rPr>
                        <a:t>貧窮率</a:t>
                      </a:r>
                      <a:r>
                        <a:rPr lang="zh-TW" sz="2000" kern="100" dirty="0" smtClean="0">
                          <a:effectLst/>
                        </a:rPr>
                        <a:t>，</a:t>
                      </a:r>
                      <a:r>
                        <a:rPr lang="en-US" sz="2000" kern="100" dirty="0">
                          <a:effectLst/>
                        </a:rPr>
                        <a:t>2015</a:t>
                      </a:r>
                      <a:r>
                        <a:rPr lang="zh-TW" sz="2000" kern="100" dirty="0">
                          <a:effectLst/>
                        </a:rPr>
                        <a:t>年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</a:tr>
              <a:tr h="6585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000" kern="100" dirty="0" smtClean="0">
                          <a:effectLst/>
                        </a:rPr>
                        <a:t>類別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zh-TW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離婚</a:t>
                      </a:r>
                      <a:r>
                        <a:rPr lang="en-US" altLang="zh-TW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/</a:t>
                      </a:r>
                      <a:r>
                        <a:rPr lang="zh-TW" altLang="zh-TW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分居</a:t>
                      </a:r>
                      <a:r>
                        <a:rPr lang="zh-TW" altLang="en-US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單親子女</a:t>
                      </a:r>
                      <a:endParaRPr lang="en-US" altLang="zh-TW" sz="2000" kern="1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(18</a:t>
                      </a:r>
                      <a:r>
                        <a:rPr lang="zh-TW" altLang="en-US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歲以下</a:t>
                      </a:r>
                      <a:r>
                        <a:rPr lang="en-US" altLang="zh-TW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)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全港</a:t>
                      </a:r>
                      <a:r>
                        <a:rPr lang="en-US" altLang="zh-TW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18</a:t>
                      </a:r>
                      <a:r>
                        <a:rPr lang="zh-TW" altLang="en-US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歲以下人士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585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000" kern="100" dirty="0" smtClean="0">
                          <a:effectLst/>
                        </a:rPr>
                        <a:t>總人數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69,800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1,013,000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585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kern="100" dirty="0" smtClean="0">
                          <a:effectLst/>
                        </a:rPr>
                        <a:t>貧窮</a:t>
                      </a:r>
                      <a:r>
                        <a:rPr lang="zh-TW" altLang="en-US" sz="2000" kern="100" dirty="0" smtClean="0">
                          <a:effectLst/>
                        </a:rPr>
                        <a:t>人數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28,700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182,300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5856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000" kern="100" dirty="0" smtClean="0">
                          <a:effectLst/>
                        </a:rPr>
                        <a:t>貧窮</a:t>
                      </a:r>
                      <a:r>
                        <a:rPr lang="zh-TW" altLang="en-US" sz="2000" kern="100" dirty="0" smtClean="0">
                          <a:effectLst/>
                        </a:rPr>
                        <a:t>率</a:t>
                      </a: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41.1%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2000" kern="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18.0%</a:t>
                      </a:r>
                      <a:endParaRPr lang="zh-TW" sz="2000" kern="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91943">
                <a:tc grid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600" kern="100" dirty="0">
                          <a:effectLst/>
                        </a:rPr>
                        <a:t>資料來源</a:t>
                      </a:r>
                      <a:r>
                        <a:rPr lang="zh-TW" sz="1600" kern="100" dirty="0" smtClean="0">
                          <a:effectLst/>
                        </a:rPr>
                        <a:t>：</a:t>
                      </a:r>
                      <a:r>
                        <a:rPr lang="zh-TW" altLang="en-US" sz="1600" kern="100" dirty="0" smtClean="0">
                          <a:effectLst/>
                        </a:rPr>
                        <a:t>政府</a:t>
                      </a:r>
                      <a:r>
                        <a:rPr lang="zh-TW" altLang="zh-HK" sz="1600" kern="100" dirty="0" smtClean="0">
                          <a:effectLst/>
                        </a:rPr>
                        <a:t>統計</a:t>
                      </a:r>
                      <a:r>
                        <a:rPr lang="zh-TW" altLang="en-US" sz="1600" kern="100" dirty="0" smtClean="0">
                          <a:effectLst/>
                        </a:rPr>
                        <a:t>處</a:t>
                      </a:r>
                      <a:r>
                        <a:rPr lang="zh-TW" sz="1600" kern="100" dirty="0" smtClean="0">
                          <a:effectLst/>
                        </a:rPr>
                        <a:t>，</a:t>
                      </a:r>
                      <a:r>
                        <a:rPr lang="zh-TW" sz="1600" kern="100" dirty="0">
                          <a:effectLst/>
                        </a:rPr>
                        <a:t>《綜合住戶統計調查</a:t>
                      </a:r>
                      <a:r>
                        <a:rPr lang="zh-TW" sz="1600" kern="100" dirty="0" smtClean="0">
                          <a:effectLst/>
                        </a:rPr>
                        <a:t>》</a:t>
                      </a:r>
                      <a:r>
                        <a:rPr lang="zh-TW" altLang="en-US" sz="1600" kern="100" dirty="0" smtClean="0">
                          <a:effectLst/>
                        </a:rPr>
                        <a:t>；香港特別行政區政府，</a:t>
                      </a:r>
                      <a:r>
                        <a:rPr lang="en-US" altLang="zh-TW" sz="1600" kern="100" dirty="0" smtClean="0">
                          <a:effectLst/>
                        </a:rPr>
                        <a:t>《2015</a:t>
                      </a:r>
                      <a:r>
                        <a:rPr lang="zh-TW" altLang="en-US" sz="1600" kern="100" dirty="0" smtClean="0">
                          <a:effectLst/>
                        </a:rPr>
                        <a:t>年香港貧窮情況報告</a:t>
                      </a:r>
                      <a:r>
                        <a:rPr lang="zh-TW" altLang="zh-TW" sz="1600" kern="100" dirty="0" smtClean="0">
                          <a:effectLst/>
                        </a:rPr>
                        <a:t>》</a:t>
                      </a:r>
                      <a:endParaRPr lang="zh-TW" sz="16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橢圓 4"/>
          <p:cNvSpPr/>
          <p:nvPr/>
        </p:nvSpPr>
        <p:spPr>
          <a:xfrm>
            <a:off x="2915538" y="4847771"/>
            <a:ext cx="1231900" cy="5225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HK" altLang="en-US">
              <a:ln>
                <a:solidFill>
                  <a:schemeClr val="accent4"/>
                </a:solidFill>
              </a:ln>
            </a:endParaRPr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mtClean="0"/>
              <a:pPr>
                <a:defRPr/>
              </a:pPr>
              <a:t>8</a:t>
            </a:fld>
            <a:endParaRPr lang="zh-HK" altLang="en-US"/>
          </a:p>
        </p:txBody>
      </p:sp>
      <p:sp>
        <p:nvSpPr>
          <p:cNvPr id="9" name="內容版面配置區 2"/>
          <p:cNvSpPr txBox="1">
            <a:spLocks/>
          </p:cNvSpPr>
          <p:nvPr/>
        </p:nvSpPr>
        <p:spPr bwMode="auto">
          <a:xfrm>
            <a:off x="674688" y="1356534"/>
            <a:ext cx="6794496" cy="74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TW" sz="2000" kern="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zh-TW" altLang="zh-TW" sz="2000" kern="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離婚或分居</a:t>
            </a:r>
            <a:r>
              <a:rPr lang="zh-TW" altLang="en-US" sz="2000" kern="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單親子女的貧窮率比香港整體的兒童貧窮率高</a:t>
            </a:r>
            <a:r>
              <a:rPr lang="en-US" altLang="zh-TW" sz="2000" kern="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23%</a:t>
            </a:r>
            <a:r>
              <a:rPr lang="zh-TW" altLang="en-US" sz="2000" kern="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，近四成的</a:t>
            </a:r>
            <a:r>
              <a:rPr lang="zh-TW" altLang="zh-TW" sz="2000" kern="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離婚或分居</a:t>
            </a:r>
            <a:r>
              <a:rPr lang="zh-TW" altLang="en-US" sz="2000" kern="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單親子女「輸在起跑線」。</a:t>
            </a:r>
            <a:endParaRPr lang="en-US" altLang="zh-TW" sz="2000" kern="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63D7E-8462-466C-B617-42E325B248CE}" type="slidenum">
              <a:rPr lang="zh-HK" altLang="en-US" smtClean="0"/>
              <a:pPr>
                <a:defRPr/>
              </a:pPr>
              <a:t>9</a:t>
            </a:fld>
            <a:endParaRPr lang="zh-HK" altLang="en-US"/>
          </a:p>
        </p:txBody>
      </p:sp>
      <p:graphicFrame>
        <p:nvGraphicFramePr>
          <p:cNvPr id="7" name="圖表 6"/>
          <p:cNvGraphicFramePr/>
          <p:nvPr/>
        </p:nvGraphicFramePr>
        <p:xfrm>
          <a:off x="185980" y="309966"/>
          <a:ext cx="7981627" cy="591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文字方塊 10"/>
          <p:cNvSpPr txBox="1"/>
          <p:nvPr/>
        </p:nvSpPr>
        <p:spPr>
          <a:xfrm>
            <a:off x="356461" y="6211669"/>
            <a:ext cx="7702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資料來源：政府統計處，</a:t>
            </a:r>
            <a:r>
              <a:rPr lang="zh-TW" altLang="zh-TW" kern="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《主題性住戶調查</a:t>
            </a:r>
            <a:r>
              <a:rPr lang="zh-TW" altLang="en-US" kern="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第</a:t>
            </a:r>
            <a:r>
              <a:rPr lang="en-US" altLang="zh-TW" kern="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61</a:t>
            </a:r>
            <a:r>
              <a:rPr lang="zh-TW" altLang="en-US" kern="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號</a:t>
            </a:r>
            <a:r>
              <a:rPr lang="zh-TW" altLang="zh-TW" kern="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報告書》</a:t>
            </a:r>
            <a:r>
              <a:rPr lang="en-US" altLang="zh-TW" kern="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;</a:t>
            </a:r>
            <a:r>
              <a:rPr lang="zh-TW" altLang="zh-TW" kern="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《綜合住戶統計調查》</a:t>
            </a:r>
            <a:endParaRPr lang="zh-TW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向右箭號 8"/>
          <p:cNvSpPr/>
          <p:nvPr/>
        </p:nvSpPr>
        <p:spPr>
          <a:xfrm rot="20881610">
            <a:off x="1988098" y="2852357"/>
            <a:ext cx="5091843" cy="4026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多面向">
  <a:themeElements>
    <a:clrScheme name="多面向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多面向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多面向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3619</TotalTime>
  <Words>4145</Words>
  <Application>Microsoft Office PowerPoint</Application>
  <PresentationFormat>如螢幕大小 (4:3)</PresentationFormat>
  <Paragraphs>585</Paragraphs>
  <Slides>39</Slides>
  <Notes>4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39</vt:i4>
      </vt:variant>
    </vt:vector>
  </HeadingPairs>
  <TitlesOfParts>
    <vt:vector size="40" baseType="lpstr">
      <vt:lpstr>多面向</vt:lpstr>
      <vt:lpstr>離婚單親家庭貧窮研究－從贍養費出發</vt:lpstr>
      <vt:lpstr>研究背景和目的</vt:lpstr>
      <vt:lpstr>研究方法</vt:lpstr>
      <vt:lpstr>訪談問題</vt:lpstr>
      <vt:lpstr>受訪人士的背景資料 </vt:lpstr>
      <vt:lpstr>離婚單親家庭的貧窮狀況</vt:lpstr>
      <vt:lpstr>四成離婚或分居單親母親住戶貧窮</vt:lpstr>
      <vt:lpstr>四成離婚或分居單親子女貧窮</vt:lpstr>
      <vt:lpstr>投影片 9</vt:lpstr>
      <vt:lpstr>領取贍養費的情況</vt:lpstr>
      <vt:lpstr>申請贍養令比例持續下降</vt:lpstr>
      <vt:lpstr>逾三分一人只領取象徵式一元贍養費</vt:lpstr>
      <vt:lpstr>拖欠贍養費比例高企 追討欠有效渠道</vt:lpstr>
      <vt:lpstr>拖欠贍養費比例高企 追討欠有效渠道</vt:lpstr>
      <vt:lpstr>拖欠贍養費比例高企 追討欠有效渠道</vt:lpstr>
      <vt:lpstr>拖欠贍養費比例高企 追討欠有效渠道</vt:lpstr>
      <vt:lpstr>個案例子</vt:lpstr>
      <vt:lpstr>投影片 18</vt:lpstr>
      <vt:lpstr>單親綜援領取贍養費的個案比例上升，平均金額接近一人標準</vt:lpstr>
      <vt:lpstr>社署處理被拖欠贍養費的綜援個案需時</vt:lpstr>
      <vt:lpstr>個案例子 </vt:lpstr>
      <vt:lpstr>投影片 22</vt:lpstr>
      <vt:lpstr>現時的處理程序</vt:lpstr>
      <vt:lpstr>親自追討易受二度傷害 程序繁瑣心理壓力爆煲</vt:lpstr>
      <vt:lpstr>個案例子 </vt:lpstr>
      <vt:lpstr>研究總結</vt:lpstr>
      <vt:lpstr>投影片 27</vt:lpstr>
      <vt:lpstr>設立「贍養費管理局」  為離異家庭提供更大保障</vt:lpstr>
      <vt:lpstr>處理贍養費問題 政府角色 責無旁貸</vt:lpstr>
      <vt:lpstr>政策建議</vt:lpstr>
      <vt:lpstr>投影片 31</vt:lpstr>
      <vt:lpstr>投影片 32</vt:lpstr>
      <vt:lpstr>投影片 33</vt:lpstr>
      <vt:lpstr>總結</vt:lpstr>
      <vt:lpstr>投影片 35</vt:lpstr>
      <vt:lpstr>投影片 36</vt:lpstr>
      <vt:lpstr>投影片 37</vt:lpstr>
      <vt:lpstr>投影片 38</vt:lpstr>
      <vt:lpstr>投影片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離婚單親家庭貧窮研究</dc:title>
  <dc:creator>garyfong</dc:creator>
  <cp:lastModifiedBy>s0822</cp:lastModifiedBy>
  <cp:revision>305</cp:revision>
  <cp:lastPrinted>2017-04-02T07:41:58Z</cp:lastPrinted>
  <dcterms:created xsi:type="dcterms:W3CDTF">2017-03-06T13:59:23Z</dcterms:created>
  <dcterms:modified xsi:type="dcterms:W3CDTF">2017-04-20T02:24:56Z</dcterms:modified>
</cp:coreProperties>
</file>