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405" r:id="rId3"/>
    <p:sldId id="404" r:id="rId4"/>
    <p:sldId id="407" r:id="rId5"/>
    <p:sldId id="420" r:id="rId6"/>
    <p:sldId id="419" r:id="rId7"/>
    <p:sldId id="371" r:id="rId8"/>
    <p:sldId id="411" r:id="rId9"/>
    <p:sldId id="413" r:id="rId10"/>
    <p:sldId id="402" r:id="rId11"/>
    <p:sldId id="418" r:id="rId12"/>
    <p:sldId id="280" r:id="rId13"/>
    <p:sldId id="281" r:id="rId14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63"/>
    <a:srgbClr val="FF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87115" autoAdjust="0"/>
  </p:normalViewPr>
  <p:slideViewPr>
    <p:cSldViewPr>
      <p:cViewPr>
        <p:scale>
          <a:sx n="66" d="100"/>
          <a:sy n="66" d="100"/>
        </p:scale>
        <p:origin x="-936" y="1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56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orient="horz" pos="3127"/>
        <p:guide pos="216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ADF9F-F920-4CCD-96E4-388493A5371C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5A69-F2EA-452F-B392-4EC50BEAF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17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C1920-C626-467C-A036-4ABB234EAAD0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150AD-12F9-4CD2-A0A1-7DB7BA6F0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95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02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9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61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33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33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33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66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69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50AD-12F9-4CD2-A0A1-7DB7BA6F02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4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9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1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0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6851650" cy="1143000"/>
          </a:xfrm>
        </p:spPr>
        <p:txBody>
          <a:bodyPr anchor="t">
            <a:noAutofit/>
          </a:bodyPr>
          <a:lstStyle>
            <a:lvl1pPr algn="l">
              <a:defRPr sz="3600" b="1">
                <a:solidFill>
                  <a:srgbClr val="00376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6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84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6851650" cy="1143000"/>
          </a:xfrm>
        </p:spPr>
        <p:txBody>
          <a:bodyPr anchor="t">
            <a:noAutofit/>
          </a:bodyPr>
          <a:lstStyle>
            <a:lvl1pPr algn="l">
              <a:defRPr sz="3600" b="1">
                <a:solidFill>
                  <a:srgbClr val="00376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00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6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6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6851650" cy="1143000"/>
          </a:xfrm>
        </p:spPr>
        <p:txBody>
          <a:bodyPr anchor="t">
            <a:noAutofit/>
          </a:bodyPr>
          <a:lstStyle>
            <a:lvl1pPr algn="l">
              <a:defRPr sz="3600" b="1">
                <a:solidFill>
                  <a:srgbClr val="00376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075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6851650" cy="1143000"/>
          </a:xfrm>
        </p:spPr>
        <p:txBody>
          <a:bodyPr anchor="t">
            <a:noAutofit/>
          </a:bodyPr>
          <a:lstStyle>
            <a:lvl1pPr algn="l">
              <a:defRPr sz="3600" b="1">
                <a:solidFill>
                  <a:srgbClr val="00376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084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54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6" y="273052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6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6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3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2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3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2F9A-5E40-4F01-9F82-38232F7029B5}" type="datetimeFigureOut">
              <a:rPr lang="en-US" smtClean="0"/>
              <a:t>7/15/2017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6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1657-03BC-460D-B27B-1786E1386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7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371600"/>
            <a:ext cx="7620000" cy="2822257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/>
            </a:r>
            <a:br>
              <a:rPr lang="en-US" sz="4000" b="1" dirty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</a:br>
            <a:r>
              <a:rPr lang="zh-TW" altLang="en-US" sz="5400" b="1" dirty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>雙語</a:t>
            </a:r>
            <a:r>
              <a:rPr lang="zh-TW" altLang="en-US" sz="5400" b="1" dirty="0" smtClean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>樂</a:t>
            </a:r>
            <a:r>
              <a:rPr lang="en-US" altLang="zh-TW" sz="5400" b="1" dirty="0" smtClean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/>
            </a:r>
            <a:br>
              <a:rPr lang="en-US" altLang="zh-TW" sz="5400" b="1" dirty="0" smtClean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</a:br>
            <a:r>
              <a:rPr lang="zh-TW" altLang="en-US" sz="5400" b="1" dirty="0" smtClean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>早期</a:t>
            </a:r>
            <a:r>
              <a:rPr lang="zh-TW" altLang="en-US" sz="5400" b="1" dirty="0">
                <a:solidFill>
                  <a:srgbClr val="003763"/>
                </a:solidFill>
                <a:latin typeface="+mn-ea"/>
                <a:ea typeface="+mn-ea"/>
                <a:sym typeface="Wingdings" panose="05000000000000000000" pitchFamily="2" charset="2"/>
              </a:rPr>
              <a:t>手語雙語發展計劃</a:t>
            </a:r>
            <a:r>
              <a:rPr lang="en-US" altLang="zh-TW" sz="4800" b="1" dirty="0">
                <a:solidFill>
                  <a:srgbClr val="00376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Wingdings" panose="05000000000000000000" pitchFamily="2" charset="2"/>
              </a:rPr>
              <a:t/>
            </a:r>
            <a:br>
              <a:rPr lang="en-US" altLang="zh-TW" sz="4800" b="1" dirty="0">
                <a:solidFill>
                  <a:srgbClr val="00376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Wingdings" panose="05000000000000000000" pitchFamily="2" charset="2"/>
              </a:rPr>
            </a:br>
            <a:endParaRPr lang="en-US" sz="3200" b="1" dirty="0">
              <a:solidFill>
                <a:srgbClr val="003763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027" name="Picture 3" descr="D:\Raymond backup\Raymond\NGO\branding exercise\logos\SLCO-CR_logos_h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3167063" cy="114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4900" y="3724434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2017</a:t>
            </a:r>
            <a:r>
              <a:rPr lang="zh-TW" altLang="en-US" sz="2400" b="1" dirty="0" smtClean="0"/>
              <a:t>年</a:t>
            </a:r>
            <a:r>
              <a:rPr lang="en-US" altLang="zh-TW" sz="2400" b="1" dirty="0" smtClean="0"/>
              <a:t>7</a:t>
            </a:r>
            <a:r>
              <a:rPr lang="zh-TW" altLang="en-US" sz="2400" b="1" dirty="0" smtClean="0"/>
              <a:t>月</a:t>
            </a:r>
            <a:r>
              <a:rPr lang="en-US" altLang="zh-TW" sz="2400" b="1" dirty="0" smtClean="0"/>
              <a:t>15</a:t>
            </a:r>
            <a:r>
              <a:rPr lang="zh-TW" altLang="en-US" sz="2400" b="1" dirty="0" smtClean="0"/>
              <a:t>日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Picture 2" descr="D:\Raymond backup\Raymond\SLCO Community Resources\website\photos\SIE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9375" y="5524882"/>
            <a:ext cx="1603438" cy="123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Raymond backup\Raymond\SLCO Community Resources\website\photos\Impact-Incubator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5524882"/>
            <a:ext cx="1636953" cy="123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2610358" y="4479904"/>
            <a:ext cx="4932494" cy="4694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800" b="1" dirty="0" smtClean="0">
                <a:solidFill>
                  <a:schemeClr val="tx1"/>
                </a:solidFill>
              </a:rPr>
              <a:t>語橋社會資源有限公司 </a:t>
            </a:r>
            <a:r>
              <a:rPr lang="en-US" altLang="zh-TW" sz="1800" b="1" dirty="0" smtClean="0">
                <a:solidFill>
                  <a:schemeClr val="tx1"/>
                </a:solidFill>
              </a:rPr>
              <a:t>(</a:t>
            </a:r>
            <a:r>
              <a:rPr lang="zh-TW" altLang="en-US" sz="1800" b="1" dirty="0" smtClean="0">
                <a:solidFill>
                  <a:schemeClr val="tx1"/>
                </a:solidFill>
              </a:rPr>
              <a:t>語橋社資</a:t>
            </a:r>
            <a:r>
              <a:rPr lang="en-US" altLang="zh-TW" sz="1800" b="1" dirty="0" smtClean="0">
                <a:solidFill>
                  <a:schemeClr val="tx1"/>
                </a:solidFill>
              </a:rPr>
              <a:t>)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1" descr="acknowledgement line for S-KP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94" y="307552"/>
            <a:ext cx="4553059" cy="91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8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427">
        <p:fade/>
      </p:transition>
    </mc:Choice>
    <mc:Fallback xmlns="">
      <p:transition spd="med" advTm="8427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學費</a:t>
            </a:r>
            <a:r>
              <a:rPr lang="zh-TW" altLang="en-US" dirty="0" smtClean="0"/>
              <a:t>減免計劃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420950"/>
              </p:ext>
            </p:extLst>
          </p:nvPr>
        </p:nvGraphicFramePr>
        <p:xfrm>
          <a:off x="457200" y="1591898"/>
          <a:ext cx="9144000" cy="503024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733800"/>
                <a:gridCol w="1600200"/>
                <a:gridCol w="3810000"/>
              </a:tblGrid>
              <a:tr h="313102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effectLst/>
                        </a:rPr>
                        <a:t>合資格人士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18522" marR="118522" marT="63212" marB="63212" anchor="b">
                    <a:solidFill>
                      <a:srgbClr val="FFA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effectLst/>
                        </a:rPr>
                        <a:t>減免</a:t>
                      </a:r>
                      <a:r>
                        <a:rPr lang="zh-TW" altLang="en-US" sz="2000" b="1" dirty="0">
                          <a:solidFill>
                            <a:schemeClr val="bg1"/>
                          </a:solidFill>
                          <a:effectLst/>
                        </a:rPr>
                        <a:t>後學費</a:t>
                      </a:r>
                    </a:p>
                  </a:txBody>
                  <a:tcPr marL="118522" marR="118522" marT="63212" marB="63212" anchor="b">
                    <a:solidFill>
                      <a:srgbClr val="FFA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2000" b="1" dirty="0">
                          <a:solidFill>
                            <a:schemeClr val="bg1"/>
                          </a:solidFill>
                          <a:effectLst/>
                        </a:rPr>
                        <a:t>須遞交的證明文件</a:t>
                      </a:r>
                    </a:p>
                  </a:txBody>
                  <a:tcPr marL="118522" marR="118522" marT="63212" marB="63212" anchor="b">
                    <a:solidFill>
                      <a:srgbClr val="FFA400"/>
                    </a:solidFill>
                  </a:tcPr>
                </a:tc>
              </a:tr>
              <a:tr h="643878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聾</a:t>
                      </a:r>
                      <a:r>
                        <a:rPr lang="zh-TW" altLang="en-US" sz="1800" dirty="0" smtClean="0">
                          <a:effectLst/>
                        </a:rPr>
                        <a:t>童</a:t>
                      </a:r>
                      <a:r>
                        <a:rPr lang="zh-TW" altLang="en-US" dirty="0" smtClean="0"/>
                        <a:t>及聾人子女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600" dirty="0">
                          <a:effectLst/>
                        </a:rPr>
                        <a:t>每</a:t>
                      </a:r>
                      <a:r>
                        <a:rPr lang="zh-TW" altLang="en-US" sz="1600" dirty="0" smtClean="0">
                          <a:effectLst/>
                        </a:rPr>
                        <a:t>期</a:t>
                      </a:r>
                      <a:r>
                        <a:rPr lang="zh-TW" altLang="en-US" sz="1600" dirty="0" smtClean="0"/>
                        <a:t>六堂</a:t>
                      </a:r>
                      <a:r>
                        <a:rPr lang="en-US" altLang="zh-TW" sz="1600" dirty="0" smtClean="0"/>
                        <a:t/>
                      </a:r>
                      <a:br>
                        <a:rPr lang="en-US" altLang="zh-TW" sz="1600" dirty="0" smtClean="0"/>
                      </a:br>
                      <a:r>
                        <a:rPr lang="zh-TW" altLang="en-US" sz="1600" dirty="0" smtClean="0">
                          <a:effectLst/>
                        </a:rPr>
                        <a:t>港幣</a:t>
                      </a:r>
                      <a:r>
                        <a:rPr lang="en-US" altLang="zh-TW" sz="1600" dirty="0">
                          <a:effectLst/>
                        </a:rPr>
                        <a:t>$</a:t>
                      </a:r>
                      <a:r>
                        <a:rPr lang="en-US" altLang="zh-TW" sz="1600" dirty="0" smtClean="0">
                          <a:effectLst/>
                        </a:rPr>
                        <a:t>900(75</a:t>
                      </a:r>
                      <a:r>
                        <a:rPr lang="zh-TW" altLang="en-US" sz="1600" dirty="0" smtClean="0">
                          <a:effectLst/>
                        </a:rPr>
                        <a:t>折</a:t>
                      </a:r>
                      <a:r>
                        <a:rPr lang="en-US" altLang="zh-TW" sz="1600" dirty="0" smtClean="0">
                          <a:effectLst/>
                        </a:rPr>
                        <a:t>)</a:t>
                      </a:r>
                      <a:endParaRPr lang="en-US" altLang="zh-TW" sz="16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毋須遞交證明文件</a:t>
                      </a:r>
                      <a:r>
                        <a:rPr lang="zh-TW" altLang="en-US" sz="2000" dirty="0">
                          <a:effectLst/>
                        </a:rPr>
                        <a:t/>
                      </a:r>
                      <a:br>
                        <a:rPr lang="zh-TW" altLang="en-US" sz="2000" dirty="0">
                          <a:effectLst/>
                        </a:rPr>
                      </a:br>
                      <a:r>
                        <a:rPr lang="en-US" altLang="zh-TW" sz="1600" dirty="0">
                          <a:effectLst/>
                        </a:rPr>
                        <a:t>(</a:t>
                      </a:r>
                      <a:r>
                        <a:rPr lang="zh-TW" altLang="en-US" sz="1600" dirty="0">
                          <a:effectLst/>
                        </a:rPr>
                        <a:t>如於報名課程時已提交聽力報告</a:t>
                      </a:r>
                      <a:r>
                        <a:rPr lang="en-US" altLang="zh-TW" sz="1600" dirty="0">
                          <a:effectLst/>
                        </a:rPr>
                        <a:t>)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</a:tr>
              <a:tr h="349814">
                <a:tc gridSpan="3">
                  <a:txBody>
                    <a:bodyPr/>
                    <a:lstStyle/>
                    <a:p>
                      <a:pPr fontAlgn="t"/>
                      <a:r>
                        <a:rPr lang="zh-TW" altLang="en-US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各項可供聾</a:t>
                      </a:r>
                      <a:r>
                        <a:rPr lang="zh-TW" alt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童</a:t>
                      </a:r>
                      <a:r>
                        <a:rPr lang="zh-TW" altLang="en-US" sz="2000" b="1" dirty="0" smtClean="0"/>
                        <a:t>及聾人子女</a:t>
                      </a:r>
                      <a:r>
                        <a:rPr lang="zh-TW" alt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家庭</a:t>
                      </a:r>
                      <a:r>
                        <a:rPr lang="zh-TW" altLang="en-US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申請的額外資助（需另行申請及審批）：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4390"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(1) </a:t>
                      </a:r>
                      <a:r>
                        <a:rPr lang="zh-TW" altLang="en-US" sz="1800" dirty="0">
                          <a:effectLst/>
                        </a:rPr>
                        <a:t>正受惠於「綜合社會保障援助</a:t>
                      </a:r>
                      <a:r>
                        <a:rPr lang="en-US" altLang="zh-TW" sz="1800" dirty="0">
                          <a:effectLst/>
                        </a:rPr>
                        <a:t>(</a:t>
                      </a:r>
                      <a:r>
                        <a:rPr lang="zh-TW" altLang="en-US" sz="1800" dirty="0">
                          <a:effectLst/>
                        </a:rPr>
                        <a:t>綜援</a:t>
                      </a:r>
                      <a:r>
                        <a:rPr lang="en-US" altLang="zh-TW" sz="1800" dirty="0">
                          <a:effectLst/>
                        </a:rPr>
                        <a:t>)</a:t>
                      </a:r>
                      <a:r>
                        <a:rPr lang="zh-TW" altLang="en-US" sz="1800" dirty="0" smtClean="0">
                          <a:effectLst/>
                        </a:rPr>
                        <a:t>計劃」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全</a:t>
                      </a:r>
                      <a:r>
                        <a:rPr lang="zh-TW" altLang="en-US" sz="1800" dirty="0" smtClean="0">
                          <a:effectLst/>
                        </a:rPr>
                        <a:t>免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「綜合社會保障援助（綜援）計劃」批核文件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</a:tr>
              <a:tr h="919926"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(2) </a:t>
                      </a:r>
                      <a:r>
                        <a:rPr lang="zh-TW" altLang="en-US" sz="1800" dirty="0">
                          <a:effectLst/>
                        </a:rPr>
                        <a:t>正受惠於「低收入在職家庭津貼計劃（低津計劃）</a:t>
                      </a:r>
                      <a:r>
                        <a:rPr lang="zh-TW" altLang="en-US" sz="1800" dirty="0" smtClean="0">
                          <a:effectLst/>
                        </a:rPr>
                        <a:t>」</a:t>
                      </a:r>
                      <a:r>
                        <a:rPr lang="en-US" altLang="zh-TW" sz="1800" dirty="0" smtClean="0">
                          <a:effectLst/>
                        </a:rPr>
                        <a:t/>
                      </a:r>
                      <a:br>
                        <a:rPr lang="en-US" altLang="zh-TW" sz="1800" dirty="0" smtClean="0">
                          <a:effectLst/>
                        </a:rPr>
                      </a:br>
                      <a:r>
                        <a:rPr lang="zh-TW" altLang="en-US" sz="1800" dirty="0" smtClean="0">
                          <a:effectLst/>
                        </a:rPr>
                        <a:t>（</a:t>
                      </a:r>
                      <a:r>
                        <a:rPr lang="zh-TW" altLang="en-US" sz="1800" dirty="0">
                          <a:effectLst/>
                        </a:rPr>
                        <a:t>全額津貼）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全</a:t>
                      </a:r>
                      <a:r>
                        <a:rPr lang="zh-TW" altLang="en-US" sz="1800" dirty="0" smtClean="0">
                          <a:effectLst/>
                        </a:rPr>
                        <a:t>免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「低津計劃」申請結果通知書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</a:tr>
              <a:tr h="809111"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(3) </a:t>
                      </a:r>
                      <a:r>
                        <a:rPr lang="zh-TW" altLang="en-US" sz="1800" dirty="0">
                          <a:effectLst/>
                        </a:rPr>
                        <a:t>正受惠於「幼稚園及幼兒中心學費減免計劃</a:t>
                      </a:r>
                      <a:r>
                        <a:rPr lang="zh-TW" altLang="en-US" sz="1800" dirty="0" smtClean="0">
                          <a:effectLst/>
                        </a:rPr>
                        <a:t>」</a:t>
                      </a:r>
                      <a:r>
                        <a:rPr lang="en-US" altLang="zh-TW" sz="1800" dirty="0" smtClean="0">
                          <a:effectLst/>
                        </a:rPr>
                        <a:t/>
                      </a:r>
                      <a:br>
                        <a:rPr lang="en-US" altLang="zh-TW" sz="1800" dirty="0" smtClean="0">
                          <a:effectLst/>
                        </a:rPr>
                      </a:br>
                      <a:r>
                        <a:rPr lang="zh-TW" altLang="en-US" sz="1800" dirty="0" smtClean="0">
                          <a:effectLst/>
                        </a:rPr>
                        <a:t>（</a:t>
                      </a:r>
                      <a:r>
                        <a:rPr lang="zh-TW" altLang="en-US" sz="1800" dirty="0">
                          <a:effectLst/>
                        </a:rPr>
                        <a:t>全免或 </a:t>
                      </a:r>
                      <a:r>
                        <a:rPr lang="en-US" altLang="zh-TW" sz="1800" dirty="0">
                          <a:effectLst/>
                        </a:rPr>
                        <a:t>¾ </a:t>
                      </a:r>
                      <a:r>
                        <a:rPr lang="zh-TW" altLang="en-US" sz="1800" dirty="0">
                          <a:effectLst/>
                        </a:rPr>
                        <a:t>免）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全</a:t>
                      </a:r>
                      <a:r>
                        <a:rPr lang="zh-TW" altLang="en-US" sz="1800" dirty="0" smtClean="0">
                          <a:effectLst/>
                        </a:rPr>
                        <a:t>免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「幼稚園及幼兒中心學費減免計劃」申請結果通知書</a:t>
                      </a: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</a:tr>
              <a:tr h="35398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>
                          <a:effectLst/>
                        </a:rPr>
                        <a:t>(4) </a:t>
                      </a:r>
                      <a:r>
                        <a:rPr lang="zh-TW" altLang="en-US" sz="1800" dirty="0" smtClean="0">
                          <a:effectLst/>
                        </a:rPr>
                        <a:t>低</a:t>
                      </a:r>
                      <a:r>
                        <a:rPr lang="zh-TW" altLang="en-US" sz="1800" dirty="0">
                          <a:effectLst/>
                        </a:rPr>
                        <a:t>收入</a:t>
                      </a:r>
                      <a:r>
                        <a:rPr lang="zh-TW" altLang="en-US" sz="1800" dirty="0" smtClean="0">
                          <a:effectLst/>
                        </a:rPr>
                        <a:t>家庭</a:t>
                      </a:r>
                      <a:r>
                        <a:rPr lang="en-US" altLang="zh-TW" sz="1800" dirty="0" smtClean="0">
                          <a:effectLst/>
                        </a:rPr>
                        <a:t/>
                      </a:r>
                      <a:br>
                        <a:rPr lang="en-US" altLang="zh-TW" sz="1800" dirty="0" smtClean="0">
                          <a:effectLst/>
                        </a:rPr>
                      </a:br>
                      <a:r>
                        <a:rPr lang="en-US" altLang="zh-TW" sz="1800" dirty="0" smtClean="0">
                          <a:effectLst/>
                        </a:rPr>
                        <a:t>(</a:t>
                      </a:r>
                      <a:r>
                        <a:rPr lang="zh-TW" altLang="en-US" sz="1800" dirty="0" smtClean="0">
                          <a:effectLst/>
                        </a:rPr>
                        <a:t>根據</a:t>
                      </a:r>
                      <a:r>
                        <a:rPr lang="zh-TW" alt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「幼稚園及幼兒中心學費減免計劃」低收入家庭定義批核</a:t>
                      </a:r>
                      <a:r>
                        <a:rPr lang="en-US" altLang="zh-TW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800" dirty="0" smtClean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全</a:t>
                      </a:r>
                      <a:r>
                        <a:rPr lang="zh-TW" altLang="en-US" sz="1800" dirty="0" smtClean="0">
                          <a:effectLst/>
                        </a:rPr>
                        <a:t>免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 smtClean="0">
                          <a:effectLst/>
                        </a:rPr>
                        <a:t>相關入息證明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118522" marR="118522" marT="63212" marB="63212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1154668"/>
            <a:ext cx="922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/>
              <a:t>「</a:t>
            </a:r>
            <a:r>
              <a:rPr lang="zh-TW" altLang="en-US" dirty="0" smtClean="0"/>
              <a:t>雙</a:t>
            </a:r>
            <a:r>
              <a:rPr lang="zh-TW" altLang="en-US" dirty="0"/>
              <a:t>語</a:t>
            </a:r>
            <a:r>
              <a:rPr lang="zh-TW" altLang="en-US" dirty="0" smtClean="0"/>
              <a:t>樂」課程</a:t>
            </a:r>
            <a:r>
              <a:rPr lang="zh-TW" altLang="en-US" dirty="0"/>
              <a:t>為聾</a:t>
            </a:r>
            <a:r>
              <a:rPr lang="zh-TW" altLang="en-US" dirty="0" smtClean="0"/>
              <a:t>童及聾人子女家庭推出學費</a:t>
            </a:r>
            <a:r>
              <a:rPr lang="zh-TW" altLang="en-US" dirty="0"/>
              <a:t>減免</a:t>
            </a:r>
            <a:r>
              <a:rPr lang="zh-TW" altLang="en-US" dirty="0" smtClean="0"/>
              <a:t>計劃（原價</a:t>
            </a:r>
            <a:r>
              <a:rPr lang="zh-TW" altLang="en-US" dirty="0"/>
              <a:t>：每期六堂港幣</a:t>
            </a:r>
            <a:r>
              <a:rPr lang="en-US" altLang="zh-TW" dirty="0"/>
              <a:t>$</a:t>
            </a:r>
            <a:r>
              <a:rPr lang="en-US" altLang="zh-TW" dirty="0" smtClean="0"/>
              <a:t>1200</a:t>
            </a:r>
            <a:r>
              <a:rPr lang="zh-TW" altLang="en-US" dirty="0" smtClean="0"/>
              <a:t>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家長分享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0848" y="1371600"/>
            <a:ext cx="8171657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「他現在看口形，再加上動作，就能跟到你，說得到話。他不是學會手語後就不說話。這個計劃就是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『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雙語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』</a:t>
            </a:r>
            <a:r>
              <a:rPr 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 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手語加上口語，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手語可幫他理解明白，從而引發他說話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。」   </a:t>
            </a:r>
            <a:endParaRPr lang="en-US" altLang="zh-TW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 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聾生 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(5 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歲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家長 朱太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2097" y="5048071"/>
            <a:ext cx="8221903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「我學懂在說故事時配以生動而誇張的表情和動作，與女兒親子故事時，她很明顯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表現感興趣、很興奮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，還不時發出喜悅的聲音；這實在是令我倆渡過了無數個愉快晚上，讓我回味無數遍。」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 </a:t>
            </a:r>
            <a:r>
              <a:rPr lang="zh-TW" altLang="en-US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健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聽生 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(1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歲半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家長 鄧太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0848" y="2782669"/>
            <a:ext cx="817165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「對我最大的得著，是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很有</a:t>
            </a:r>
            <a:r>
              <a:rPr lang="en-US" altLang="zh-TW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『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同路人</a:t>
            </a:r>
            <a:r>
              <a:rPr lang="en-US" altLang="zh-TW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』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的感覺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。」   </a:t>
            </a:r>
            <a:endParaRPr lang="en-US" altLang="zh-TW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 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聾生 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(4 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歲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家長 陳太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5814" y="3600271"/>
            <a:ext cx="8139683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「有一次，她哭著要求喝奶，太太跟她做了個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『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等等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』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的手語，她竟然收起哭聲，同時她也做了個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『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等等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』﹗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太神奇了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﹗</a:t>
            </a:r>
            <a:r>
              <a:rPr lang="zh-TW" altLang="en-US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原來那麼小的嬰兒我們已經可以跟她溝通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﹗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」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lang="en-US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TW" altLang="en-US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健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聽生 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(9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個月</a:t>
            </a:r>
            <a:r>
              <a:rPr lang="en-US" altLang="zh-TW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zh-TW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家長 程先生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036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TW" altLang="en-US" dirty="0" smtClean="0"/>
              <a:t>問答環節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endParaRPr lang="en-US" dirty="0" smtClean="0"/>
          </a:p>
          <a:p>
            <a:pPr algn="r">
              <a:spcBef>
                <a:spcPts val="0"/>
              </a:spcBef>
            </a:pP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董事 姚勤敏先生</a:t>
            </a:r>
            <a:endParaRPr lang="en-US" altLang="zh-TW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spcBef>
                <a:spcPts val="0"/>
              </a:spcBef>
            </a:pP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董事 </a:t>
            </a:r>
            <a:r>
              <a:rPr lang="zh-TW" altLang="en-US" b="1" dirty="0"/>
              <a:t>陳肖齡女士</a:t>
            </a:r>
          </a:p>
          <a:p>
            <a:pPr algn="r">
              <a:spcBef>
                <a:spcPts val="0"/>
              </a:spcBef>
            </a:pP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項目主任 黃卓翰</a:t>
            </a:r>
            <a:r>
              <a:rPr lang="zh-TW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先生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3" descr="D:\Raymond backup\Raymond\NGO\branding exercise\logos\SLCO-CR_logos_h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217260" cy="151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59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D:\Raymond backup\Raymond\NGO\branding exercise\logos\slog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0" y="838200"/>
            <a:ext cx="3886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b="1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06990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50839"/>
            <a:ext cx="6851650" cy="715961"/>
          </a:xfrm>
        </p:spPr>
        <p:txBody>
          <a:bodyPr/>
          <a:lstStyle/>
          <a:p>
            <a:r>
              <a:rPr lang="zh-TW" altLang="en-US" dirty="0">
                <a:latin typeface="+mn-ea"/>
                <a:ea typeface="+mn-ea"/>
                <a:cs typeface="Microsoft Sans Serif" panose="020B0604020202020204" pitchFamily="34" charset="0"/>
              </a:rPr>
              <a:t>願景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1"/>
            <a:ext cx="8915400" cy="1219200"/>
          </a:xfrm>
        </p:spPr>
        <p:txBody>
          <a:bodyPr>
            <a:normAutofit/>
          </a:bodyPr>
          <a:lstStyle/>
          <a:p>
            <a:r>
              <a:rPr lang="zh-TW" altLang="en-US" sz="2400" dirty="0">
                <a:latin typeface="+mn-ea"/>
                <a:cs typeface="Microsoft Sans Serif" panose="020B0604020202020204" pitchFamily="34" charset="0"/>
              </a:rPr>
              <a:t>在溝通、教育和社會共融等層面推廣「手語雙語」</a:t>
            </a:r>
            <a:r>
              <a:rPr lang="zh-TW" altLang="en-US" sz="2400" dirty="0" smtClean="0">
                <a:latin typeface="+mn-ea"/>
                <a:cs typeface="Microsoft Sans Serif" panose="020B0604020202020204" pitchFamily="34" charset="0"/>
              </a:rPr>
              <a:t>，</a:t>
            </a:r>
            <a:r>
              <a:rPr lang="en-US" altLang="zh-TW" sz="2400" dirty="0" smtClean="0">
                <a:latin typeface="+mn-ea"/>
                <a:cs typeface="Microsoft Sans Serif" panose="020B0604020202020204" pitchFamily="34" charset="0"/>
              </a:rPr>
              <a:t/>
            </a:r>
            <a:br>
              <a:rPr lang="en-US" altLang="zh-TW" sz="2400" dirty="0" smtClean="0">
                <a:latin typeface="+mn-ea"/>
                <a:cs typeface="Microsoft Sans Serif" panose="020B0604020202020204" pitchFamily="34" charset="0"/>
              </a:rPr>
            </a:br>
            <a:r>
              <a:rPr lang="zh-TW" altLang="en-US" sz="2400" dirty="0" smtClean="0">
                <a:latin typeface="+mn-ea"/>
                <a:cs typeface="Microsoft Sans Serif" panose="020B0604020202020204" pitchFamily="34" charset="0"/>
              </a:rPr>
              <a:t>建立</a:t>
            </a:r>
            <a:r>
              <a:rPr lang="zh-TW" altLang="en-US" sz="2400" dirty="0">
                <a:latin typeface="+mn-ea"/>
                <a:cs typeface="Microsoft Sans Serif" panose="020B0604020202020204" pitchFamily="34" charset="0"/>
              </a:rPr>
              <a:t>無溝通障礙的多元社會</a:t>
            </a:r>
            <a:r>
              <a:rPr lang="zh-TW" altLang="en-US" sz="2400" dirty="0">
                <a:latin typeface="+mn-ea"/>
              </a:rPr>
              <a:t>。</a:t>
            </a:r>
            <a:endParaRPr lang="en-US" sz="2400" dirty="0">
              <a:latin typeface="+mn-e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5300" y="2362200"/>
            <a:ext cx="6851650" cy="762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376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/>
              <a:t>使命與宗旨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3124200"/>
            <a:ext cx="8915400" cy="3543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zh-TW" altLang="en-US" sz="2000" dirty="0"/>
              <a:t>以語言學研究成果及前線經驗為基礎</a:t>
            </a:r>
            <a:r>
              <a:rPr lang="zh-TW" altLang="en-US" sz="2000" b="1" dirty="0"/>
              <a:t>發展專業服務</a:t>
            </a:r>
            <a:r>
              <a:rPr lang="zh-TW" altLang="en-US" sz="2000" dirty="0" smtClean="0"/>
              <a:t>，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zh-TW" altLang="en-US" sz="2000" dirty="0" smtClean="0"/>
              <a:t>為</a:t>
            </a:r>
            <a:r>
              <a:rPr lang="zh-TW" altLang="en-US" sz="2000" b="1" dirty="0"/>
              <a:t>為有需要的群體及其家庭</a:t>
            </a:r>
            <a:r>
              <a:rPr lang="zh-TW" altLang="en-US" sz="2000" dirty="0"/>
              <a:t>提供支援及</a:t>
            </a:r>
            <a:r>
              <a:rPr lang="zh-TW" altLang="en-US" sz="2000" dirty="0" smtClean="0"/>
              <a:t>訓練。</a:t>
            </a:r>
            <a:endParaRPr lang="zh-TW" altLang="en-US" sz="2000" dirty="0"/>
          </a:p>
          <a:p>
            <a:pPr>
              <a:spcBef>
                <a:spcPts val="1200"/>
              </a:spcBef>
            </a:pPr>
            <a:r>
              <a:rPr lang="zh-TW" altLang="en-US" sz="2000" dirty="0" smtClean="0"/>
              <a:t>透過手語雙語學習，讓有需要群體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zh-TW" altLang="en-US" sz="2000" dirty="0" smtClean="0"/>
              <a:t>在</a:t>
            </a:r>
            <a:r>
              <a:rPr lang="zh-TW" altLang="en-US" sz="2000" b="1" dirty="0" smtClean="0"/>
              <a:t>語言、認知、溝通及交際</a:t>
            </a:r>
            <a:r>
              <a:rPr lang="zh-TW" altLang="en-US" sz="2000" dirty="0" smtClean="0"/>
              <a:t>能力上達致最佳發展</a:t>
            </a:r>
            <a:r>
              <a:rPr lang="zh-TW" altLang="en-US" sz="2000" dirty="0"/>
              <a:t>。</a:t>
            </a:r>
            <a:endParaRPr lang="zh-TW" altLang="en-US" sz="2000" dirty="0" smtClean="0"/>
          </a:p>
          <a:p>
            <a:pPr>
              <a:spcBef>
                <a:spcPts val="1200"/>
              </a:spcBef>
            </a:pPr>
            <a:r>
              <a:rPr lang="zh-TW" altLang="en-US" sz="2000" dirty="0" smtClean="0"/>
              <a:t>讓</a:t>
            </a:r>
            <a:r>
              <a:rPr lang="zh-TW" altLang="en-US" sz="2000" dirty="0"/>
              <a:t>有需要群體</a:t>
            </a:r>
            <a:r>
              <a:rPr lang="zh-TW" altLang="en-US" sz="2000" b="1" dirty="0"/>
              <a:t>透過手語作額外溝通</a:t>
            </a:r>
            <a:r>
              <a:rPr lang="zh-TW" altLang="en-US" sz="2000" dirty="0" smtClean="0"/>
              <a:t>，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zh-TW" altLang="en-US" sz="2000" dirty="0" smtClean="0"/>
              <a:t>改善</a:t>
            </a:r>
            <a:r>
              <a:rPr lang="zh-TW" altLang="en-US" sz="2000" dirty="0"/>
              <a:t>社會上不同群體的溝通交流、加深</a:t>
            </a:r>
            <a:r>
              <a:rPr lang="zh-TW" altLang="en-US" sz="2000" dirty="0" smtClean="0"/>
              <a:t>彼此了解</a:t>
            </a:r>
            <a:r>
              <a:rPr lang="zh-TW" altLang="en-US" sz="2000" dirty="0"/>
              <a:t>。</a:t>
            </a:r>
          </a:p>
          <a:p>
            <a:pPr>
              <a:spcBef>
                <a:spcPts val="1200"/>
              </a:spcBef>
            </a:pPr>
            <a:r>
              <a:rPr lang="zh-TW" altLang="en-US" sz="2000" dirty="0"/>
              <a:t>推廣在不同的學習環境加入</a:t>
            </a:r>
            <a:r>
              <a:rPr lang="zh-TW" altLang="en-US" sz="2000" b="1" dirty="0"/>
              <a:t>手語</a:t>
            </a:r>
            <a:r>
              <a:rPr lang="zh-TW" altLang="en-US" sz="2000" dirty="0"/>
              <a:t>及其他</a:t>
            </a:r>
            <a:r>
              <a:rPr lang="zh-TW" altLang="en-US" sz="2000" b="1" dirty="0"/>
              <a:t>視覺元素</a:t>
            </a:r>
            <a:r>
              <a:rPr lang="zh-TW" altLang="en-US" sz="2000" dirty="0" smtClean="0"/>
              <a:t>，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zh-TW" altLang="en-US" sz="2000" dirty="0" smtClean="0"/>
              <a:t>提升</a:t>
            </a:r>
            <a:r>
              <a:rPr lang="zh-TW" altLang="en-US" sz="2000" dirty="0"/>
              <a:t>有需要群體的學習</a:t>
            </a:r>
            <a:r>
              <a:rPr lang="zh-TW" altLang="en-US" sz="2000" dirty="0" smtClean="0"/>
              <a:t>效能</a:t>
            </a:r>
            <a:r>
              <a:rPr lang="zh-TW" altLang="en-US" sz="2000" dirty="0"/>
              <a:t>。</a:t>
            </a:r>
          </a:p>
          <a:p>
            <a:pPr>
              <a:spcBef>
                <a:spcPts val="1200"/>
              </a:spcBef>
            </a:pPr>
            <a:r>
              <a:rPr lang="zh-TW" altLang="en-US" sz="2000" dirty="0"/>
              <a:t>推動</a:t>
            </a:r>
            <a:r>
              <a:rPr lang="zh-TW" altLang="en-US" sz="2000" b="1" dirty="0"/>
              <a:t>價值教育</a:t>
            </a:r>
            <a:r>
              <a:rPr lang="zh-TW" altLang="en-US" sz="2000" dirty="0"/>
              <a:t>，提倡</a:t>
            </a:r>
            <a:r>
              <a:rPr lang="zh-TW" altLang="en-US" sz="2000" b="1" dirty="0"/>
              <a:t>接納、尊重和欣賞</a:t>
            </a:r>
            <a:r>
              <a:rPr lang="zh-TW" altLang="en-US" sz="2000" dirty="0"/>
              <a:t>社會上不同群體的獨特之</a:t>
            </a:r>
            <a:r>
              <a:rPr lang="zh-TW" altLang="en-US" sz="2000" dirty="0" smtClean="0"/>
              <a:t>處</a:t>
            </a:r>
            <a:r>
              <a:rPr lang="zh-TW" altLang="en-US" sz="20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76337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董事會成員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/>
              <a:t>鄧慧蘭</a:t>
            </a:r>
            <a:r>
              <a:rPr lang="zh-TW" altLang="en-US" b="1" dirty="0" smtClean="0"/>
              <a:t>教授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主席及創辦人</a:t>
            </a:r>
            <a:r>
              <a:rPr lang="en-US" altLang="zh-TW" sz="2400" dirty="0"/>
              <a:t>)</a:t>
            </a:r>
            <a:endParaRPr lang="zh-TW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 smtClean="0"/>
              <a:t>姚勤敏先生 </a:t>
            </a:r>
            <a:r>
              <a:rPr lang="en-US" altLang="zh-TW" sz="2400" dirty="0" smtClean="0"/>
              <a:t>(</a:t>
            </a:r>
            <a:r>
              <a:rPr lang="zh-TW" altLang="en-US" sz="2400" dirty="0"/>
              <a:t>創辦人</a:t>
            </a:r>
            <a:r>
              <a:rPr lang="en-US" altLang="zh-TW" sz="2400" dirty="0"/>
              <a:t>)</a:t>
            </a:r>
            <a:endParaRPr lang="zh-TW" altLang="en-US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 smtClean="0"/>
              <a:t>陳</a:t>
            </a:r>
            <a:r>
              <a:rPr lang="zh-TW" altLang="en-US" b="1" dirty="0"/>
              <a:t>肖齡</a:t>
            </a:r>
            <a:r>
              <a:rPr lang="zh-TW" altLang="en-US" b="1" dirty="0" smtClean="0"/>
              <a:t>女士 </a:t>
            </a:r>
            <a:r>
              <a:rPr lang="en-US" altLang="zh-TW" dirty="0" smtClean="0"/>
              <a:t>BBS</a:t>
            </a:r>
            <a:endParaRPr lang="zh-TW" alt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/>
              <a:t>李香江</a:t>
            </a:r>
            <a:r>
              <a:rPr lang="zh-TW" altLang="en-US" b="1" dirty="0" smtClean="0"/>
              <a:t>先生 </a:t>
            </a:r>
            <a:r>
              <a:rPr lang="en-US" altLang="zh-TW" dirty="0" smtClean="0"/>
              <a:t>MH</a:t>
            </a:r>
            <a:endParaRPr lang="zh-TW" alt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 smtClean="0"/>
              <a:t>黃</a:t>
            </a:r>
            <a:r>
              <a:rPr lang="zh-TW" altLang="en-US" b="1" dirty="0"/>
              <a:t>烈初先生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 smtClean="0"/>
              <a:t>黃耀良</a:t>
            </a:r>
            <a:r>
              <a:rPr lang="zh-TW" altLang="en-US" b="1" dirty="0" smtClean="0"/>
              <a:t>先生</a:t>
            </a:r>
            <a:r>
              <a:rPr lang="en-US" altLang="zh-TW" sz="2400" dirty="0" smtClean="0"/>
              <a:t>(</a:t>
            </a:r>
            <a:r>
              <a:rPr lang="zh-TW" altLang="en-US" sz="2400" dirty="0"/>
              <a:t>聾</a:t>
            </a:r>
            <a:r>
              <a:rPr lang="zh-TW" altLang="en-US" sz="2400" dirty="0" smtClean="0"/>
              <a:t>人</a:t>
            </a:r>
            <a:r>
              <a:rPr lang="en-US" altLang="zh-TW" sz="2400" dirty="0" smtClean="0"/>
              <a:t>)</a:t>
            </a:r>
            <a:endParaRPr lang="zh-TW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zh-TW" altLang="en-US" b="1" dirty="0" smtClean="0"/>
              <a:t>鄧凱雯女士</a:t>
            </a:r>
            <a:r>
              <a:rPr lang="en-US" altLang="zh-TW" sz="2400" dirty="0" smtClean="0"/>
              <a:t>(</a:t>
            </a:r>
            <a:r>
              <a:rPr lang="zh-TW" altLang="en-US" sz="2400" dirty="0"/>
              <a:t>聾</a:t>
            </a:r>
            <a:r>
              <a:rPr lang="zh-TW" altLang="en-US" sz="2400" dirty="0" smtClean="0"/>
              <a:t>人</a:t>
            </a:r>
            <a:r>
              <a:rPr lang="en-US" altLang="zh-TW" sz="2400" dirty="0" smtClean="0"/>
              <a:t>)</a:t>
            </a:r>
            <a:endParaRPr lang="zh-TW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zh-TW" alt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altLang="zh-TW" sz="1600" dirty="0"/>
          </a:p>
        </p:txBody>
      </p:sp>
    </p:spTree>
    <p:extLst>
      <p:ext uri="{BB962C8B-B14F-4D97-AF65-F5344CB8AC3E}">
        <p14:creationId xmlns:p14="http://schemas.microsoft.com/office/powerpoint/2010/main" val="209945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專業</a:t>
            </a:r>
            <a:r>
              <a:rPr lang="zh-TW" altLang="en-US" dirty="0" smtClean="0"/>
              <a:t>顧問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915400" cy="5638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zh-TW" altLang="en-US" b="1" dirty="0"/>
              <a:t>施婉萍</a:t>
            </a:r>
            <a:r>
              <a:rPr lang="zh-TW" altLang="en-US" b="1" dirty="0" smtClean="0"/>
              <a:t>博士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手語語言學</a:t>
            </a:r>
            <a:r>
              <a:rPr lang="en-US" altLang="zh-TW" sz="2400" dirty="0" smtClean="0"/>
              <a:t>)</a:t>
            </a:r>
            <a:br>
              <a:rPr lang="en-US" altLang="zh-TW" sz="2400" dirty="0" smtClean="0"/>
            </a:br>
            <a:r>
              <a:rPr lang="zh-TW" altLang="en-US" sz="2000" dirty="0"/>
              <a:t>香港中文大學手語及聾人研究中心 聯</a:t>
            </a:r>
            <a:r>
              <a:rPr lang="zh-TW" altLang="en-US" sz="2000" dirty="0" smtClean="0"/>
              <a:t>席主任及</a:t>
            </a:r>
            <a:r>
              <a:rPr lang="zh-TW" altLang="en-US" sz="2000" dirty="0"/>
              <a:t>教授</a:t>
            </a:r>
            <a:br>
              <a:rPr lang="zh-TW" altLang="en-US" sz="2000" dirty="0"/>
            </a:br>
            <a:r>
              <a:rPr lang="zh-TW" altLang="en-US" sz="2000" dirty="0"/>
              <a:t>香港中文大學語言學及現代語言系教授</a:t>
            </a:r>
            <a:endParaRPr lang="en-US" altLang="zh-TW" sz="20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zh-TW" altLang="en-US" b="1" dirty="0"/>
              <a:t>李月裳</a:t>
            </a:r>
            <a:r>
              <a:rPr lang="zh-TW" altLang="en-US" b="1" dirty="0" smtClean="0"/>
              <a:t>博士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言語治療</a:t>
            </a:r>
            <a:r>
              <a:rPr lang="en-US" altLang="zh-TW" sz="2400" dirty="0" smtClean="0"/>
              <a:t>)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sz="2000" dirty="0" smtClean="0"/>
              <a:t>香港</a:t>
            </a:r>
            <a:r>
              <a:rPr lang="zh-TW" altLang="en-US" sz="2000" dirty="0"/>
              <a:t>中文大學耳鼻咽喉－頭頸外科學系副教授兼言語治療科</a:t>
            </a:r>
            <a:r>
              <a:rPr lang="zh-TW" altLang="en-US" sz="2000" dirty="0" smtClean="0"/>
              <a:t>主管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zh-TW" altLang="en-US" sz="2000" dirty="0"/>
              <a:t>香港中文大學人類傳意科學研究所助理所長</a:t>
            </a:r>
            <a:br>
              <a:rPr lang="zh-TW" altLang="en-US" sz="2000" dirty="0"/>
            </a:br>
            <a:r>
              <a:rPr lang="zh-TW" altLang="en-US" sz="2000" dirty="0"/>
              <a:t>醫院管理局新界東聯網榮譽言語治療師 </a:t>
            </a:r>
            <a:endParaRPr lang="en-US" altLang="zh-TW" sz="20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zh-TW" altLang="en-US" b="1" dirty="0" smtClean="0"/>
              <a:t>袁志彬博士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聽力學</a:t>
            </a:r>
            <a:r>
              <a:rPr lang="en-US" altLang="zh-TW" sz="2400" dirty="0" smtClean="0"/>
              <a:t>)</a:t>
            </a:r>
            <a:br>
              <a:rPr lang="en-US" altLang="zh-TW" sz="2400" dirty="0" smtClean="0"/>
            </a:br>
            <a:r>
              <a:rPr lang="zh-TW" altLang="en-US" sz="2000" dirty="0"/>
              <a:t>香港教育大學特殊教育與輔導學系副系主任及副教授</a:t>
            </a:r>
            <a:endParaRPr lang="en-US" altLang="zh-TW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zh-TW" altLang="en-US" b="1" dirty="0" smtClean="0"/>
              <a:t>黎婉儀博士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職業治療</a:t>
            </a:r>
            <a:r>
              <a:rPr lang="en-US" altLang="zh-TW" sz="2400" dirty="0" smtClean="0"/>
              <a:t>)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sz="2000" dirty="0" smtClean="0"/>
              <a:t>香港</a:t>
            </a:r>
            <a:r>
              <a:rPr lang="zh-TW" altLang="en-US" sz="2000" dirty="0"/>
              <a:t>理工大學康復治療學系助理</a:t>
            </a:r>
            <a:r>
              <a:rPr lang="zh-TW" altLang="en-US" sz="2000" dirty="0" smtClean="0"/>
              <a:t>教授</a:t>
            </a:r>
            <a:endParaRPr lang="en-US" altLang="zh-TW" sz="2000" dirty="0" smtClean="0"/>
          </a:p>
          <a:p>
            <a:r>
              <a:rPr lang="zh-TW" altLang="en-US" b="1" dirty="0"/>
              <a:t>徐苑思</a:t>
            </a:r>
            <a:r>
              <a:rPr lang="zh-TW" altLang="en-US" b="1" dirty="0" smtClean="0"/>
              <a:t>小姐</a:t>
            </a:r>
            <a:r>
              <a:rPr lang="en-US" altLang="zh-TW" sz="2400" dirty="0" smtClean="0"/>
              <a:t>(</a:t>
            </a:r>
            <a:r>
              <a:rPr lang="zh-TW" altLang="en-US" sz="2400" dirty="0"/>
              <a:t>社會企業</a:t>
            </a:r>
            <a:r>
              <a:rPr lang="en-US" altLang="zh-TW" sz="2400" dirty="0" smtClean="0"/>
              <a:t>)</a:t>
            </a:r>
            <a:r>
              <a:rPr lang="en-US" altLang="zh-TW" sz="2400" dirty="0"/>
              <a:t/>
            </a:r>
            <a:br>
              <a:rPr lang="en-US" altLang="zh-TW" sz="2400" dirty="0"/>
            </a:br>
            <a:r>
              <a:rPr lang="zh-TW" altLang="en-US" sz="2000" dirty="0"/>
              <a:t>香港中文大學創業研究中心 項目</a:t>
            </a:r>
            <a:r>
              <a:rPr lang="zh-TW" altLang="en-US" sz="2000" dirty="0" smtClean="0"/>
              <a:t>總監</a:t>
            </a:r>
            <a:endParaRPr lang="en-US" altLang="zh-TW" sz="2000" dirty="0" smtClean="0"/>
          </a:p>
          <a:p>
            <a:endParaRPr lang="zh-TW" altLang="en-US" sz="2000" dirty="0"/>
          </a:p>
          <a:p>
            <a:r>
              <a:rPr lang="zh-TW" altLang="en-US" b="1" dirty="0"/>
              <a:t>屈紫薇</a:t>
            </a:r>
            <a:r>
              <a:rPr lang="zh-TW" altLang="en-US" b="1" dirty="0" smtClean="0"/>
              <a:t>女士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社會企業</a:t>
            </a:r>
            <a:r>
              <a:rPr lang="en-US" altLang="zh-TW" sz="2400" dirty="0" smtClean="0"/>
              <a:t>)</a:t>
            </a:r>
            <a:r>
              <a:rPr lang="en-US" altLang="zh-TW" sz="2400" dirty="0"/>
              <a:t/>
            </a:r>
            <a:br>
              <a:rPr lang="en-US" altLang="zh-TW" sz="2400" dirty="0"/>
            </a:br>
            <a:r>
              <a:rPr lang="zh-TW" altLang="en-US" sz="1800" dirty="0"/>
              <a:t>對話體驗</a:t>
            </a:r>
            <a:r>
              <a:rPr lang="en-US" altLang="zh-TW" sz="1800" dirty="0"/>
              <a:t>‧</a:t>
            </a:r>
            <a:r>
              <a:rPr lang="zh-TW" altLang="en-US" sz="1800" dirty="0"/>
              <a:t>無聲 創立人</a:t>
            </a:r>
            <a:endParaRPr lang="en-US" altLang="zh-TW" sz="18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endParaRPr lang="zh-TW" altLang="en-US" sz="2000" dirty="0" smtClean="0"/>
          </a:p>
          <a:p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53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服務介紹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43466" y="1219200"/>
            <a:ext cx="8805334" cy="4191000"/>
            <a:chOff x="643466" y="1219200"/>
            <a:chExt cx="8805334" cy="4191000"/>
          </a:xfrm>
        </p:grpSpPr>
        <p:pic>
          <p:nvPicPr>
            <p:cNvPr id="7" name="Picture 3" descr="D:\Raymond backup\Raymond\SLCO Community Resources\website\photos\baysigning2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385"/>
            <a:stretch/>
          </p:blipFill>
          <p:spPr bwMode="auto">
            <a:xfrm>
              <a:off x="643466" y="1219200"/>
              <a:ext cx="8805334" cy="419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D:\Raymond backup\Raymond\SLCO Community Resources\branding\logos\FS2-Logo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249571"/>
              <a:ext cx="3898010" cy="224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6781800" y="5536320"/>
            <a:ext cx="2672549" cy="1016880"/>
            <a:chOff x="1447800" y="5220159"/>
            <a:chExt cx="2702408" cy="1028241"/>
          </a:xfrm>
        </p:grpSpPr>
        <p:pic>
          <p:nvPicPr>
            <p:cNvPr id="13" name="Picture 2" descr="D:\Raymond backup\Raymond\SLCO Community Resources\website\photos\SIE_log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5245560"/>
              <a:ext cx="1305782" cy="1002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D:\Raymond backup\Raymond\SLCO Community Resources\website\photos\Impact-Incubator-Logo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968" y="5220159"/>
              <a:ext cx="1349240" cy="1014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3" descr="D:\Raymond backup\Raymond\NGO\branding exercise\logos\SLCO-CR_logos_h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486400"/>
            <a:ext cx="304800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454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0" y="2569820"/>
            <a:ext cx="9906000" cy="1600200"/>
            <a:chOff x="-914400" y="4648200"/>
            <a:chExt cx="9906000" cy="1600200"/>
          </a:xfrm>
        </p:grpSpPr>
        <p:grpSp>
          <p:nvGrpSpPr>
            <p:cNvPr id="25" name="Group 43"/>
            <p:cNvGrpSpPr/>
            <p:nvPr/>
          </p:nvGrpSpPr>
          <p:grpSpPr>
            <a:xfrm>
              <a:off x="-914400" y="5327491"/>
              <a:ext cx="9906000" cy="336712"/>
              <a:chOff x="-368084" y="3396314"/>
              <a:chExt cx="11417085" cy="318436"/>
            </a:xfrm>
          </p:grpSpPr>
          <p:sp>
            <p:nvSpPr>
              <p:cNvPr id="26" name="Rectangle 25"/>
              <p:cNvSpPr/>
              <p:nvPr/>
            </p:nvSpPr>
            <p:spPr>
              <a:xfrm flipV="1">
                <a:off x="-368084" y="3548713"/>
                <a:ext cx="11417085" cy="16603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 flipV="1">
                <a:off x="-368084" y="3396314"/>
                <a:ext cx="11417085" cy="16603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Oval 28"/>
            <p:cNvSpPr/>
            <p:nvPr/>
          </p:nvSpPr>
          <p:spPr>
            <a:xfrm>
              <a:off x="358069" y="4824318"/>
              <a:ext cx="1238250" cy="12716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8069" y="5257800"/>
              <a:ext cx="1238250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b="1" spc="59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latin typeface="+mj-ea"/>
                  <a:ea typeface="+mj-ea"/>
                </a:rPr>
                <a:t>嬰兒手語班</a:t>
              </a:r>
              <a:endParaRPr lang="en-US" sz="1600" b="1" spc="59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1934972" y="4824318"/>
              <a:ext cx="1238250" cy="12716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34972" y="5130225"/>
              <a:ext cx="123825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b="1" spc="59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latin typeface="+mj-ea"/>
                  <a:ea typeface="+mj-ea"/>
                </a:rPr>
                <a:t>手語雙語</a:t>
              </a:r>
              <a:r>
                <a:rPr lang="en-US" altLang="zh-TW" sz="1600" b="1" spc="59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latin typeface="+mj-ea"/>
                  <a:ea typeface="+mj-ea"/>
                </a:rPr>
                <a:t/>
              </a:r>
              <a:br>
                <a:rPr lang="en-US" altLang="zh-TW" sz="1600" b="1" spc="59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latin typeface="+mj-ea"/>
                  <a:ea typeface="+mj-ea"/>
                </a:rPr>
              </a:br>
              <a:r>
                <a:rPr lang="zh-TW" altLang="en-US" sz="1600" b="1" spc="59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latin typeface="+mj-ea"/>
                  <a:ea typeface="+mj-ea"/>
                </a:rPr>
                <a:t>中文閱讀班</a:t>
              </a:r>
              <a:endParaRPr lang="en-US" sz="1600" b="1" spc="59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3503625" y="4800600"/>
              <a:ext cx="1238250" cy="127168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9800" y="5157882"/>
              <a:ext cx="132080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>幼稚園手語雙語共融教育計劃</a:t>
              </a:r>
              <a:endParaRPr lang="en-US" sz="1200" b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228600" y="4648200"/>
              <a:ext cx="3162300" cy="1600200"/>
            </a:xfrm>
            <a:prstGeom prst="roundRect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5181600" y="4800600"/>
              <a:ext cx="1238250" cy="127168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781800" y="4800600"/>
              <a:ext cx="1238250" cy="127168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40325" y="5157882"/>
              <a:ext cx="132080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>小學手語雙語</a:t>
              </a:r>
              <a:r>
                <a:rPr lang="en-US" altLang="zh-TW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/>
              </a:r>
              <a:br>
                <a:rPr lang="en-US" altLang="zh-TW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</a:br>
              <a:r>
                <a:rPr lang="zh-TW" altLang="en-US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>共融教育計劃</a:t>
              </a:r>
              <a:endParaRPr lang="en-US" sz="1200" b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740525" y="5157882"/>
              <a:ext cx="1320800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>中學手語雙語</a:t>
              </a:r>
              <a:r>
                <a:rPr lang="en-US" altLang="zh-TW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/>
              </a:r>
              <a:br>
                <a:rPr lang="en-US" altLang="zh-TW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</a:br>
              <a:r>
                <a:rPr lang="zh-TW" altLang="en-US" sz="1200" b="1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</a:rPr>
                <a:t>共融教育計劃</a:t>
              </a:r>
              <a:endParaRPr lang="en-US" sz="1200" b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62" name="Picture 2" descr="D:\Raymond backup\Raymond\logos\SLCO_ho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838200"/>
            <a:ext cx="3122625" cy="97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3" descr="D:\Raymond backup\Raymond\NGO\branding exercise\logos\SLCO-CR_logos_h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700" y="5799073"/>
            <a:ext cx="2057400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項目背景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4833297"/>
            <a:ext cx="3162300" cy="9074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zh-TW" altLang="en-US" sz="20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sym typeface="Wingdings" panose="05000000000000000000" pitchFamily="2" charset="2"/>
              </a:rPr>
              <a:t>早期手語雙語發展計劃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2534268" y="4170020"/>
            <a:ext cx="537281" cy="811001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495800" y="4795656"/>
            <a:ext cx="2672549" cy="1016880"/>
            <a:chOff x="1447800" y="5220159"/>
            <a:chExt cx="2702408" cy="1028241"/>
          </a:xfrm>
        </p:grpSpPr>
        <p:pic>
          <p:nvPicPr>
            <p:cNvPr id="41" name="Picture 2" descr="D:\Raymond backup\Raymond\SLCO Community Resources\website\photos\SIE_logo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5245560"/>
              <a:ext cx="1305782" cy="1002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3" descr="D:\Raymond backup\Raymond\SLCO Community Resources\website\photos\Impact-Incubator-Logo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968" y="5220159"/>
              <a:ext cx="1349240" cy="1014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Title 1"/>
          <p:cNvSpPr txBox="1">
            <a:spLocks/>
          </p:cNvSpPr>
          <p:nvPr/>
        </p:nvSpPr>
        <p:spPr>
          <a:xfrm>
            <a:off x="228600" y="5963243"/>
            <a:ext cx="4241800" cy="4123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376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20</a:t>
            </a:r>
            <a:r>
              <a:rPr lang="en-US" altLang="zh-TW" sz="2000" dirty="0" smtClean="0"/>
              <a:t>17</a:t>
            </a:r>
            <a:r>
              <a:rPr lang="zh-TW" altLang="en-US" sz="2000" dirty="0" smtClean="0"/>
              <a:t>年起</a:t>
            </a:r>
            <a:r>
              <a:rPr lang="zh-TW" altLang="en-US" sz="2000" dirty="0" smtClean="0"/>
              <a:t>由                                       營</a:t>
            </a:r>
            <a:r>
              <a:rPr lang="zh-TW" altLang="en-US" sz="2000" dirty="0" smtClean="0"/>
              <a:t>辦</a:t>
            </a:r>
            <a:endParaRPr lang="en-US" sz="2000" dirty="0"/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1524000" y="2176972"/>
            <a:ext cx="2336800" cy="4123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376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2000" dirty="0" smtClean="0">
                <a:solidFill>
                  <a:schemeClr val="accent6">
                    <a:lumMod val="75000"/>
                  </a:schemeClr>
                </a:solidFill>
              </a:rPr>
              <a:t>學前教育部份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Left Brace 2"/>
          <p:cNvSpPr/>
          <p:nvPr/>
        </p:nvSpPr>
        <p:spPr>
          <a:xfrm rot="5400000">
            <a:off x="4668083" y="-1635583"/>
            <a:ext cx="623102" cy="7414331"/>
          </a:xfrm>
          <a:prstGeom prst="leftBrace">
            <a:avLst>
              <a:gd name="adj1" fmla="val 68896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98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雙語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樂 </a:t>
            </a:r>
            <a:r>
              <a:rPr lang="en-US" altLang="zh-TW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-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 </a:t>
            </a:r>
            <a:r>
              <a:rPr lang="zh-TW" altLang="en-US" dirty="0"/>
              <a:t>嬰兒手語雙語班</a:t>
            </a:r>
            <a:br>
              <a:rPr lang="zh-TW" altLang="en-US" dirty="0"/>
            </a:br>
            <a:endParaRPr lang="en-US" dirty="0"/>
          </a:p>
        </p:txBody>
      </p:sp>
      <p:pic>
        <p:nvPicPr>
          <p:cNvPr id="3075" name="Picture 3" descr="S:\ARCHIVE\EP2_Saturday Reading Programme\2013-2014\photo\嬰兒手語班\星期六活動2013-2014年度Good photo,mv\photo\20140329_家長模仿「鸚鵡」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751"/>
          <a:stretch/>
        </p:blipFill>
        <p:spPr bwMode="auto">
          <a:xfrm>
            <a:off x="3776641" y="4800599"/>
            <a:ext cx="3163388" cy="1975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extLst/>
        </p:spPr>
      </p:pic>
      <p:pic>
        <p:nvPicPr>
          <p:cNvPr id="9" name="Picture 2" descr="D:\Raymond backup\Raymond\SLCO Community Resources\website\photos\FS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806696"/>
            <a:ext cx="3514682" cy="1975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extLst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447214"/>
              </p:ext>
            </p:extLst>
          </p:nvPr>
        </p:nvGraphicFramePr>
        <p:xfrm>
          <a:off x="228600" y="929372"/>
          <a:ext cx="9448800" cy="3834431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838200"/>
                <a:gridCol w="8610600"/>
              </a:tblGrid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時段：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 smtClean="0">
                          <a:effectLst/>
                        </a:rPr>
                        <a:t>2017</a:t>
                      </a:r>
                      <a:r>
                        <a:rPr lang="zh-TW" altLang="en-US" sz="1800" dirty="0" smtClean="0">
                          <a:effectLst/>
                        </a:rPr>
                        <a:t>年</a:t>
                      </a:r>
                      <a:r>
                        <a:rPr lang="en-US" altLang="zh-TW" sz="1800" dirty="0" smtClean="0">
                          <a:effectLst/>
                        </a:rPr>
                        <a:t>10</a:t>
                      </a:r>
                      <a:r>
                        <a:rPr lang="zh-TW" altLang="en-US" sz="1800" dirty="0" smtClean="0">
                          <a:effectLst/>
                        </a:rPr>
                        <a:t>月起 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逢星期六</a:t>
                      </a:r>
                      <a:r>
                        <a:rPr lang="zh-TW" altLang="en-US" sz="1800" dirty="0" smtClean="0">
                          <a:effectLst/>
                        </a:rPr>
                        <a:t>（公眾假期及除外）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83628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時間：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A 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9:30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10:30 </a:t>
                      </a:r>
                      <a:r>
                        <a:rPr lang="zh-TW" altLang="en-US" sz="1800" baseline="0" dirty="0" smtClean="0">
                          <a:effectLst/>
                        </a:rPr>
                        <a:t>  </a:t>
                      </a:r>
                      <a:r>
                        <a:rPr lang="en-US" altLang="zh-TW" sz="1800" dirty="0" smtClean="0">
                          <a:effectLst/>
                        </a:rPr>
                        <a:t>B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11:00 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12:00</a:t>
                      </a:r>
                      <a:r>
                        <a:rPr lang="zh-TW" altLang="en-US" sz="1800" baseline="0" dirty="0" smtClean="0">
                          <a:effectLst/>
                        </a:rPr>
                        <a:t>    </a:t>
                      </a:r>
                      <a:r>
                        <a:rPr lang="en-US" altLang="zh-TW" sz="1800" dirty="0" smtClean="0">
                          <a:effectLst/>
                        </a:rPr>
                        <a:t>C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12:30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1:30</a:t>
                      </a:r>
                      <a:br>
                        <a:rPr lang="en-US" altLang="zh-TW" sz="1800" dirty="0">
                          <a:effectLst/>
                        </a:rPr>
                      </a:br>
                      <a:r>
                        <a:rPr lang="en-US" altLang="zh-TW" sz="1800" dirty="0">
                          <a:effectLst/>
                        </a:rPr>
                        <a:t>D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3:30</a:t>
                      </a:r>
                      <a:r>
                        <a:rPr lang="zh-TW" altLang="en-US" sz="1800" baseline="0" dirty="0" smtClean="0">
                          <a:effectLst/>
                        </a:rPr>
                        <a:t>      </a:t>
                      </a:r>
                      <a:r>
                        <a:rPr lang="en-US" altLang="zh-TW" sz="1800" dirty="0" smtClean="0">
                          <a:effectLst/>
                        </a:rPr>
                        <a:t>E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4:00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5:00</a:t>
                      </a:r>
                      <a:br>
                        <a:rPr lang="en-US" altLang="zh-TW" sz="1800" dirty="0">
                          <a:effectLst/>
                        </a:rPr>
                      </a:br>
                      <a:r>
                        <a:rPr lang="zh-TW" altLang="en-US" sz="1800" dirty="0">
                          <a:effectLst/>
                        </a:rPr>
                        <a:t>（將按幼兒年歲及參與人數</a:t>
                      </a:r>
                      <a:r>
                        <a:rPr lang="zh-TW" altLang="en-US" sz="1800" dirty="0" smtClean="0">
                          <a:effectLst/>
                        </a:rPr>
                        <a:t>分組）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地點：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平安福音堂幼稚園（牛頭角），牛頭角上邨常滿樓地下</a:t>
                      </a:r>
                    </a:p>
                  </a:txBody>
                  <a:tcPr marL="76315" marR="76315" marT="40701" marB="40701"/>
                </a:tc>
              </a:tr>
              <a:tr h="267809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對象：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適合</a:t>
                      </a:r>
                      <a:r>
                        <a:rPr lang="en-US" altLang="zh-TW" sz="1800" dirty="0">
                          <a:effectLst/>
                        </a:rPr>
                        <a:t>0-3</a:t>
                      </a:r>
                      <a:r>
                        <a:rPr lang="zh-TW" altLang="en-US" sz="1800" dirty="0">
                          <a:effectLst/>
                        </a:rPr>
                        <a:t>歲聾或健聽兒童及家庭</a:t>
                      </a:r>
                    </a:p>
                  </a:txBody>
                  <a:tcPr marL="76315" marR="76315" marT="40701" marB="40701"/>
                </a:tc>
              </a:tr>
              <a:tr h="1038581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內容：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fontAlgn="t">
                        <a:buFont typeface="+mj-lt"/>
                        <a:buAutoNum type="arabicPeriod"/>
                      </a:pPr>
                      <a:r>
                        <a:rPr lang="zh-TW" altLang="en-US" sz="1800" dirty="0">
                          <a:effectLst/>
                        </a:rPr>
                        <a:t>以故事作基礎，學習簡單的日常手語，期望家長能在嬰兒開口說話前以手語和他們作日常溝通，並在過程中啟發嬰兒的口語發展</a:t>
                      </a:r>
                    </a:p>
                    <a:p>
                      <a:pPr marL="342900" indent="-342900" fontAlgn="t">
                        <a:buFont typeface="+mj-lt"/>
                        <a:buAutoNum type="arabicPeriod"/>
                      </a:pPr>
                      <a:r>
                        <a:rPr lang="zh-TW" altLang="en-US" sz="1800" dirty="0">
                          <a:effectLst/>
                        </a:rPr>
                        <a:t>透過活動，以深入淺出的方法認識手語語言學及兒童發展理論</a:t>
                      </a:r>
                    </a:p>
                  </a:txBody>
                  <a:tcPr marL="76315" marR="76315" marT="40701" marB="40701"/>
                </a:tc>
              </a:tr>
              <a:tr h="799878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1" dirty="0">
                          <a:effectLst/>
                        </a:rPr>
                        <a:t>費用：</a:t>
                      </a:r>
                    </a:p>
                  </a:txBody>
                  <a:tcPr marL="76315" marR="76315" marT="40701" marB="40701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一年共五期，每期六堂，每期學費港幣</a:t>
                      </a:r>
                      <a:r>
                        <a:rPr lang="en-US" altLang="zh-TW" sz="1800" dirty="0">
                          <a:effectLst/>
                        </a:rPr>
                        <a:t>$</a:t>
                      </a:r>
                      <a:r>
                        <a:rPr lang="en-US" altLang="zh-TW" sz="1800" dirty="0" smtClean="0">
                          <a:effectLst/>
                        </a:rPr>
                        <a:t>1,200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</a:tbl>
          </a:graphicData>
        </a:graphic>
      </p:graphicFrame>
      <p:pic>
        <p:nvPicPr>
          <p:cNvPr id="1026" name="Picture 2" descr="http://www.slco.org.hk/images/service-baby-signing_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8" r="15508"/>
          <a:stretch/>
        </p:blipFill>
        <p:spPr bwMode="auto">
          <a:xfrm>
            <a:off x="6973388" y="4800600"/>
            <a:ext cx="2704012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43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雙語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樂 </a:t>
            </a:r>
            <a:r>
              <a:rPr lang="en-US" altLang="zh-TW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-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 </a:t>
            </a:r>
            <a:r>
              <a:rPr lang="zh-TW" altLang="en-US" dirty="0"/>
              <a:t>手語雙語中文閲讀班</a:t>
            </a:r>
            <a:br>
              <a:rPr lang="zh-TW" alt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468335"/>
              </p:ext>
            </p:extLst>
          </p:nvPr>
        </p:nvGraphicFramePr>
        <p:xfrm>
          <a:off x="228600" y="929372"/>
          <a:ext cx="9448800" cy="383443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38200"/>
                <a:gridCol w="8610600"/>
              </a:tblGrid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時段：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 smtClean="0">
                          <a:effectLst/>
                        </a:rPr>
                        <a:t>2017</a:t>
                      </a:r>
                      <a:r>
                        <a:rPr lang="zh-TW" altLang="en-US" sz="1800" dirty="0" smtClean="0">
                          <a:effectLst/>
                        </a:rPr>
                        <a:t>年</a:t>
                      </a:r>
                      <a:r>
                        <a:rPr lang="en-US" altLang="zh-TW" sz="1800" dirty="0" smtClean="0">
                          <a:effectLst/>
                        </a:rPr>
                        <a:t>10</a:t>
                      </a:r>
                      <a:r>
                        <a:rPr lang="zh-TW" altLang="en-US" sz="1800" dirty="0" smtClean="0">
                          <a:effectLst/>
                        </a:rPr>
                        <a:t>月起 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逢星期六</a:t>
                      </a:r>
                      <a:r>
                        <a:rPr lang="zh-TW" altLang="en-US" sz="1800" dirty="0" smtClean="0">
                          <a:effectLst/>
                        </a:rPr>
                        <a:t>（公眾假期及除外）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83628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時間：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A 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9:30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10:30 </a:t>
                      </a:r>
                      <a:r>
                        <a:rPr lang="zh-TW" altLang="en-US" sz="1800" baseline="0" dirty="0" smtClean="0">
                          <a:effectLst/>
                        </a:rPr>
                        <a:t>  </a:t>
                      </a:r>
                      <a:r>
                        <a:rPr lang="en-US" altLang="zh-TW" sz="1800" dirty="0" smtClean="0">
                          <a:effectLst/>
                        </a:rPr>
                        <a:t>B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11:00 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12:00</a:t>
                      </a:r>
                      <a:r>
                        <a:rPr lang="zh-TW" altLang="en-US" sz="1800" baseline="0" dirty="0" smtClean="0">
                          <a:effectLst/>
                        </a:rPr>
                        <a:t>    </a:t>
                      </a:r>
                      <a:r>
                        <a:rPr lang="en-US" altLang="zh-TW" sz="1800" dirty="0" smtClean="0">
                          <a:effectLst/>
                        </a:rPr>
                        <a:t>C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12:30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1:30</a:t>
                      </a:r>
                      <a:br>
                        <a:rPr lang="en-US" altLang="zh-TW" sz="1800" dirty="0">
                          <a:effectLst/>
                        </a:rPr>
                      </a:br>
                      <a:r>
                        <a:rPr lang="en-US" altLang="zh-TW" sz="1800" dirty="0">
                          <a:effectLst/>
                        </a:rPr>
                        <a:t>D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3:30</a:t>
                      </a:r>
                      <a:r>
                        <a:rPr lang="zh-TW" altLang="en-US" sz="1800" baseline="0" dirty="0" smtClean="0">
                          <a:effectLst/>
                        </a:rPr>
                        <a:t>      </a:t>
                      </a:r>
                      <a:r>
                        <a:rPr lang="en-US" altLang="zh-TW" sz="1800" dirty="0" smtClean="0">
                          <a:effectLst/>
                        </a:rPr>
                        <a:t>E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4:00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5:00</a:t>
                      </a:r>
                      <a:br>
                        <a:rPr lang="en-US" altLang="zh-TW" sz="1800" dirty="0">
                          <a:effectLst/>
                        </a:rPr>
                      </a:br>
                      <a:r>
                        <a:rPr lang="zh-TW" altLang="en-US" sz="1800" dirty="0">
                          <a:effectLst/>
                        </a:rPr>
                        <a:t>（將按幼兒年歲及參與人數</a:t>
                      </a:r>
                      <a:r>
                        <a:rPr lang="zh-TW" altLang="en-US" sz="1800" dirty="0" smtClean="0">
                          <a:effectLst/>
                        </a:rPr>
                        <a:t>分組）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地點：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平安福音堂幼稚園（牛頭角），牛頭角上邨常滿樓地下</a:t>
                      </a:r>
                    </a:p>
                  </a:txBody>
                  <a:tcPr marL="76315" marR="76315" marT="40701" marB="40701"/>
                </a:tc>
              </a:tr>
              <a:tr h="267809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對象：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適合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3-6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歲聾或健聽兒童及家庭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1038581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內容：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透過閱讀活動，以故事作基礎，進行雙語活動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以自然手語、口語及書面語作媒介，提升幼兒閱讀興趣和讀寫能力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透過不同活動，深入淺出認識手語語言學</a:t>
                      </a:r>
                      <a:endParaRPr lang="zh-TW" alt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315" marR="76315" marT="40701" marB="40701"/>
                </a:tc>
              </a:tr>
              <a:tr h="799878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費用：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一年共五期，每期六堂，每期</a:t>
                      </a:r>
                      <a:r>
                        <a:rPr lang="zh-TW" altLang="en-US" sz="1800" dirty="0" smtClean="0">
                          <a:effectLst/>
                        </a:rPr>
                        <a:t>學費</a:t>
                      </a:r>
                      <a:r>
                        <a:rPr lang="zh-TW" altLang="en-US" sz="1800" dirty="0">
                          <a:effectLst/>
                        </a:rPr>
                        <a:t>港幣</a:t>
                      </a:r>
                      <a:r>
                        <a:rPr lang="en-US" altLang="zh-TW" sz="1800" dirty="0">
                          <a:effectLst/>
                        </a:rPr>
                        <a:t>$</a:t>
                      </a:r>
                      <a:r>
                        <a:rPr lang="en-US" altLang="zh-TW" sz="1800" dirty="0" smtClean="0">
                          <a:effectLst/>
                        </a:rPr>
                        <a:t>1,200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</a:tbl>
          </a:graphicData>
        </a:graphic>
      </p:graphicFrame>
      <p:pic>
        <p:nvPicPr>
          <p:cNvPr id="4098" name="Picture 2" descr="http://www.slco.org.hk/images/service-reading_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5" r="2788"/>
          <a:stretch/>
        </p:blipFill>
        <p:spPr bwMode="auto">
          <a:xfrm>
            <a:off x="6691758" y="4800599"/>
            <a:ext cx="2985642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slco.org.hk/images/service-reading_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3751"/>
          <a:stretch/>
        </p:blipFill>
        <p:spPr bwMode="auto">
          <a:xfrm>
            <a:off x="4080665" y="4800599"/>
            <a:ext cx="2586445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Raymond backup\Raymond\SLCO Community Resources\website\photos\new photos\frontpage_header banner_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" r="8333"/>
          <a:stretch/>
        </p:blipFill>
        <p:spPr bwMode="auto">
          <a:xfrm>
            <a:off x="228600" y="4800600"/>
            <a:ext cx="3827418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85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雙語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樂 </a:t>
            </a:r>
            <a:r>
              <a:rPr lang="en-US" altLang="zh-TW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-</a:t>
            </a:r>
            <a:r>
              <a:rPr lang="zh-TW" altLang="en-US" dirty="0" smtClean="0">
                <a:latin typeface="Heiti TC" pitchFamily="2" charset="0"/>
                <a:ea typeface="Heiti TC" pitchFamily="2" charset="0"/>
                <a:sym typeface="Wingdings" panose="05000000000000000000" pitchFamily="2" charset="2"/>
              </a:rPr>
              <a:t> </a:t>
            </a:r>
            <a:r>
              <a:rPr lang="zh-TW" altLang="en-US" dirty="0" smtClean="0"/>
              <a:t>家長</a:t>
            </a:r>
            <a:r>
              <a:rPr lang="zh-TW" altLang="en-US" dirty="0"/>
              <a:t>手語班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412273"/>
              </p:ext>
            </p:extLst>
          </p:nvPr>
        </p:nvGraphicFramePr>
        <p:xfrm>
          <a:off x="228600" y="929372"/>
          <a:ext cx="9448800" cy="383443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8200"/>
                <a:gridCol w="8610600"/>
              </a:tblGrid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時段：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2017</a:t>
                      </a:r>
                      <a:r>
                        <a:rPr lang="zh-TW" altLang="en-US" sz="1800" dirty="0">
                          <a:effectLst/>
                        </a:rPr>
                        <a:t>年</a:t>
                      </a:r>
                      <a:r>
                        <a:rPr lang="en-US" altLang="zh-TW" sz="1800" dirty="0" smtClean="0">
                          <a:effectLst/>
                        </a:rPr>
                        <a:t>10</a:t>
                      </a:r>
                      <a:r>
                        <a:rPr lang="zh-TW" altLang="en-US" sz="1800" dirty="0" smtClean="0">
                          <a:effectLst/>
                        </a:rPr>
                        <a:t>月起 </a:t>
                      </a:r>
                      <a:r>
                        <a:rPr lang="zh-TW" altLang="en-US" sz="1800" kern="1200" dirty="0" smtClean="0">
                          <a:effectLst/>
                        </a:rPr>
                        <a:t>逢星期六</a:t>
                      </a:r>
                      <a:r>
                        <a:rPr lang="zh-TW" altLang="en-US" sz="1800" dirty="0" smtClean="0">
                          <a:effectLst/>
                        </a:rPr>
                        <a:t>（</a:t>
                      </a:r>
                      <a:r>
                        <a:rPr lang="zh-TW" altLang="en-US" sz="1800" dirty="0">
                          <a:effectLst/>
                        </a:rPr>
                        <a:t>公眾</a:t>
                      </a:r>
                      <a:r>
                        <a:rPr lang="zh-TW" altLang="en-US" sz="1800" dirty="0" smtClean="0">
                          <a:effectLst/>
                        </a:rPr>
                        <a:t>假期及除外）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83628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時間：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TW" sz="1800" dirty="0">
                          <a:effectLst/>
                        </a:rPr>
                        <a:t>A 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9:30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10:30 </a:t>
                      </a:r>
                      <a:r>
                        <a:rPr lang="zh-TW" altLang="en-US" sz="1800" baseline="0" dirty="0" smtClean="0">
                          <a:effectLst/>
                        </a:rPr>
                        <a:t>  </a:t>
                      </a:r>
                      <a:r>
                        <a:rPr lang="en-US" altLang="zh-TW" sz="1800" dirty="0" smtClean="0">
                          <a:effectLst/>
                        </a:rPr>
                        <a:t>B</a:t>
                      </a:r>
                      <a:r>
                        <a:rPr lang="zh-TW" altLang="en-US" sz="1800" dirty="0">
                          <a:effectLst/>
                        </a:rPr>
                        <a:t>組：上午</a:t>
                      </a:r>
                      <a:r>
                        <a:rPr lang="en-US" altLang="zh-TW" sz="1800" dirty="0">
                          <a:effectLst/>
                        </a:rPr>
                        <a:t>11:00 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12:00</a:t>
                      </a:r>
                      <a:r>
                        <a:rPr lang="zh-TW" altLang="en-US" sz="1800" baseline="0" dirty="0" smtClean="0">
                          <a:effectLst/>
                        </a:rPr>
                        <a:t>    </a:t>
                      </a:r>
                      <a:r>
                        <a:rPr lang="en-US" altLang="zh-TW" sz="1800" dirty="0" smtClean="0">
                          <a:effectLst/>
                        </a:rPr>
                        <a:t>C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12:30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>
                          <a:effectLst/>
                        </a:rPr>
                        <a:t>1:30</a:t>
                      </a:r>
                      <a:br>
                        <a:rPr lang="en-US" altLang="zh-TW" sz="1800" dirty="0">
                          <a:effectLst/>
                        </a:rPr>
                      </a:br>
                      <a:r>
                        <a:rPr lang="en-US" altLang="zh-TW" sz="1800" dirty="0">
                          <a:effectLst/>
                        </a:rPr>
                        <a:t>D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2:30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3:30</a:t>
                      </a:r>
                      <a:r>
                        <a:rPr lang="zh-TW" altLang="en-US" sz="1800" baseline="0" dirty="0" smtClean="0">
                          <a:effectLst/>
                        </a:rPr>
                        <a:t>      </a:t>
                      </a:r>
                      <a:r>
                        <a:rPr lang="en-US" altLang="zh-TW" sz="1800" dirty="0" smtClean="0">
                          <a:effectLst/>
                        </a:rPr>
                        <a:t>E</a:t>
                      </a:r>
                      <a:r>
                        <a:rPr lang="zh-TW" altLang="en-US" sz="1800" dirty="0">
                          <a:effectLst/>
                        </a:rPr>
                        <a:t>組：下午</a:t>
                      </a:r>
                      <a:r>
                        <a:rPr lang="en-US" altLang="zh-TW" sz="1800" dirty="0">
                          <a:effectLst/>
                        </a:rPr>
                        <a:t>4:00</a:t>
                      </a:r>
                      <a:r>
                        <a:rPr lang="zh-TW" altLang="en-US" sz="1800" dirty="0">
                          <a:effectLst/>
                        </a:rPr>
                        <a:t>至</a:t>
                      </a:r>
                      <a:r>
                        <a:rPr lang="en-US" altLang="zh-TW" sz="1800" dirty="0" smtClean="0">
                          <a:effectLst/>
                        </a:rPr>
                        <a:t>5:00</a:t>
                      </a:r>
                      <a:br>
                        <a:rPr lang="en-US" altLang="zh-TW" sz="1800" dirty="0" smtClean="0">
                          <a:effectLst/>
                        </a:rPr>
                      </a:br>
                      <a:r>
                        <a:rPr lang="zh-TW" altLang="en-US" sz="1800" dirty="0" smtClean="0">
                          <a:effectLst/>
                        </a:rPr>
                        <a:t>（</a:t>
                      </a:r>
                      <a:r>
                        <a:rPr lang="zh-TW" altLang="en-US" sz="1800" dirty="0">
                          <a:effectLst/>
                        </a:rPr>
                        <a:t>將按幼兒年歲及參與人數</a:t>
                      </a:r>
                      <a:r>
                        <a:rPr lang="zh-TW" altLang="en-US" sz="1800" dirty="0" smtClean="0">
                          <a:effectLst/>
                        </a:rPr>
                        <a:t>分組）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367944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地點：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平安福音堂幼稚園（牛頭角），牛頭角上邨常滿樓地下</a:t>
                      </a:r>
                    </a:p>
                  </a:txBody>
                  <a:tcPr marL="76315" marR="76315" marT="40701" marB="40701"/>
                </a:tc>
              </a:tr>
              <a:tr h="267809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對象：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kern="1200" dirty="0" smtClean="0">
                          <a:effectLst/>
                        </a:rPr>
                        <a:t>家長及公眾人士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  <a:tr h="1038581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內容：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kern="1200" dirty="0" smtClean="0">
                          <a:effectLst/>
                        </a:rPr>
                        <a:t>與「手語雙語中文閱讀班」相若，讓家長能與幼兒在家進行雙語閱讀活動，鞏固所學知識。課程內容包括：</a:t>
                      </a:r>
                      <a:endParaRPr lang="en-US" altLang="zh-TW" sz="1800" kern="1200" dirty="0" smtClean="0">
                        <a:effectLst/>
                      </a:endParaRPr>
                    </a:p>
                    <a:p>
                      <a:r>
                        <a:rPr lang="zh-TW" altLang="en-US" sz="1800" kern="1200" dirty="0" smtClean="0">
                          <a:effectLst/>
                        </a:rPr>
                        <a:t>閱讀圖書技巧、以手語輔助閱讀的方法、幫助兒童發展讀寫能力的技巧</a:t>
                      </a:r>
                      <a:endParaRPr lang="zh-TW" alt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315" marR="76315" marT="40701" marB="40701"/>
                </a:tc>
              </a:tr>
              <a:tr h="799878"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dirty="0">
                          <a:effectLst/>
                        </a:rPr>
                        <a:t>費用：</a:t>
                      </a:r>
                      <a:endParaRPr lang="zh-TW" altLang="en-US" sz="1800" b="1" dirty="0">
                        <a:effectLst/>
                      </a:endParaRPr>
                    </a:p>
                  </a:txBody>
                  <a:tcPr marL="76315" marR="76315" marT="40701" marB="4070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TW" altLang="en-US" sz="1800" kern="1200" dirty="0" smtClean="0">
                          <a:effectLst/>
                        </a:rPr>
                        <a:t>一年共五期，每期六堂，每期學費港幣</a:t>
                      </a:r>
                      <a:r>
                        <a:rPr lang="en-US" altLang="zh-TW" sz="1800" kern="1200" dirty="0" smtClean="0">
                          <a:effectLst/>
                        </a:rPr>
                        <a:t>$600</a:t>
                      </a:r>
                      <a:r>
                        <a:rPr lang="zh-TW" altLang="en-US" sz="1800" kern="1200" dirty="0" smtClean="0">
                          <a:effectLst/>
                        </a:rPr>
                        <a:t> </a:t>
                      </a:r>
                      <a:r>
                        <a:rPr lang="en-US" altLang="zh-TW" sz="1800" kern="1200" dirty="0" smtClean="0">
                          <a:effectLst/>
                        </a:rPr>
                        <a:t/>
                      </a:r>
                      <a:br>
                        <a:rPr lang="en-US" altLang="zh-TW" sz="1800" kern="1200" dirty="0" smtClean="0">
                          <a:effectLst/>
                        </a:rPr>
                      </a:br>
                      <a:r>
                        <a:rPr lang="en-US" altLang="zh-TW" sz="1800" kern="1200" dirty="0" smtClean="0">
                          <a:effectLst/>
                        </a:rPr>
                        <a:t>(</a:t>
                      </a:r>
                      <a:r>
                        <a:rPr lang="zh-TW" altLang="en-US" sz="1800" kern="1200" dirty="0" smtClean="0">
                          <a:effectLst/>
                        </a:rPr>
                        <a:t>「手語雙語中文閱讀班」兒童家長可免費參加</a:t>
                      </a:r>
                      <a:r>
                        <a:rPr lang="en-US" altLang="zh-TW" sz="1800" kern="1200" dirty="0" smtClean="0">
                          <a:effectLst/>
                        </a:rPr>
                        <a:t>)</a:t>
                      </a:r>
                      <a:endParaRPr lang="zh-TW" altLang="en-US" sz="1800" dirty="0">
                        <a:effectLst/>
                      </a:endParaRPr>
                    </a:p>
                  </a:txBody>
                  <a:tcPr marL="76315" marR="76315" marT="40701" marB="40701"/>
                </a:tc>
              </a:tr>
            </a:tbl>
          </a:graphicData>
        </a:graphic>
      </p:graphicFrame>
      <p:pic>
        <p:nvPicPr>
          <p:cNvPr id="3074" name="Picture 2" descr="http://www.slco.org.hk/images/service-paren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8" b="28295"/>
          <a:stretch/>
        </p:blipFill>
        <p:spPr bwMode="auto">
          <a:xfrm>
            <a:off x="228600" y="4825420"/>
            <a:ext cx="4733426" cy="192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Raymond backup\Raymond\SLCO Community Resources\website\sat programme photos for SLCO web_20161028\Selected\parent signing clas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81" b="17181"/>
          <a:stretch/>
        </p:blipFill>
        <p:spPr bwMode="auto">
          <a:xfrm>
            <a:off x="5003921" y="4825419"/>
            <a:ext cx="4673479" cy="192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16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7">
      <a:majorFont>
        <a:latin typeface="Calibri"/>
        <a:ea typeface="Microsoft JhengHei"/>
        <a:cs typeface=""/>
      </a:majorFont>
      <a:minorFont>
        <a:latin typeface="Calibri"/>
        <a:ea typeface="Microsoft Jheng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8053</TotalTime>
  <Words>963</Words>
  <Application>Microsoft Office PowerPoint</Application>
  <PresentationFormat>A4 Paper (210x297 mm)</PresentationFormat>
  <Paragraphs>127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雙語樂 早期手語雙語發展計劃 </vt:lpstr>
      <vt:lpstr>願景</vt:lpstr>
      <vt:lpstr>董事會成員</vt:lpstr>
      <vt:lpstr>專業顧問</vt:lpstr>
      <vt:lpstr>服務介紹</vt:lpstr>
      <vt:lpstr>項目背景</vt:lpstr>
      <vt:lpstr>雙語樂 - 嬰兒手語雙語班 </vt:lpstr>
      <vt:lpstr>雙語樂 - 手語雙語中文閲讀班 </vt:lpstr>
      <vt:lpstr>雙語樂 - 家長手語班</vt:lpstr>
      <vt:lpstr>學費減免計劃</vt:lpstr>
      <vt:lpstr>家長分享</vt:lpstr>
      <vt:lpstr>問答環節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cslds</dc:creator>
  <cp:lastModifiedBy>lijia</cp:lastModifiedBy>
  <cp:revision>444</cp:revision>
  <cp:lastPrinted>2017-06-16T12:36:18Z</cp:lastPrinted>
  <dcterms:created xsi:type="dcterms:W3CDTF">2016-08-05T09:50:28Z</dcterms:created>
  <dcterms:modified xsi:type="dcterms:W3CDTF">2017-07-15T03:25:55Z</dcterms:modified>
</cp:coreProperties>
</file>