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5" r:id="rId2"/>
    <p:sldId id="283" r:id="rId3"/>
    <p:sldId id="276" r:id="rId4"/>
    <p:sldId id="278" r:id="rId5"/>
    <p:sldId id="279" r:id="rId6"/>
    <p:sldId id="280" r:id="rId7"/>
    <p:sldId id="257" r:id="rId8"/>
    <p:sldId id="258" r:id="rId9"/>
    <p:sldId id="259" r:id="rId10"/>
    <p:sldId id="281" r:id="rId11"/>
    <p:sldId id="272" r:id="rId12"/>
    <p:sldId id="273" r:id="rId13"/>
    <p:sldId id="274" r:id="rId14"/>
    <p:sldId id="275" r:id="rId15"/>
    <p:sldId id="260" r:id="rId16"/>
    <p:sldId id="264" r:id="rId17"/>
    <p:sldId id="271" r:id="rId18"/>
    <p:sldId id="282" r:id="rId1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64" autoAdjust="0"/>
  </p:normalViewPr>
  <p:slideViewPr>
    <p:cSldViewPr>
      <p:cViewPr varScale="1">
        <p:scale>
          <a:sx n="50" d="100"/>
          <a:sy n="50" d="100"/>
        </p:scale>
        <p:origin x="-19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0840\Downloads\Pie%20Chart%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0840\Downloads\Trend%20of%20the%20industry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zh-HK" sz="1400" b="1" i="0" u="none" strike="noStrike" cap="all" baseline="0" dirty="0">
                <a:solidFill>
                  <a:schemeClr val="bg1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社企項目的行業分佈百份比</a:t>
            </a:r>
            <a:r>
              <a:rPr lang="en-US" altLang="zh-HK" sz="1400" b="1" i="0" u="none" strike="noStrike" cap="all" baseline="0" dirty="0">
                <a:solidFill>
                  <a:schemeClr val="bg1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(2016-17</a:t>
            </a:r>
            <a:r>
              <a:rPr lang="zh-TW" altLang="zh-HK" sz="1400" b="1" i="0" u="none" strike="noStrike" cap="all" baseline="0" dirty="0">
                <a:solidFill>
                  <a:schemeClr val="bg1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HK" sz="1400" b="1" i="0" u="none" strike="noStrike" cap="all" baseline="0" dirty="0">
                <a:solidFill>
                  <a:schemeClr val="bg1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HK" altLang="en-US" sz="1400" u="none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c:rich>
      </c:tx>
      <c:layout>
        <c:manualLayout>
          <c:xMode val="edge"/>
          <c:yMode val="edge"/>
          <c:x val="0.28806428025091263"/>
          <c:y val="0"/>
        </c:manualLayout>
      </c:layout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3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spPr>
              <a:solidFill>
                <a:srgbClr val="7030A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spPr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rgbClr val="FFC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健康護理及醫療</a:t>
                    </a:r>
                    <a:r>
                      <a:rPr lang="zh-TW" altLang="en-US" b="1" baseline="0" dirty="0">
                        <a:solidFill>
                          <a:srgbClr val="FFC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</a:t>
                    </a:r>
                    <a:r>
                      <a:rPr lang="en-US" altLang="zh-TW" b="1" baseline="0" dirty="0">
                        <a:solidFill>
                          <a:srgbClr val="FFC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17.90%</a:t>
                    </a:r>
                    <a:endParaRPr lang="en-US" altLang="zh-TW" baseline="0" dirty="0">
                      <a:solidFill>
                        <a:srgbClr val="FFC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生活百貨</a:t>
                    </a:r>
                    <a:r>
                      <a:rPr lang="zh-TW" altLang="en-US" b="1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</a:t>
                    </a:r>
                    <a:r>
                      <a:rPr lang="en-US" altLang="zh-TW" b="1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16.30%</a:t>
                    </a:r>
                    <a:endParaRPr lang="en-US" altLang="zh-TW" baseline="0" dirty="0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飲食</a:t>
                    </a:r>
                    <a:r>
                      <a:rPr lang="nb-NO" altLang="zh-TW" b="1" baseline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15.20%</a:t>
                    </a:r>
                    <a:endParaRPr lang="nb-NO" altLang="zh-TW" baseline="0" dirty="0">
                      <a:solidFill>
                        <a:schemeClr val="accent3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愛惜地球</a:t>
                    </a:r>
                    <a:r>
                      <a:rPr lang="nb-NO" altLang="zh-TW" b="1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11.20%</a:t>
                    </a:r>
                    <a:endParaRPr lang="nb-NO" altLang="zh-TW" baseline="0" dirty="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教育及培訓</a:t>
                    </a:r>
                    <a:r>
                      <a:rPr lang="zh-TW" altLang="en-US" b="1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</a:t>
                    </a:r>
                    <a:r>
                      <a:rPr lang="en-US" altLang="zh-TW" b="1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9.10%</a:t>
                    </a:r>
                    <a:endParaRPr lang="en-US" altLang="zh-TW" baseline="0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照顧服務</a:t>
                    </a:r>
                    <a:r>
                      <a:rPr lang="zh-TW" altLang="en-US" b="1" baseline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</a:t>
                    </a:r>
                    <a:r>
                      <a:rPr lang="en-US" altLang="zh-TW" b="1" baseline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8.50%</a:t>
                    </a:r>
                    <a:endParaRPr lang="en-US" altLang="zh-TW" baseline="0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6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藝術及文化</a:t>
                    </a:r>
                    <a:r>
                      <a:rPr lang="zh-TW" altLang="en-US" b="1" baseline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</a:t>
                    </a:r>
                    <a:r>
                      <a:rPr lang="en-US" altLang="zh-TW" b="1" baseline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7.10%</a:t>
                    </a:r>
                    <a:endParaRPr lang="en-US" altLang="zh-TW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7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2">
                            <a:lumMod val="6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dirty="0">
                        <a:solidFill>
                          <a:srgbClr val="7030A0"/>
                        </a:solidFill>
                      </a:rPr>
                      <a:t>企業服務及商務支援
</a:t>
                    </a:r>
                    <a:r>
                      <a:rPr lang="en-US" altLang="zh-TW" dirty="0">
                        <a:solidFill>
                          <a:srgbClr val="7030A0"/>
                        </a:solidFill>
                      </a:rPr>
                      <a:t>7%</a:t>
                    </a:r>
                    <a:endParaRPr lang="zh-TW" altLang="en-US" dirty="0">
                      <a:solidFill>
                        <a:srgbClr val="7030A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CatName val="1"/>
              <c:showPercent val="1"/>
            </c:dLbl>
            <c:dLbl>
              <c:idx val="8"/>
              <c:layout>
                <c:manualLayout>
                  <c:x val="1.6918222728713101E-3"/>
                  <c:y val="-7.188350634968282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TW" altLang="en-US" b="1" dirty="0">
                        <a:solidFill>
                          <a:srgbClr val="92D05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家居</a:t>
                    </a:r>
                    <a:r>
                      <a:rPr lang="hr-HR" altLang="zh-TW" b="1" baseline="0" dirty="0">
                        <a:solidFill>
                          <a:srgbClr val="92D05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3.40%</a:t>
                    </a:r>
                    <a:endParaRPr lang="hr-HR" altLang="zh-TW" baseline="0" dirty="0">
                      <a:solidFill>
                        <a:srgbClr val="92D05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howPercent val="1"/>
            </c:dLbl>
            <c:dLbl>
              <c:idx val="9"/>
              <c:layout>
                <c:manualLayout>
                  <c:x val="3.3538924298422484E-3"/>
                  <c:y val="-1.826240283179407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ja-JP" altLang="en-US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運輸</a:t>
                    </a:r>
                    <a:r>
                      <a:rPr lang="ja-JP" altLang="en-US" b="1" baseline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
</a:t>
                    </a:r>
                    <a:r>
                      <a:rPr lang="en-US" altLang="ja-JP" b="1" baseline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2.30%</a:t>
                    </a:r>
                    <a:endParaRPr lang="en-US" altLang="ja-JP" baseline="0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howPercent val="1"/>
            </c:dLbl>
            <c:dLbl>
              <c:idx val="10"/>
              <c:layout>
                <c:manualLayout>
                  <c:x val="1.3252892732220739E-2"/>
                  <c:y val="-1.167068199864888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5">
                            <a:lumMod val="6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zh-HK" altLang="en-US" dirty="0">
                        <a:solidFill>
                          <a:schemeClr val="accent5">
                            <a:lumMod val="50000"/>
                          </a:schemeClr>
                        </a:solidFill>
                      </a:rPr>
                      <a:t>個人護理
</a:t>
                    </a:r>
                    <a:r>
                      <a:rPr lang="en-US" altLang="zh-HK" dirty="0">
                        <a:solidFill>
                          <a:schemeClr val="accent5">
                            <a:lumMod val="50000"/>
                          </a:schemeClr>
                        </a:solidFill>
                      </a:rPr>
                      <a:t>2%</a:t>
                    </a:r>
                    <a:endParaRPr lang="zh-HK" altLang="en-US" dirty="0">
                      <a:solidFill>
                        <a:schemeClr val="accent5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howPercent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微軟正黑體" panose="020B0604030504040204" pitchFamily="34" charset="-120"/>
                    <a:ea typeface="微軟正黑體" panose="020B0604030504040204" pitchFamily="34" charset="-120"/>
                  </a:defRPr>
                </a:pPr>
                <a:endParaRPr lang="zh-TW"/>
              </a:p>
            </c:txPr>
            <c:dLblPos val="outEnd"/>
            <c:showCatName val="1"/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'[Pie Chart .xlsx]工作表1'!$A$1:$A$11</c:f>
              <c:strCache>
                <c:ptCount val="11"/>
                <c:pt idx="0">
                  <c:v>健康護理及醫療</c:v>
                </c:pt>
                <c:pt idx="1">
                  <c:v>生活百貨</c:v>
                </c:pt>
                <c:pt idx="2">
                  <c:v>飲食</c:v>
                </c:pt>
                <c:pt idx="3">
                  <c:v>愛惜地球</c:v>
                </c:pt>
                <c:pt idx="4">
                  <c:v>教育及培訓</c:v>
                </c:pt>
                <c:pt idx="5">
                  <c:v>照顧服務</c:v>
                </c:pt>
                <c:pt idx="6">
                  <c:v>藝術及文化</c:v>
                </c:pt>
                <c:pt idx="7">
                  <c:v>企業服務及商務支援</c:v>
                </c:pt>
                <c:pt idx="8">
                  <c:v>家居</c:v>
                </c:pt>
                <c:pt idx="9">
                  <c:v>運輸</c:v>
                </c:pt>
                <c:pt idx="10">
                  <c:v>個人護理</c:v>
                </c:pt>
              </c:strCache>
            </c:strRef>
          </c:cat>
          <c:val>
            <c:numRef>
              <c:f>'[Pie Chart .xlsx]工作表1'!$B$1:$B$11</c:f>
              <c:numCache>
                <c:formatCode>0.00%</c:formatCode>
                <c:ptCount val="11"/>
                <c:pt idx="0">
                  <c:v>0.17900000000000016</c:v>
                </c:pt>
                <c:pt idx="1">
                  <c:v>0.16300000000000001</c:v>
                </c:pt>
                <c:pt idx="2">
                  <c:v>0.15200000000000016</c:v>
                </c:pt>
                <c:pt idx="3">
                  <c:v>0.112</c:v>
                </c:pt>
                <c:pt idx="4">
                  <c:v>9.1000000000000025E-2</c:v>
                </c:pt>
                <c:pt idx="5">
                  <c:v>8.5000000000000006E-2</c:v>
                </c:pt>
                <c:pt idx="6">
                  <c:v>7.0999999999999994E-2</c:v>
                </c:pt>
                <c:pt idx="7" formatCode="0%">
                  <c:v>7.0000000000000021E-2</c:v>
                </c:pt>
                <c:pt idx="8">
                  <c:v>3.4000000000000002E-2</c:v>
                </c:pt>
                <c:pt idx="9">
                  <c:v>2.3E-2</c:v>
                </c:pt>
                <c:pt idx="10" formatCode="0%">
                  <c:v>2.0000000000000011E-2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solidFill>
      <a:schemeClr val="bg1"/>
    </a:solidFill>
    <a:ln w="19050" cap="flat" cmpd="sng" algn="ctr">
      <a:solidFill>
        <a:schemeClr val="bg1">
          <a:lumMod val="50000"/>
        </a:schemeClr>
      </a:solidFill>
      <a:round/>
    </a:ln>
    <a:effectLst/>
  </c:spPr>
  <c:txPr>
    <a:bodyPr/>
    <a:lstStyle/>
    <a:p>
      <a:pPr>
        <a:defRPr/>
      </a:pPr>
      <a:endParaRPr lang="zh-TW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zh-HK" sz="1400" b="1" i="0" u="none" strike="noStrik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過去三年社企項目的行業分佈</a:t>
            </a:r>
            <a:endParaRPr lang="zh-HK" altLang="en-US" u="none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percentStacked"/>
        <c:ser>
          <c:idx val="0"/>
          <c:order val="0"/>
          <c:tx>
            <c:strRef>
              <c:f>'[Trend of the industry .xlsx]工作表1'!$G$23</c:f>
              <c:strCache>
                <c:ptCount val="1"/>
                <c:pt idx="0">
                  <c:v>個人護理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.xlsx]工作表1'!$H$23:$J$23</c:f>
              <c:numCache>
                <c:formatCode>0.00%</c:formatCode>
                <c:ptCount val="3"/>
                <c:pt idx="0">
                  <c:v>1.2E-2</c:v>
                </c:pt>
                <c:pt idx="1">
                  <c:v>1.0999999999999998E-2</c:v>
                </c:pt>
                <c:pt idx="2" formatCode="0%">
                  <c:v>2.0000000000000011E-2</c:v>
                </c:pt>
              </c:numCache>
            </c:numRef>
          </c:val>
        </c:ser>
        <c:ser>
          <c:idx val="1"/>
          <c:order val="1"/>
          <c:tx>
            <c:strRef>
              <c:f>'[Trend of the industry .xlsx]工作表1'!$G$24</c:f>
              <c:strCache>
                <c:ptCount val="1"/>
                <c:pt idx="0">
                  <c:v>運輸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.xlsx]工作表1'!$H$24:$J$24</c:f>
              <c:numCache>
                <c:formatCode>0.00%</c:formatCode>
                <c:ptCount val="3"/>
                <c:pt idx="0">
                  <c:v>2.4E-2</c:v>
                </c:pt>
                <c:pt idx="1">
                  <c:v>2.3E-2</c:v>
                </c:pt>
                <c:pt idx="2">
                  <c:v>2.3E-2</c:v>
                </c:pt>
              </c:numCache>
            </c:numRef>
          </c:val>
        </c:ser>
        <c:ser>
          <c:idx val="2"/>
          <c:order val="2"/>
          <c:tx>
            <c:strRef>
              <c:f>'[Trend of the industry .xlsx]工作表1'!$G$25</c:f>
              <c:strCache>
                <c:ptCount val="1"/>
                <c:pt idx="0">
                  <c:v>家居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.xlsx]工作表1'!$H$25:$J$25</c:f>
              <c:numCache>
                <c:formatCode>0.00%</c:formatCode>
                <c:ptCount val="3"/>
                <c:pt idx="0">
                  <c:v>3.6999999999999998E-2</c:v>
                </c:pt>
                <c:pt idx="1">
                  <c:v>3.6999999999999998E-2</c:v>
                </c:pt>
                <c:pt idx="2">
                  <c:v>3.4000000000000002E-2</c:v>
                </c:pt>
              </c:numCache>
            </c:numRef>
          </c:val>
        </c:ser>
        <c:ser>
          <c:idx val="3"/>
          <c:order val="3"/>
          <c:tx>
            <c:strRef>
              <c:f>'[Trend of the industry .xlsx]工作表1'!$G$26</c:f>
              <c:strCache>
                <c:ptCount val="1"/>
                <c:pt idx="0">
                  <c:v>企業服務及商務支援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.xlsx]工作表1'!$H$26:$J$26</c:f>
              <c:numCache>
                <c:formatCode>0.00%</c:formatCode>
                <c:ptCount val="3"/>
                <c:pt idx="0">
                  <c:v>6.6000000000000003E-2</c:v>
                </c:pt>
                <c:pt idx="1">
                  <c:v>6.9000000000000034E-2</c:v>
                </c:pt>
                <c:pt idx="2" formatCode="0%">
                  <c:v>7.0000000000000021E-2</c:v>
                </c:pt>
              </c:numCache>
            </c:numRef>
          </c:val>
        </c:ser>
        <c:ser>
          <c:idx val="4"/>
          <c:order val="4"/>
          <c:tx>
            <c:strRef>
              <c:f>'[Trend of the industry .xlsx]工作表1'!$G$27</c:f>
              <c:strCache>
                <c:ptCount val="1"/>
                <c:pt idx="0">
                  <c:v>藝術及文化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.xlsx]工作表1'!$H$27:$J$27</c:f>
              <c:numCache>
                <c:formatCode>0.00%</c:formatCode>
                <c:ptCount val="3"/>
                <c:pt idx="0">
                  <c:v>6.4000000000000085E-2</c:v>
                </c:pt>
                <c:pt idx="1">
                  <c:v>6.5000000000000002E-2</c:v>
                </c:pt>
                <c:pt idx="2">
                  <c:v>7.0999999999999994E-2</c:v>
                </c:pt>
              </c:numCache>
            </c:numRef>
          </c:val>
        </c:ser>
        <c:ser>
          <c:idx val="5"/>
          <c:order val="5"/>
          <c:tx>
            <c:strRef>
              <c:f>'[Trend of the industry .xlsx]工作表1'!$G$28</c:f>
              <c:strCache>
                <c:ptCount val="1"/>
                <c:pt idx="0">
                  <c:v>照顧服務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.xlsx]工作表1'!$H$28:$J$28</c:f>
              <c:numCache>
                <c:formatCode>0.00%</c:formatCode>
                <c:ptCount val="3"/>
                <c:pt idx="0">
                  <c:v>5.9000000000000045E-2</c:v>
                </c:pt>
                <c:pt idx="1">
                  <c:v>5.9000000000000045E-2</c:v>
                </c:pt>
                <c:pt idx="2">
                  <c:v>8.5000000000000006E-2</c:v>
                </c:pt>
              </c:numCache>
            </c:numRef>
          </c:val>
        </c:ser>
        <c:ser>
          <c:idx val="6"/>
          <c:order val="6"/>
          <c:tx>
            <c:strRef>
              <c:f>'[Trend of the industry .xlsx]工作表1'!$G$29</c:f>
              <c:strCache>
                <c:ptCount val="1"/>
                <c:pt idx="0">
                  <c:v>教育及培訓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.xlsx]工作表1'!$H$29:$J$29</c:f>
              <c:numCache>
                <c:formatCode>0.00%</c:formatCode>
                <c:ptCount val="3"/>
                <c:pt idx="0">
                  <c:v>7.5000000000000011E-2</c:v>
                </c:pt>
                <c:pt idx="1">
                  <c:v>9.1000000000000025E-2</c:v>
                </c:pt>
                <c:pt idx="2">
                  <c:v>9.1000000000000025E-2</c:v>
                </c:pt>
              </c:numCache>
            </c:numRef>
          </c:val>
        </c:ser>
        <c:ser>
          <c:idx val="7"/>
          <c:order val="7"/>
          <c:tx>
            <c:strRef>
              <c:f>'[Trend of the industry .xlsx]工作表1'!$G$30</c:f>
              <c:strCache>
                <c:ptCount val="1"/>
                <c:pt idx="0">
                  <c:v>愛惜地球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.xlsx]工作表1'!$H$30:$J$30</c:f>
              <c:numCache>
                <c:formatCode>0.00%</c:formatCode>
                <c:ptCount val="3"/>
                <c:pt idx="0">
                  <c:v>0.13600000000000001</c:v>
                </c:pt>
                <c:pt idx="1">
                  <c:v>0.129</c:v>
                </c:pt>
                <c:pt idx="2">
                  <c:v>0.112</c:v>
                </c:pt>
              </c:numCache>
            </c:numRef>
          </c:val>
        </c:ser>
        <c:ser>
          <c:idx val="8"/>
          <c:order val="8"/>
          <c:tx>
            <c:strRef>
              <c:f>'[Trend of the industry .xlsx]工作表1'!$G$31</c:f>
              <c:strCache>
                <c:ptCount val="1"/>
                <c:pt idx="0">
                  <c:v>飲食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.xlsx]工作表1'!$H$31:$J$31</c:f>
              <c:numCache>
                <c:formatCode>0.00%</c:formatCode>
                <c:ptCount val="3"/>
                <c:pt idx="0">
                  <c:v>0.17500000000000004</c:v>
                </c:pt>
                <c:pt idx="1">
                  <c:v>0.17800000000000016</c:v>
                </c:pt>
                <c:pt idx="2">
                  <c:v>0.15200000000000016</c:v>
                </c:pt>
              </c:numCache>
            </c:numRef>
          </c:val>
        </c:ser>
        <c:ser>
          <c:idx val="9"/>
          <c:order val="9"/>
          <c:tx>
            <c:strRef>
              <c:f>'[Trend of the industry .xlsx]工作表1'!$G$32</c:f>
              <c:strCache>
                <c:ptCount val="1"/>
                <c:pt idx="0">
                  <c:v>生活百貨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.xlsx]工作表1'!$H$32:$J$32</c:f>
              <c:numCache>
                <c:formatCode>0.00%</c:formatCode>
                <c:ptCount val="3"/>
                <c:pt idx="0">
                  <c:v>0.15500000000000017</c:v>
                </c:pt>
                <c:pt idx="1">
                  <c:v>0.14500000000000016</c:v>
                </c:pt>
                <c:pt idx="2">
                  <c:v>0.16300000000000001</c:v>
                </c:pt>
              </c:numCache>
            </c:numRef>
          </c:val>
        </c:ser>
        <c:ser>
          <c:idx val="10"/>
          <c:order val="10"/>
          <c:tx>
            <c:strRef>
              <c:f>'[Trend of the industry .xlsx]工作表1'!$G$33</c:f>
              <c:strCache>
                <c:ptCount val="1"/>
                <c:pt idx="0">
                  <c:v>健康護理及醫療</c:v>
                </c:pt>
              </c:strCache>
            </c:strRef>
          </c:tx>
          <c:spPr>
            <a:solidFill>
              <a:srgbClr val="964FA8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'[Trend of the industry .xlsx]工作表1'!$H$22:$J$22</c:f>
              <c:strCache>
                <c:ptCount val="3"/>
                <c:pt idx="0">
                  <c:v>2014-15</c:v>
                </c:pt>
                <c:pt idx="1">
                  <c:v>2015-16</c:v>
                </c:pt>
                <c:pt idx="2">
                  <c:v>2016-17</c:v>
                </c:pt>
              </c:strCache>
            </c:strRef>
          </c:cat>
          <c:val>
            <c:numRef>
              <c:f>'[Trend of the industry .xlsx]工作表1'!$H$33:$J$33</c:f>
              <c:numCache>
                <c:formatCode>0.00%</c:formatCode>
                <c:ptCount val="3"/>
                <c:pt idx="0">
                  <c:v>0.19700000000000001</c:v>
                </c:pt>
                <c:pt idx="1">
                  <c:v>0.19400000000000001</c:v>
                </c:pt>
                <c:pt idx="2">
                  <c:v>0.17900000000000016</c:v>
                </c:pt>
              </c:numCache>
            </c:numRef>
          </c:val>
        </c:ser>
        <c:gapWidth val="106"/>
        <c:overlap val="100"/>
        <c:axId val="77759616"/>
        <c:axId val="77761152"/>
      </c:barChart>
      <c:catAx>
        <c:axId val="777596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7761152"/>
        <c:crosses val="autoZero"/>
        <c:auto val="1"/>
        <c:lblAlgn val="ctr"/>
        <c:lblOffset val="100"/>
      </c:catAx>
      <c:valAx>
        <c:axId val="777611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77759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</c:chart>
  <c:spPr>
    <a:solidFill>
      <a:schemeClr val="bg1"/>
    </a:solidFill>
    <a:ln w="19050" cap="flat" cmpd="sng" algn="ctr">
      <a:solidFill>
        <a:schemeClr val="bg1">
          <a:lumMod val="50000"/>
        </a:schemeClr>
      </a:solidFill>
      <a:round/>
    </a:ln>
    <a:effectLst/>
  </c:spPr>
  <c:txPr>
    <a:bodyPr/>
    <a:lstStyle/>
    <a:p>
      <a:pPr>
        <a:defRPr/>
      </a:pPr>
      <a:endParaRPr lang="zh-TW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891C5-F638-4128-8DA6-062AE72F413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1B8F3-6EFF-443B-9CDB-B0B7CCFB29E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1B8F3-6EFF-443B-9CDB-B0B7CCFB29E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7EB6-AC69-4A04-9932-B1D6642D919A}" type="datetimeFigureOut">
              <a:rPr lang="zh-TW" altLang="en-US" smtClean="0"/>
              <a:pPr/>
              <a:t>2017/7/14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CA1EA-52DA-40EE-B354-FA2D71E4D88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4320480" cy="1470025"/>
          </a:xfrm>
        </p:spPr>
        <p:txBody>
          <a:bodyPr>
            <a:normAutofit fontScale="90000"/>
          </a:bodyPr>
          <a:lstStyle/>
          <a:p>
            <a:r>
              <a:rPr lang="zh-TW" altLang="en-US" sz="5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社企指南</a:t>
            </a:r>
            <a:r>
              <a:rPr lang="en-US" altLang="zh-TW" sz="5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5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5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新聞發佈會</a:t>
            </a:r>
            <a:endParaRPr lang="zh-HK" altLang="en-US" sz="5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 descr="Directory_2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772816"/>
            <a:ext cx="3135429" cy="3385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797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 descr="IMG_003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695" t="3814" r="9694" b="3908"/>
          <a:stretch>
            <a:fillRect/>
          </a:stretch>
        </p:blipFill>
        <p:spPr>
          <a:xfrm>
            <a:off x="4355976" y="548680"/>
            <a:ext cx="3600400" cy="5495347"/>
          </a:xfrm>
        </p:spPr>
      </p:pic>
      <p:sp>
        <p:nvSpPr>
          <p:cNvPr id="5" name="內容版面配置區 7"/>
          <p:cNvSpPr txBox="1">
            <a:spLocks/>
          </p:cNvSpPr>
          <p:nvPr/>
        </p:nvSpPr>
        <p:spPr>
          <a:xfrm>
            <a:off x="467544" y="1556792"/>
            <a:ext cx="4824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600" dirty="0" smtClean="0"/>
              <a:t>  社會目標搜尋</a:t>
            </a:r>
            <a:endParaRPr lang="zh-TW" altLang="zh-TW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 descr="IMG_002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839" t="3977" r="9847" b="3217"/>
          <a:stretch>
            <a:fillRect/>
          </a:stretch>
        </p:blipFill>
        <p:spPr>
          <a:xfrm>
            <a:off x="4427984" y="545549"/>
            <a:ext cx="3672408" cy="5588447"/>
          </a:xfrm>
        </p:spPr>
      </p:pic>
      <p:sp>
        <p:nvSpPr>
          <p:cNvPr id="5" name="內容版面配置區 7"/>
          <p:cNvSpPr txBox="1">
            <a:spLocks/>
          </p:cNvSpPr>
          <p:nvPr/>
        </p:nvSpPr>
        <p:spPr>
          <a:xfrm>
            <a:off x="467544" y="1556792"/>
            <a:ext cx="4824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600" dirty="0" smtClean="0"/>
              <a:t>  </a:t>
            </a:r>
            <a:r>
              <a:rPr lang="zh-TW" altLang="en-US" sz="3200" dirty="0" smtClean="0"/>
              <a:t>地區搜尋</a:t>
            </a:r>
            <a:endParaRPr lang="zh-TW" altLang="zh-TW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" name="內容版面配置區 9" descr="IMG_00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485" t="3814" r="8782" b="3908"/>
          <a:stretch>
            <a:fillRect/>
          </a:stretch>
        </p:blipFill>
        <p:spPr>
          <a:xfrm>
            <a:off x="4396947" y="620688"/>
            <a:ext cx="3631437" cy="5400599"/>
          </a:xfrm>
        </p:spPr>
      </p:pic>
      <p:sp>
        <p:nvSpPr>
          <p:cNvPr id="4" name="內容版面配置區 7"/>
          <p:cNvSpPr txBox="1">
            <a:spLocks/>
          </p:cNvSpPr>
          <p:nvPr/>
        </p:nvSpPr>
        <p:spPr>
          <a:xfrm>
            <a:off x="467544" y="1556792"/>
            <a:ext cx="4824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600" dirty="0" smtClean="0"/>
              <a:t>  </a:t>
            </a:r>
            <a:r>
              <a:rPr lang="zh-TW" altLang="en-US" sz="3200" dirty="0" smtClean="0"/>
              <a:t>業務搜尋</a:t>
            </a:r>
            <a:endParaRPr lang="zh-TW" altLang="zh-TW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內容版面配置區 3" descr="IMG_002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678" t="4838" r="9677" b="4342"/>
          <a:stretch>
            <a:fillRect/>
          </a:stretch>
        </p:blipFill>
        <p:spPr>
          <a:xfrm>
            <a:off x="4572000" y="404664"/>
            <a:ext cx="3744416" cy="5622385"/>
          </a:xfrm>
        </p:spPr>
      </p:pic>
      <p:sp>
        <p:nvSpPr>
          <p:cNvPr id="5" name="內容版面配置區 7"/>
          <p:cNvSpPr txBox="1">
            <a:spLocks/>
          </p:cNvSpPr>
          <p:nvPr/>
        </p:nvSpPr>
        <p:spPr>
          <a:xfrm>
            <a:off x="251520" y="1556792"/>
            <a:ext cx="4824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600" dirty="0" smtClean="0"/>
              <a:t>  </a:t>
            </a:r>
            <a:r>
              <a:rPr lang="zh-TW" altLang="en-US" sz="2800" dirty="0" smtClean="0"/>
              <a:t>實時定位搜尋鄰近社企</a:t>
            </a:r>
            <a:endParaRPr lang="zh-TW" altLang="zh-TW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7" name="內容版面配置區 6" descr="IMG_003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9092"/>
          <a:stretch>
            <a:fillRect/>
          </a:stretch>
        </p:blipFill>
        <p:spPr>
          <a:xfrm>
            <a:off x="4139952" y="1268760"/>
            <a:ext cx="4608512" cy="4971540"/>
          </a:xfrm>
        </p:spPr>
      </p:pic>
      <p:pic>
        <p:nvPicPr>
          <p:cNvPr id="8" name="圖片 7" descr="IMG_0035.PNG"/>
          <p:cNvPicPr>
            <a:picLocks noChangeAspect="1"/>
          </p:cNvPicPr>
          <p:nvPr/>
        </p:nvPicPr>
        <p:blipFill>
          <a:blip r:embed="rId3" cstate="print"/>
          <a:srcRect l="9401" t="3801" r="9401" b="3801"/>
          <a:stretch>
            <a:fillRect/>
          </a:stretch>
        </p:blipFill>
        <p:spPr>
          <a:xfrm>
            <a:off x="467544" y="1268760"/>
            <a:ext cx="3322187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內容版面配置區 7"/>
          <p:cNvSpPr txBox="1">
            <a:spLocks/>
          </p:cNvSpPr>
          <p:nvPr/>
        </p:nvSpPr>
        <p:spPr>
          <a:xfrm>
            <a:off x="467544" y="1556792"/>
            <a:ext cx="58326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產品介紹</a:t>
            </a:r>
            <a:endParaRPr lang="zh-TW" altLang="zh-TW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882" t="3331" r="9702" b="2299"/>
          <a:stretch>
            <a:fillRect/>
          </a:stretch>
        </p:blipFill>
        <p:spPr bwMode="auto">
          <a:xfrm>
            <a:off x="4233138" y="260648"/>
            <a:ext cx="3867253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內容版面配置區 7"/>
          <p:cNvSpPr txBox="1">
            <a:spLocks/>
          </p:cNvSpPr>
          <p:nvPr/>
        </p:nvSpPr>
        <p:spPr>
          <a:xfrm>
            <a:off x="467544" y="1556792"/>
            <a:ext cx="58326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電話直撥功能</a:t>
            </a:r>
            <a:endParaRPr lang="zh-TW" altLang="zh-TW" sz="3200" dirty="0"/>
          </a:p>
        </p:txBody>
      </p:sp>
      <p:pic>
        <p:nvPicPr>
          <p:cNvPr id="7" name="內容版面配置區 6" descr="IMG_003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694" t="3814" r="9694" b="3908"/>
          <a:stretch>
            <a:fillRect/>
          </a:stretch>
        </p:blipFill>
        <p:spPr>
          <a:xfrm>
            <a:off x="4499992" y="620688"/>
            <a:ext cx="3600400" cy="54953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 descr="IMG_00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485" t="3182" r="8783" b="2949"/>
          <a:stretch>
            <a:fillRect/>
          </a:stretch>
        </p:blipFill>
        <p:spPr>
          <a:xfrm>
            <a:off x="5249364" y="908720"/>
            <a:ext cx="3427093" cy="5184576"/>
          </a:xfrm>
        </p:spPr>
      </p:pic>
      <p:pic>
        <p:nvPicPr>
          <p:cNvPr id="16386" name="Picture 2" descr="15d40722d979b83d241"/>
          <p:cNvPicPr>
            <a:picLocks noChangeAspect="1" noChangeArrowheads="1"/>
          </p:cNvPicPr>
          <p:nvPr/>
        </p:nvPicPr>
        <p:blipFill>
          <a:blip r:embed="rId3" cstate="print"/>
          <a:srcRect t="3545"/>
          <a:stretch>
            <a:fillRect/>
          </a:stretch>
        </p:blipFill>
        <p:spPr bwMode="auto">
          <a:xfrm>
            <a:off x="1979712" y="908720"/>
            <a:ext cx="3012252" cy="51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TW" sz="9600" b="1" dirty="0" smtClean="0"/>
              <a:t>Q&amp;A</a:t>
            </a:r>
            <a:endParaRPr lang="zh-TW" altLang="en-US" sz="9600" b="1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33500" y="2654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HK" altLang="zh-H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pic>
        <p:nvPicPr>
          <p:cNvPr id="2050" name="圖表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3393"/>
            <a:ext cx="7632848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標題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330824" cy="850106"/>
          </a:xfrm>
        </p:spPr>
        <p:txBody>
          <a:bodyPr>
            <a:noAutofit/>
          </a:bodyPr>
          <a:lstStyle/>
          <a:p>
            <a:r>
              <a:rPr lang="zh-TW" altLang="en-US" sz="4000" b="1" dirty="0" smtClean="0">
                <a:latin typeface="+mj-ea"/>
              </a:rPr>
              <a:t>歷年社企項目數字</a:t>
            </a:r>
            <a:endParaRPr lang="zh-HK" altLang="en-US" sz="4000" b="1" dirty="0">
              <a:latin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286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330824" cy="850106"/>
          </a:xfrm>
        </p:spPr>
        <p:txBody>
          <a:bodyPr>
            <a:noAutofit/>
          </a:bodyPr>
          <a:lstStyle/>
          <a:p>
            <a:r>
              <a:rPr lang="zh-TW" altLang="en-US" sz="4000" b="1" dirty="0" smtClean="0">
                <a:latin typeface="+mj-ea"/>
              </a:rPr>
              <a:t>歷年社企項目數字</a:t>
            </a:r>
            <a:endParaRPr lang="zh-HK" altLang="en-US" sz="4000" b="1" dirty="0">
              <a:latin typeface="+mj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76871479"/>
              </p:ext>
            </p:extLst>
          </p:nvPr>
        </p:nvGraphicFramePr>
        <p:xfrm>
          <a:off x="251520" y="1700808"/>
          <a:ext cx="8712965" cy="410445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455220"/>
                <a:gridCol w="695305"/>
                <a:gridCol w="695305"/>
                <a:gridCol w="695305"/>
                <a:gridCol w="695305"/>
                <a:gridCol w="695305"/>
                <a:gridCol w="695305"/>
                <a:gridCol w="695305"/>
                <a:gridCol w="695305"/>
                <a:gridCol w="695305"/>
              </a:tblGrid>
              <a:tr h="621168">
                <a:tc>
                  <a:txBody>
                    <a:bodyPr/>
                    <a:lstStyle/>
                    <a:p>
                      <a:pPr algn="l"/>
                      <a:endParaRPr lang="zh-TW" sz="10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2008-09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2009-10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2010-11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2011-12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2012-13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2013-14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2014-15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2015-16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2016-17</a:t>
                      </a:r>
                      <a:endParaRPr lang="zh-TW" sz="1200" b="1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3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effectLst/>
                          <a:latin typeface="+mj-ea"/>
                          <a:ea typeface="+mj-ea"/>
                        </a:rPr>
                        <a:t>社企項目總數</a:t>
                      </a:r>
                      <a:endParaRPr lang="zh-TW" sz="16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320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329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457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527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574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effectLst/>
                          <a:latin typeface="+mj-ea"/>
                          <a:ea typeface="+mj-ea"/>
                        </a:rPr>
                        <a:t>增長數字及百份比</a:t>
                      </a:r>
                      <a:endParaRPr lang="zh-TW" sz="16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(+21%)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(+19%)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(+3%)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(+12%)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(+10%)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(+13%)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(+15.3%)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(+8.9%)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(+6.3%)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3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effectLst/>
                          <a:latin typeface="+mj-ea"/>
                          <a:ea typeface="+mj-ea"/>
                        </a:rPr>
                        <a:t>營辦社企的團體之數字</a:t>
                      </a:r>
                      <a:endParaRPr lang="zh-TW" sz="16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+mj-ea"/>
                          <a:ea typeface="+mj-ea"/>
                        </a:rPr>
                        <a:t>營辦團體</a:t>
                      </a:r>
                      <a:r>
                        <a:rPr lang="zh-TW" sz="1600" b="1" u="sng" kern="100" dirty="0">
                          <a:effectLst/>
                          <a:latin typeface="+mj-ea"/>
                          <a:ea typeface="+mj-ea"/>
                        </a:rPr>
                        <a:t>獲稅務</a:t>
                      </a:r>
                      <a:r>
                        <a:rPr lang="zh-TW" sz="1600" b="1" u="sng" kern="100" dirty="0" smtClean="0">
                          <a:effectLst/>
                          <a:latin typeface="+mj-ea"/>
                          <a:ea typeface="+mj-ea"/>
                        </a:rPr>
                        <a:t>豁免</a:t>
                      </a:r>
                      <a:endParaRPr lang="en-US" altLang="zh-TW" sz="1600" b="1" u="sng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+mj-ea"/>
                          <a:ea typeface="+mj-ea"/>
                        </a:rPr>
                        <a:t>的數字及</a:t>
                      </a:r>
                      <a:r>
                        <a:rPr lang="zh-TW" sz="1600" b="1" kern="100" dirty="0">
                          <a:effectLst/>
                          <a:latin typeface="+mj-ea"/>
                          <a:ea typeface="+mj-ea"/>
                        </a:rPr>
                        <a:t>百份比</a:t>
                      </a:r>
                      <a:endParaRPr lang="zh-TW" sz="16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(84%)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(85%)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(86%)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(77%)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 (70%)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 (66%)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(62%)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(60%)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(53%)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+mj-ea"/>
                          <a:ea typeface="+mj-ea"/>
                        </a:rPr>
                        <a:t>營辦團體</a:t>
                      </a:r>
                      <a:r>
                        <a:rPr lang="zh-TW" sz="1600" b="1" u="sng" kern="100" dirty="0">
                          <a:effectLst/>
                          <a:latin typeface="+mj-ea"/>
                          <a:ea typeface="+mj-ea"/>
                        </a:rPr>
                        <a:t>非獲稅務</a:t>
                      </a:r>
                      <a:r>
                        <a:rPr lang="zh-TW" sz="1600" b="1" u="sng" kern="100" dirty="0" smtClean="0">
                          <a:effectLst/>
                          <a:latin typeface="+mj-ea"/>
                          <a:ea typeface="+mj-ea"/>
                        </a:rPr>
                        <a:t>豁免</a:t>
                      </a:r>
                      <a:endParaRPr lang="en-US" altLang="zh-TW" sz="1600" b="1" u="sng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+mj-ea"/>
                          <a:ea typeface="+mj-ea"/>
                        </a:rPr>
                        <a:t>的數字</a:t>
                      </a:r>
                      <a:r>
                        <a:rPr lang="zh-TW" sz="1600" b="1" kern="100" dirty="0">
                          <a:effectLst/>
                          <a:latin typeface="+mj-ea"/>
                          <a:ea typeface="+mj-ea"/>
                        </a:rPr>
                        <a:t>及百份比</a:t>
                      </a:r>
                      <a:endParaRPr lang="zh-TW" sz="1600" b="1" kern="100" dirty="0">
                        <a:effectLst/>
                        <a:latin typeface="+mj-ea"/>
                        <a:ea typeface="+mj-ea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(16%)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(15%)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(23%)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(30%)</a:t>
                      </a:r>
                      <a:endParaRPr lang="zh-TW" sz="1200" kern="10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(34%)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(38%)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(40%)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 (47%)</a:t>
                      </a:r>
                      <a:endParaRPr lang="zh-TW" sz="1200" kern="100" dirty="0">
                        <a:effectLst/>
                        <a:latin typeface="Arial" panose="020B0604020202020204" pitchFamily="34" charset="0"/>
                        <a:ea typeface="新細明體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33500" y="2654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HK" altLang="zh-H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93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33500" y="2654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HK" altLang="zh-H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pic>
        <p:nvPicPr>
          <p:cNvPr id="6" name="圖表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3393"/>
            <a:ext cx="7632848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 txBox="1">
            <a:spLocks/>
          </p:cNvSpPr>
          <p:nvPr/>
        </p:nvSpPr>
        <p:spPr>
          <a:xfrm>
            <a:off x="1691680" y="923287"/>
            <a:ext cx="55446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zh-HK" sz="3000" b="1" dirty="0" smtClean="0">
                <a:latin typeface="+mj-ea"/>
              </a:rPr>
              <a:t>營辦社企的團體是否獲稅務豁免</a:t>
            </a:r>
            <a:endParaRPr lang="zh-HK" altLang="en-US" sz="3000" b="1" dirty="0">
              <a:latin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575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33500" y="2654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HK" altLang="zh-H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graphicFrame>
        <p:nvGraphicFramePr>
          <p:cNvPr id="7" name="圖表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0359405"/>
              </p:ext>
            </p:extLst>
          </p:nvPr>
        </p:nvGraphicFramePr>
        <p:xfrm>
          <a:off x="899592" y="1484784"/>
          <a:ext cx="74888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標題 1"/>
          <p:cNvSpPr txBox="1">
            <a:spLocks/>
          </p:cNvSpPr>
          <p:nvPr/>
        </p:nvSpPr>
        <p:spPr>
          <a:xfrm>
            <a:off x="1475656" y="654118"/>
            <a:ext cx="640871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zh-HK" sz="2800" b="1" dirty="0" smtClean="0">
                <a:latin typeface="+mn-ea"/>
                <a:ea typeface="+mn-ea"/>
              </a:rPr>
              <a:t>社企項目的行業分佈百份比</a:t>
            </a:r>
            <a:r>
              <a:rPr lang="en-US" altLang="zh-HK" sz="2800" b="1" dirty="0" smtClean="0">
                <a:latin typeface="+mn-ea"/>
                <a:ea typeface="+mn-ea"/>
              </a:rPr>
              <a:t>(</a:t>
            </a:r>
            <a:r>
              <a:rPr lang="en-US" altLang="zh-HK" sz="2800" b="1" dirty="0" smtClean="0">
                <a:latin typeface="+mn-ea"/>
                <a:ea typeface="+mn-ea"/>
                <a:cs typeface="Arial" panose="020B0604020202020204" pitchFamily="34" charset="0"/>
              </a:rPr>
              <a:t>2016-17</a:t>
            </a:r>
            <a:r>
              <a:rPr lang="zh-TW" altLang="zh-HK" sz="2800" b="1" dirty="0" smtClean="0">
                <a:latin typeface="+mn-ea"/>
                <a:ea typeface="+mn-ea"/>
              </a:rPr>
              <a:t>年</a:t>
            </a:r>
            <a:r>
              <a:rPr lang="en-US" altLang="zh-HK" sz="2800" b="1" dirty="0" smtClean="0">
                <a:latin typeface="+mn-ea"/>
                <a:ea typeface="+mn-ea"/>
              </a:rPr>
              <a:t>)</a:t>
            </a:r>
            <a:endParaRPr lang="zh-HK" altLang="en-US" sz="28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109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5400600" cy="850106"/>
          </a:xfrm>
        </p:spPr>
        <p:txBody>
          <a:bodyPr>
            <a:normAutofit/>
          </a:bodyPr>
          <a:lstStyle/>
          <a:p>
            <a:r>
              <a:rPr lang="zh-TW" altLang="zh-HK" sz="2800" b="1" dirty="0" smtClean="0">
                <a:latin typeface="+mj-ea"/>
              </a:rPr>
              <a:t>過去</a:t>
            </a:r>
            <a:r>
              <a:rPr lang="zh-TW" altLang="zh-HK" sz="2800" b="1" dirty="0">
                <a:latin typeface="+mj-ea"/>
              </a:rPr>
              <a:t>三年社企項目的行業分佈</a:t>
            </a:r>
            <a:endParaRPr lang="zh-TW" altLang="zh-HK" sz="2800" dirty="0">
              <a:latin typeface="+mj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33500" y="2654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HK" altLang="zh-H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graphicFrame>
        <p:nvGraphicFramePr>
          <p:cNvPr id="9" name="圖表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68400305"/>
              </p:ext>
            </p:extLst>
          </p:nvPr>
        </p:nvGraphicFramePr>
        <p:xfrm>
          <a:off x="1115616" y="1124744"/>
          <a:ext cx="6984776" cy="5180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0903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zh-TW" b="1" kern="100" dirty="0" smtClean="0">
                <a:solidFill>
                  <a:srgbClr val="000000"/>
                </a:solidFill>
                <a:latin typeface="+mn-ea"/>
                <a:ea typeface="+mj-ea"/>
                <a:cs typeface="Times New Roman"/>
              </a:rPr>
              <a:t>社</a:t>
            </a:r>
            <a:r>
              <a:rPr lang="zh-TW" altLang="zh-TW" b="1" kern="100" dirty="0">
                <a:solidFill>
                  <a:srgbClr val="000000"/>
                </a:solidFill>
                <a:latin typeface="+mn-ea"/>
                <a:ea typeface="+mj-ea"/>
                <a:cs typeface="Times New Roman"/>
              </a:rPr>
              <a:t>企業</a:t>
            </a:r>
            <a:r>
              <a:rPr lang="zh-TW" altLang="zh-TW" b="1" kern="100" dirty="0" smtClean="0">
                <a:solidFill>
                  <a:srgbClr val="000000"/>
                </a:solidFill>
                <a:latin typeface="+mn-ea"/>
                <a:ea typeface="+mj-ea"/>
                <a:cs typeface="Times New Roman"/>
              </a:rPr>
              <a:t>務</a:t>
            </a:r>
            <a:r>
              <a:rPr lang="zh-TW" altLang="en-US" b="1" kern="100" dirty="0">
                <a:solidFill>
                  <a:srgbClr val="000000"/>
                </a:solidFill>
                <a:latin typeface="+mn-ea"/>
                <a:cs typeface="Times New Roman"/>
              </a:rPr>
              <a:t>趨勢</a:t>
            </a:r>
            <a:r>
              <a:rPr lang="zh-TW" altLang="zh-TW" kern="100" dirty="0">
                <a:solidFill>
                  <a:schemeClr val="tx1"/>
                </a:solidFill>
                <a:latin typeface="+mn-ea"/>
                <a:ea typeface="+mj-ea"/>
                <a:cs typeface="Times New Roman"/>
              </a:rPr>
              <a:t/>
            </a:r>
            <a:br>
              <a:rPr lang="zh-TW" altLang="zh-TW" kern="100" dirty="0">
                <a:solidFill>
                  <a:schemeClr val="tx1"/>
                </a:solidFill>
                <a:latin typeface="+mn-ea"/>
                <a:ea typeface="+mj-ea"/>
                <a:cs typeface="Times New Roman"/>
              </a:rPr>
            </a:br>
            <a:endParaRPr lang="zh-TW" alt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77</a:t>
            </a:r>
            <a:r>
              <a:rPr lang="zh-TW" altLang="en-US" dirty="0" smtClean="0"/>
              <a:t>個</a:t>
            </a:r>
            <a:r>
              <a:rPr lang="zh-TW" altLang="zh-TW" dirty="0" smtClean="0"/>
              <a:t>社</a:t>
            </a:r>
            <a:r>
              <a:rPr lang="zh-TW" altLang="zh-TW" dirty="0"/>
              <a:t>企</a:t>
            </a:r>
            <a:r>
              <a:rPr lang="zh-TW" altLang="zh-TW" dirty="0" smtClean="0"/>
              <a:t>單位</a:t>
            </a:r>
            <a:r>
              <a:rPr lang="zh-TW" altLang="en-US" dirty="0" smtClean="0"/>
              <a:t>成立</a:t>
            </a:r>
            <a:endParaRPr lang="zh-TW" altLang="zh-TW" dirty="0"/>
          </a:p>
          <a:p>
            <a:endParaRPr lang="zh-TW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67544" y="2348880"/>
          <a:ext cx="7704857" cy="3684891"/>
        </p:xfrm>
        <a:graphic>
          <a:graphicData uri="http://schemas.openxmlformats.org/drawingml/2006/table">
            <a:tbl>
              <a:tblPr/>
              <a:tblGrid>
                <a:gridCol w="4913143"/>
                <a:gridCol w="1135529"/>
                <a:gridCol w="1656185"/>
              </a:tblGrid>
              <a:tr h="526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latin typeface="+mn-ea"/>
                          <a:ea typeface="+mn-ea"/>
                          <a:cs typeface="Times New Roman"/>
                        </a:rPr>
                        <a:t>新增社企單位首五位業務</a:t>
                      </a:r>
                      <a:endParaRPr lang="zh-TW" sz="2800" b="1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1" kern="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數目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健康護理及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醫療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39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22.9%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照顧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服務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31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18.2%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生活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百貨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23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13.5%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企業服務及商務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支援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16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9.4%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愛惜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地球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15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8.8%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飲食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15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8.8%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zh-TW" b="1" kern="100" dirty="0" smtClean="0">
                <a:solidFill>
                  <a:srgbClr val="000000"/>
                </a:solidFill>
                <a:latin typeface="+mn-ea"/>
                <a:ea typeface="+mj-ea"/>
                <a:cs typeface="Times New Roman"/>
              </a:rPr>
              <a:t>社企業務</a:t>
            </a:r>
            <a:r>
              <a:rPr lang="zh-TW" altLang="en-US" b="1" kern="100" dirty="0" smtClean="0">
                <a:solidFill>
                  <a:srgbClr val="000000"/>
                </a:solidFill>
                <a:latin typeface="+mn-ea"/>
                <a:cs typeface="Times New Roman"/>
              </a:rPr>
              <a:t>趨勢</a:t>
            </a:r>
            <a:r>
              <a:rPr lang="zh-TW" altLang="zh-TW" kern="100" dirty="0" smtClean="0">
                <a:solidFill>
                  <a:schemeClr val="tx1"/>
                </a:solidFill>
                <a:latin typeface="+mn-ea"/>
                <a:ea typeface="+mj-ea"/>
                <a:cs typeface="Times New Roman"/>
              </a:rPr>
              <a:t/>
            </a:r>
            <a:br>
              <a:rPr lang="zh-TW" altLang="zh-TW" kern="100" dirty="0" smtClean="0">
                <a:solidFill>
                  <a:schemeClr val="tx1"/>
                </a:solidFill>
                <a:latin typeface="+mn-ea"/>
                <a:ea typeface="+mj-ea"/>
                <a:cs typeface="Times New Roman"/>
              </a:rPr>
            </a:b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467545" y="2348880"/>
          <a:ext cx="7272807" cy="2581632"/>
        </p:xfrm>
        <a:graphic>
          <a:graphicData uri="http://schemas.openxmlformats.org/drawingml/2006/table">
            <a:tbl>
              <a:tblPr/>
              <a:tblGrid>
                <a:gridCol w="4490569"/>
                <a:gridCol w="1224701"/>
                <a:gridCol w="1557537"/>
              </a:tblGrid>
              <a:tr h="409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kern="100" dirty="0" smtClean="0">
                          <a:latin typeface="+mn-ea"/>
                          <a:ea typeface="+mn-ea"/>
                          <a:cs typeface="Times New Roman"/>
                        </a:rPr>
                        <a:t>結業社企單位首五位業務</a:t>
                      </a:r>
                      <a:endParaRPr lang="zh-TW" alt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1" kern="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數目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092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飲食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17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34%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92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愛惜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地球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9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18%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健康護理及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醫療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10%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92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生活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百貨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10%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92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latin typeface="+mn-ea"/>
                          <a:ea typeface="+mn-ea"/>
                          <a:cs typeface="Times New Roman"/>
                        </a:rPr>
                        <a:t>教育及</a:t>
                      </a:r>
                      <a:r>
                        <a:rPr lang="zh-TW" sz="2800" kern="100" dirty="0" smtClean="0">
                          <a:latin typeface="+mn-ea"/>
                          <a:ea typeface="+mn-ea"/>
                          <a:cs typeface="Times New Roman"/>
                        </a:rPr>
                        <a:t>培訓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4</a:t>
                      </a:r>
                      <a:endParaRPr lang="zh-TW" sz="2800" kern="10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Times New Roman"/>
                        </a:rPr>
                        <a:t>8%</a:t>
                      </a:r>
                      <a:endParaRPr lang="zh-TW" sz="2800" kern="10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80105" marR="80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內容版面配置區 7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41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個</a:t>
            </a:r>
            <a:r>
              <a:rPr kumimoji="0" lang="zh-TW" altLang="zh-TW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社企單位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結業</a:t>
            </a:r>
            <a:endParaRPr kumimoji="0" lang="zh-TW" altLang="zh-TW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zh-TW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1691680" y="274638"/>
            <a:ext cx="4968552" cy="1138138"/>
          </a:xfrm>
        </p:spPr>
        <p:txBody>
          <a:bodyPr>
            <a:normAutofit fontScale="90000"/>
          </a:bodyPr>
          <a:lstStyle/>
          <a:p>
            <a:r>
              <a:rPr lang="zh-TW" altLang="en-US" sz="3600" b="1" dirty="0" smtClean="0"/>
              <a:t>社企指南 </a:t>
            </a:r>
            <a:r>
              <a:rPr lang="en-US" altLang="zh-TW" sz="3600" b="1" dirty="0" smtClean="0"/>
              <a:t>-</a:t>
            </a:r>
            <a:r>
              <a:rPr lang="zh-TW" altLang="en-US" sz="3600" b="1" dirty="0" smtClean="0"/>
              <a:t> 手機應用程式</a:t>
            </a:r>
            <a:endParaRPr lang="zh-TW" altLang="en-US" sz="3600" b="1" dirty="0"/>
          </a:p>
        </p:txBody>
      </p:sp>
      <p:sp>
        <p:nvSpPr>
          <p:cNvPr id="6" name="內容版面配置區 7"/>
          <p:cNvSpPr txBox="1">
            <a:spLocks/>
          </p:cNvSpPr>
          <p:nvPr/>
        </p:nvSpPr>
        <p:spPr>
          <a:xfrm>
            <a:off x="323528" y="1556792"/>
            <a:ext cx="58326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</a:t>
            </a:r>
            <a:r>
              <a:rPr lang="zh-TW" altLang="zh-TW" sz="3200" dirty="0" smtClean="0"/>
              <a:t>分類</a:t>
            </a:r>
            <a:r>
              <a:rPr lang="zh-TW" altLang="en-US" sz="3200" dirty="0" smtClean="0"/>
              <a:t>搜尋</a:t>
            </a:r>
            <a:r>
              <a:rPr lang="en-US" altLang="zh-TW" sz="3200" dirty="0" smtClean="0"/>
              <a:t>:</a:t>
            </a:r>
            <a:r>
              <a:rPr lang="zh-TW" altLang="en-US" sz="3200" dirty="0"/>
              <a:t> </a:t>
            </a:r>
            <a:r>
              <a:rPr lang="en-US" altLang="zh-TW" sz="3200" dirty="0" smtClean="0"/>
              <a:t/>
            </a:r>
            <a:br>
              <a:rPr lang="en-US" altLang="zh-TW" sz="3200" dirty="0" smtClean="0"/>
            </a:br>
            <a:r>
              <a:rPr lang="zh-TW" altLang="en-US" sz="3200" dirty="0" smtClean="0"/>
              <a:t>    </a:t>
            </a:r>
            <a:r>
              <a:rPr lang="zh-TW" altLang="zh-TW" sz="3200" dirty="0" smtClean="0"/>
              <a:t>業務性質</a:t>
            </a:r>
            <a:r>
              <a:rPr lang="en-US" altLang="zh-TW" sz="3200" dirty="0" smtClean="0"/>
              <a:t>/</a:t>
            </a:r>
            <a:r>
              <a:rPr lang="zh-TW" altLang="zh-TW" sz="3200" dirty="0" smtClean="0"/>
              <a:t>區域</a:t>
            </a:r>
            <a:r>
              <a:rPr lang="en-US" altLang="zh-TW" sz="3200" dirty="0" smtClean="0"/>
              <a:t>/</a:t>
            </a:r>
            <a:r>
              <a:rPr lang="zh-TW" altLang="zh-TW" sz="3200" dirty="0" smtClean="0"/>
              <a:t>社會目標</a:t>
            </a:r>
            <a:endParaRPr lang="zh-TW" altLang="zh-TW" sz="3200" dirty="0"/>
          </a:p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</a:t>
            </a:r>
            <a:r>
              <a:rPr lang="zh-TW" altLang="zh-TW" sz="3200" dirty="0" smtClean="0"/>
              <a:t>附近</a:t>
            </a:r>
            <a:r>
              <a:rPr lang="zh-TW" altLang="zh-TW" sz="3200" dirty="0"/>
              <a:t>社</a:t>
            </a:r>
            <a:r>
              <a:rPr lang="zh-TW" altLang="zh-TW" sz="3200" dirty="0" smtClean="0"/>
              <a:t>企</a:t>
            </a:r>
            <a:endParaRPr lang="zh-TW" altLang="zh-TW" sz="3200" dirty="0"/>
          </a:p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</a:t>
            </a:r>
            <a:r>
              <a:rPr lang="zh-TW" altLang="zh-TW" sz="3200" dirty="0" smtClean="0"/>
              <a:t>連接</a:t>
            </a:r>
            <a:r>
              <a:rPr lang="zh-TW" altLang="zh-TW" sz="3200" dirty="0"/>
              <a:t>實時定位</a:t>
            </a:r>
            <a:r>
              <a:rPr lang="zh-TW" altLang="zh-TW" sz="3200" dirty="0" smtClean="0"/>
              <a:t>地圖</a:t>
            </a:r>
            <a:endParaRPr lang="zh-TW" altLang="zh-TW" sz="3200" dirty="0"/>
          </a:p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</a:t>
            </a:r>
            <a:r>
              <a:rPr lang="zh-TW" altLang="zh-TW" sz="3200" dirty="0" smtClean="0"/>
              <a:t>電話按鍵</a:t>
            </a:r>
            <a:r>
              <a:rPr lang="zh-TW" altLang="en-US" sz="3200" dirty="0" smtClean="0"/>
              <a:t>功能</a:t>
            </a:r>
            <a:r>
              <a:rPr lang="zh-TW" altLang="zh-TW" sz="3200" dirty="0" smtClean="0"/>
              <a:t>，</a:t>
            </a:r>
            <a:r>
              <a:rPr lang="zh-TW" altLang="zh-TW" sz="3200" dirty="0"/>
              <a:t>直接</a:t>
            </a:r>
            <a:r>
              <a:rPr lang="zh-TW" altLang="zh-TW" sz="3200" dirty="0" smtClean="0"/>
              <a:t>聯絡社</a:t>
            </a:r>
            <a:r>
              <a:rPr lang="zh-TW" altLang="zh-TW" sz="3200" dirty="0"/>
              <a:t>企</a:t>
            </a:r>
          </a:p>
          <a:p>
            <a:pPr lvl="0">
              <a:buFont typeface="Arial" pitchFamily="34" charset="0"/>
              <a:buChar char="•"/>
            </a:pPr>
            <a:r>
              <a:rPr lang="zh-TW" altLang="en-US" sz="3200" dirty="0" smtClean="0"/>
              <a:t>  自訂</a:t>
            </a:r>
            <a:r>
              <a:rPr lang="zh-TW" altLang="zh-TW" sz="3200" dirty="0" smtClean="0"/>
              <a:t>社企收藏名單</a:t>
            </a:r>
            <a:endParaRPr lang="zh-TW" altLang="zh-TW" sz="3200" dirty="0"/>
          </a:p>
        </p:txBody>
      </p:sp>
      <p:pic>
        <p:nvPicPr>
          <p:cNvPr id="8" name="內容版面配置區 7" descr="SE Directory Splashscree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56176" y="1268761"/>
            <a:ext cx="254585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408</Words>
  <Application>Microsoft Office PowerPoint</Application>
  <PresentationFormat>如螢幕大小 (4:3)</PresentationFormat>
  <Paragraphs>160</Paragraphs>
  <Slides>18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19" baseType="lpstr">
      <vt:lpstr>Office 佈景主題</vt:lpstr>
      <vt:lpstr>社企指南2017  新聞發佈會</vt:lpstr>
      <vt:lpstr>歷年社企項目數字</vt:lpstr>
      <vt:lpstr>歷年社企項目數字</vt:lpstr>
      <vt:lpstr>投影片 4</vt:lpstr>
      <vt:lpstr>投影片 5</vt:lpstr>
      <vt:lpstr>過去三年社企項目的行業分佈</vt:lpstr>
      <vt:lpstr>社企業務趨勢 </vt:lpstr>
      <vt:lpstr>社企業務趨勢 </vt:lpstr>
      <vt:lpstr>社企指南 - 手機應用程式</vt:lpstr>
      <vt:lpstr>投影片 10</vt:lpstr>
      <vt:lpstr>投影片 11</vt:lpstr>
      <vt:lpstr>投影片 12</vt:lpstr>
      <vt:lpstr>投影片 13</vt:lpstr>
      <vt:lpstr>投影片 14</vt:lpstr>
      <vt:lpstr>投影片 15</vt:lpstr>
      <vt:lpstr>投影片 16</vt:lpstr>
      <vt:lpstr>投影片 17</vt:lpstr>
      <vt:lpstr>Q&amp;A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Carrie Li</dc:creator>
  <cp:lastModifiedBy>Carrie Li</cp:lastModifiedBy>
  <cp:revision>51</cp:revision>
  <dcterms:created xsi:type="dcterms:W3CDTF">2017-07-14T07:18:01Z</dcterms:created>
  <dcterms:modified xsi:type="dcterms:W3CDTF">2017-07-14T11:28:43Z</dcterms:modified>
</cp:coreProperties>
</file>