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Lst>
  <p:notesMasterIdLst>
    <p:notesMasterId r:id="rId31"/>
  </p:notesMasterIdLst>
  <p:handoutMasterIdLst>
    <p:handoutMasterId r:id="rId32"/>
  </p:handoutMasterIdLst>
  <p:sldIdLst>
    <p:sldId id="256" r:id="rId2"/>
    <p:sldId id="285" r:id="rId3"/>
    <p:sldId id="322" r:id="rId4"/>
    <p:sldId id="257" r:id="rId5"/>
    <p:sldId id="344" r:id="rId6"/>
    <p:sldId id="292" r:id="rId7"/>
    <p:sldId id="293" r:id="rId8"/>
    <p:sldId id="264" r:id="rId9"/>
    <p:sldId id="310" r:id="rId10"/>
    <p:sldId id="311" r:id="rId11"/>
    <p:sldId id="266" r:id="rId12"/>
    <p:sldId id="345" r:id="rId13"/>
    <p:sldId id="319" r:id="rId14"/>
    <p:sldId id="347" r:id="rId15"/>
    <p:sldId id="320" r:id="rId16"/>
    <p:sldId id="348" r:id="rId17"/>
    <p:sldId id="273" r:id="rId18"/>
    <p:sldId id="323" r:id="rId19"/>
    <p:sldId id="317" r:id="rId20"/>
    <p:sldId id="324" r:id="rId21"/>
    <p:sldId id="282" r:id="rId22"/>
    <p:sldId id="286" r:id="rId23"/>
    <p:sldId id="278" r:id="rId24"/>
    <p:sldId id="283" r:id="rId25"/>
    <p:sldId id="325" r:id="rId26"/>
    <p:sldId id="307" r:id="rId27"/>
    <p:sldId id="349" r:id="rId28"/>
    <p:sldId id="304" r:id="rId29"/>
    <p:sldId id="350" r:id="rId30"/>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Default Section" id="{CDA8F53D-0855-4B46-B664-51D4ACC38F0B}">
          <p14:sldIdLst>
            <p14:sldId id="256"/>
            <p14:sldId id="285"/>
            <p14:sldId id="322"/>
            <p14:sldId id="257"/>
            <p14:sldId id="344"/>
            <p14:sldId id="292"/>
            <p14:sldId id="293"/>
            <p14:sldId id="264"/>
            <p14:sldId id="310"/>
            <p14:sldId id="311"/>
            <p14:sldId id="266"/>
            <p14:sldId id="345"/>
            <p14:sldId id="319"/>
            <p14:sldId id="347"/>
            <p14:sldId id="320"/>
            <p14:sldId id="348"/>
            <p14:sldId id="273"/>
            <p14:sldId id="323"/>
            <p14:sldId id="317"/>
            <p14:sldId id="324"/>
            <p14:sldId id="282"/>
            <p14:sldId id="286"/>
            <p14:sldId id="278"/>
            <p14:sldId id="283"/>
            <p14:sldId id="325"/>
            <p14:sldId id="307"/>
            <p14:sldId id="349"/>
            <p14:sldId id="30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TW"/>
  <c:chart>
    <c:title>
      <c:tx>
        <c:rich>
          <a:bodyPr rot="0" spcFirstLastPara="0" vertOverflow="ellipsis" vert="horz" wrap="square" anchor="ctr" anchorCtr="1"/>
          <a:lstStyle/>
          <a:p>
            <a:pPr>
              <a:defRPr lang="en-US" sz="1800" b="1" i="0" u="none" strike="noStrike" kern="1200" baseline="0">
                <a:solidFill>
                  <a:schemeClr val="tx1"/>
                </a:solidFill>
                <a:latin typeface="+mn-lt"/>
                <a:ea typeface="+mn-ea"/>
                <a:cs typeface="+mn-cs"/>
              </a:defRPr>
            </a:pPr>
            <a:r>
              <a:rPr lang="zh-TW" altLang="zh-HK" sz="1600" b="0" dirty="0" smtClean="0">
                <a:effectLst/>
              </a:rPr>
              <a:t>按</a:t>
            </a:r>
            <a:r>
              <a:rPr lang="zh-TW" altLang="zh-HK" sz="1600" b="0" dirty="0">
                <a:effectLst/>
              </a:rPr>
              <a:t>開支組別劃分的住戶平均每月</a:t>
            </a:r>
            <a:r>
              <a:rPr lang="zh-HK" altLang="zh-HK" sz="1600" b="0" dirty="0">
                <a:effectLst/>
              </a:rPr>
              <a:t>食物、房屋和其他開支</a:t>
            </a:r>
            <a:r>
              <a:rPr lang="zh-TW" altLang="zh-HK" sz="1600" b="0" dirty="0">
                <a:effectLst/>
              </a:rPr>
              <a:t>及</a:t>
            </a:r>
          </a:p>
          <a:p>
            <a:pPr>
              <a:defRPr lang="en-US" sz="1800" b="1" i="0" u="none" strike="noStrike" kern="1200" baseline="0">
                <a:solidFill>
                  <a:schemeClr val="tx1"/>
                </a:solidFill>
                <a:latin typeface="+mn-lt"/>
                <a:ea typeface="+mn-ea"/>
                <a:cs typeface="+mn-cs"/>
              </a:defRPr>
            </a:pPr>
            <a:r>
              <a:rPr lang="zh-TW" altLang="zh-HK" sz="1600" b="0" dirty="0">
                <a:effectLst/>
              </a:rPr>
              <a:t>其佔總開支的百分比，</a:t>
            </a:r>
            <a:r>
              <a:rPr lang="en-US" altLang="zh-HK" sz="1600" b="0" dirty="0">
                <a:effectLst/>
              </a:rPr>
              <a:t>2014 - 2015</a:t>
            </a:r>
            <a:r>
              <a:rPr lang="zh-TW" altLang="zh-HK" sz="1600" b="0" dirty="0">
                <a:effectLst/>
              </a:rPr>
              <a:t>年度</a:t>
            </a:r>
          </a:p>
        </c:rich>
      </c:tx>
      <c:layout/>
    </c:title>
    <c:plotArea>
      <c:layout/>
      <c:barChart>
        <c:barDir val="col"/>
        <c:grouping val="percentStacked"/>
        <c:ser>
          <c:idx val="0"/>
          <c:order val="0"/>
          <c:tx>
            <c:strRef>
              <c:f>工作表1!$B$1</c:f>
              <c:strCache>
                <c:ptCount val="1"/>
                <c:pt idx="0">
                  <c:v>食物</c:v>
                </c:pt>
              </c:strCache>
            </c:strRef>
          </c:tx>
          <c:dLbls>
            <c:spPr>
              <a:noFill/>
              <a:ln>
                <a:noFill/>
              </a:ln>
              <a:effectLst/>
            </c:spPr>
            <c:txPr>
              <a:bodyPr rot="0" spcFirstLastPara="0" vertOverflow="ellipsis" vert="horz" wrap="square" lIns="38100" tIns="19050" rIns="38100" bIns="19050" anchor="ctr" anchorCtr="1"/>
              <a:lstStyle/>
              <a:p>
                <a:pPr>
                  <a:defRPr lang="en-US" sz="1200" b="0" i="0" u="none" strike="noStrike" kern="1200" baseline="0">
                    <a:solidFill>
                      <a:schemeClr val="tx1"/>
                    </a:solidFill>
                    <a:latin typeface="+mn-lt"/>
                    <a:ea typeface="+mn-ea"/>
                    <a:cs typeface="+mn-cs"/>
                  </a:defRPr>
                </a:pPr>
                <a:endParaRPr lang="zh-TW"/>
              </a:p>
            </c:txPr>
            <c:dLblPos val="ctr"/>
            <c:showVal val="1"/>
            <c:extLst>
              <c:ext xmlns:c15="http://schemas.microsoft.com/office/drawing/2012/chart" uri="{CE6537A1-D6FC-4f65-9D91-7224C49458BB}">
                <c15:layout/>
                <c15:showLeaderLines val="0"/>
                <c15:leaderLines/>
              </c:ext>
            </c:extLst>
          </c:dLbls>
          <c:cat>
            <c:strRef>
              <c:f>工作表1!$A$2:$A$12</c:f>
              <c:strCache>
                <c:ptCount val="11"/>
                <c:pt idx="0">
                  <c:v>最低5%</c:v>
                </c:pt>
                <c:pt idx="1">
                  <c:v>5-10%</c:v>
                </c:pt>
                <c:pt idx="2">
                  <c:v>10-15%</c:v>
                </c:pt>
                <c:pt idx="3">
                  <c:v>15-20%</c:v>
                </c:pt>
                <c:pt idx="4">
                  <c:v>20-30%</c:v>
                </c:pt>
                <c:pt idx="5">
                  <c:v>30-40%</c:v>
                </c:pt>
                <c:pt idx="6">
                  <c:v>40-50%</c:v>
                </c:pt>
                <c:pt idx="7">
                  <c:v>50-60%</c:v>
                </c:pt>
                <c:pt idx="8">
                  <c:v>60-70%</c:v>
                </c:pt>
                <c:pt idx="9">
                  <c:v>70-80%</c:v>
                </c:pt>
                <c:pt idx="10">
                  <c:v>80-100%</c:v>
                </c:pt>
              </c:strCache>
            </c:strRef>
          </c:cat>
          <c:val>
            <c:numRef>
              <c:f>工作表1!$B$2:$B$12</c:f>
              <c:numCache>
                <c:formatCode>#,##0</c:formatCode>
                <c:ptCount val="11"/>
                <c:pt idx="0" formatCode="#,##0_ ">
                  <c:v>3020</c:v>
                </c:pt>
                <c:pt idx="1">
                  <c:v>4259</c:v>
                </c:pt>
                <c:pt idx="2" formatCode="#,##0_ ">
                  <c:v>4959.3404255319319</c:v>
                </c:pt>
                <c:pt idx="3" formatCode="#,##0_ ">
                  <c:v>5360.6</c:v>
                </c:pt>
                <c:pt idx="4" formatCode="#,##0_ ">
                  <c:v>5897.6455026455014</c:v>
                </c:pt>
                <c:pt idx="5" formatCode="#,##0_ ">
                  <c:v>6355.1473684210514</c:v>
                </c:pt>
                <c:pt idx="6" formatCode="#,##0_ ">
                  <c:v>6729.1005291005422</c:v>
                </c:pt>
                <c:pt idx="7" formatCode="#,##0_ ">
                  <c:v>7423.2910052910102</c:v>
                </c:pt>
                <c:pt idx="8" formatCode="#,##0_ ">
                  <c:v>7937.7473684210499</c:v>
                </c:pt>
                <c:pt idx="9" formatCode="#,##0_ ">
                  <c:v>9095.8095238095048</c:v>
                </c:pt>
                <c:pt idx="10" formatCode="#,##0_ ">
                  <c:v>11677.050397878</c:v>
                </c:pt>
              </c:numCache>
            </c:numRef>
          </c:val>
        </c:ser>
        <c:ser>
          <c:idx val="1"/>
          <c:order val="1"/>
          <c:tx>
            <c:strRef>
              <c:f>工作表1!$C$1</c:f>
              <c:strCache>
                <c:ptCount val="1"/>
                <c:pt idx="0">
                  <c:v>房屋</c:v>
                </c:pt>
              </c:strCache>
            </c:strRef>
          </c:tx>
          <c:dLbls>
            <c:spPr>
              <a:noFill/>
              <a:ln>
                <a:noFill/>
              </a:ln>
              <a:effectLst/>
            </c:spPr>
            <c:txPr>
              <a:bodyPr rot="0" spcFirstLastPara="0" vertOverflow="ellipsis" vert="horz" wrap="square" lIns="38100" tIns="19050" rIns="38100" bIns="19050" anchor="ctr" anchorCtr="1"/>
              <a:lstStyle/>
              <a:p>
                <a:pPr>
                  <a:defRPr lang="en-US" sz="1200" b="0" i="0" u="none" strike="noStrike" kern="1200" baseline="0">
                    <a:solidFill>
                      <a:schemeClr val="tx1"/>
                    </a:solidFill>
                    <a:latin typeface="+mn-lt"/>
                    <a:ea typeface="+mn-ea"/>
                    <a:cs typeface="+mn-cs"/>
                  </a:defRPr>
                </a:pPr>
                <a:endParaRPr lang="zh-TW"/>
              </a:p>
            </c:txPr>
            <c:dLblPos val="ctr"/>
            <c:showVal val="1"/>
            <c:extLst>
              <c:ext xmlns:c15="http://schemas.microsoft.com/office/drawing/2012/chart" uri="{CE6537A1-D6FC-4f65-9D91-7224C49458BB}">
                <c15:layout/>
                <c15:showLeaderLines val="0"/>
                <c15:leaderLines/>
              </c:ext>
            </c:extLst>
          </c:dLbls>
          <c:cat>
            <c:strRef>
              <c:f>工作表1!$A$2:$A$12</c:f>
              <c:strCache>
                <c:ptCount val="11"/>
                <c:pt idx="0">
                  <c:v>最低5%</c:v>
                </c:pt>
                <c:pt idx="1">
                  <c:v>5-10%</c:v>
                </c:pt>
                <c:pt idx="2">
                  <c:v>10-15%</c:v>
                </c:pt>
                <c:pt idx="3">
                  <c:v>15-20%</c:v>
                </c:pt>
                <c:pt idx="4">
                  <c:v>20-30%</c:v>
                </c:pt>
                <c:pt idx="5">
                  <c:v>30-40%</c:v>
                </c:pt>
                <c:pt idx="6">
                  <c:v>40-50%</c:v>
                </c:pt>
                <c:pt idx="7">
                  <c:v>50-60%</c:v>
                </c:pt>
                <c:pt idx="8">
                  <c:v>60-70%</c:v>
                </c:pt>
                <c:pt idx="9">
                  <c:v>70-80%</c:v>
                </c:pt>
                <c:pt idx="10">
                  <c:v>80-100%</c:v>
                </c:pt>
              </c:strCache>
            </c:strRef>
          </c:cat>
          <c:val>
            <c:numRef>
              <c:f>工作表1!$C$2:$C$12</c:f>
              <c:numCache>
                <c:formatCode>#,##0</c:formatCode>
                <c:ptCount val="11"/>
                <c:pt idx="0" formatCode="#,##0_ ">
                  <c:v>1341</c:v>
                </c:pt>
                <c:pt idx="1">
                  <c:v>1646</c:v>
                </c:pt>
                <c:pt idx="2" formatCode="#,##0_ ">
                  <c:v>2008.6382978723398</c:v>
                </c:pt>
                <c:pt idx="3" formatCode="#,##0_ ">
                  <c:v>2568.6105263157901</c:v>
                </c:pt>
                <c:pt idx="4" formatCode="#,##0_ ">
                  <c:v>3879.5026455026391</c:v>
                </c:pt>
                <c:pt idx="5" formatCode="#,##0_ ">
                  <c:v>5851.2947368420973</c:v>
                </c:pt>
                <c:pt idx="6" formatCode="#,##0_ ">
                  <c:v>7793.3227513227503</c:v>
                </c:pt>
                <c:pt idx="7" formatCode="#,##0_ ">
                  <c:v>9645.481481481469</c:v>
                </c:pt>
                <c:pt idx="8" formatCode="#,##0_ ">
                  <c:v>11262.5789473684</c:v>
                </c:pt>
                <c:pt idx="9" formatCode="#,##0_ ">
                  <c:v>12948.698412698403</c:v>
                </c:pt>
                <c:pt idx="10" formatCode="#,##0_ ">
                  <c:v>21949.702917771898</c:v>
                </c:pt>
              </c:numCache>
            </c:numRef>
          </c:val>
        </c:ser>
        <c:ser>
          <c:idx val="2"/>
          <c:order val="2"/>
          <c:tx>
            <c:strRef>
              <c:f>工作表1!$D$1</c:f>
              <c:strCache>
                <c:ptCount val="1"/>
                <c:pt idx="0">
                  <c:v>其他</c:v>
                </c:pt>
              </c:strCache>
            </c:strRef>
          </c:tx>
          <c:dLbls>
            <c:spPr>
              <a:noFill/>
              <a:ln>
                <a:noFill/>
              </a:ln>
              <a:effectLst/>
            </c:spPr>
            <c:txPr>
              <a:bodyPr rot="0" spcFirstLastPara="0" vertOverflow="ellipsis" vert="horz" wrap="square" lIns="38100" tIns="19050" rIns="38100" bIns="19050" anchor="ctr" anchorCtr="1"/>
              <a:lstStyle/>
              <a:p>
                <a:pPr>
                  <a:defRPr lang="en-US" sz="1200" b="0" i="0" u="none" strike="noStrike" kern="1200" baseline="0">
                    <a:solidFill>
                      <a:schemeClr val="tx1"/>
                    </a:solidFill>
                    <a:latin typeface="+mn-lt"/>
                    <a:ea typeface="+mn-ea"/>
                    <a:cs typeface="+mn-cs"/>
                  </a:defRPr>
                </a:pPr>
                <a:endParaRPr lang="zh-TW"/>
              </a:p>
            </c:txPr>
            <c:dLblPos val="ctr"/>
            <c:showVal val="1"/>
            <c:extLst>
              <c:ext xmlns:c15="http://schemas.microsoft.com/office/drawing/2012/chart" uri="{CE6537A1-D6FC-4f65-9D91-7224C49458BB}">
                <c15:layout/>
                <c15:showLeaderLines val="0"/>
                <c15:leaderLines/>
              </c:ext>
            </c:extLst>
          </c:dLbls>
          <c:cat>
            <c:strRef>
              <c:f>工作表1!$A$2:$A$12</c:f>
              <c:strCache>
                <c:ptCount val="11"/>
                <c:pt idx="0">
                  <c:v>最低5%</c:v>
                </c:pt>
                <c:pt idx="1">
                  <c:v>5-10%</c:v>
                </c:pt>
                <c:pt idx="2">
                  <c:v>10-15%</c:v>
                </c:pt>
                <c:pt idx="3">
                  <c:v>15-20%</c:v>
                </c:pt>
                <c:pt idx="4">
                  <c:v>20-30%</c:v>
                </c:pt>
                <c:pt idx="5">
                  <c:v>30-40%</c:v>
                </c:pt>
                <c:pt idx="6">
                  <c:v>40-50%</c:v>
                </c:pt>
                <c:pt idx="7">
                  <c:v>50-60%</c:v>
                </c:pt>
                <c:pt idx="8">
                  <c:v>60-70%</c:v>
                </c:pt>
                <c:pt idx="9">
                  <c:v>70-80%</c:v>
                </c:pt>
                <c:pt idx="10">
                  <c:v>80-100%</c:v>
                </c:pt>
              </c:strCache>
            </c:strRef>
          </c:cat>
          <c:val>
            <c:numRef>
              <c:f>工作表1!$D$2:$D$12</c:f>
              <c:numCache>
                <c:formatCode>#,##0</c:formatCode>
                <c:ptCount val="11"/>
                <c:pt idx="0" formatCode="#,##0_ ">
                  <c:v>1811</c:v>
                </c:pt>
                <c:pt idx="1">
                  <c:v>2773</c:v>
                </c:pt>
                <c:pt idx="2" formatCode="#,##0_ ">
                  <c:v>3507.5957446808502</c:v>
                </c:pt>
                <c:pt idx="3" formatCode="#,##0_ ">
                  <c:v>4187.0526315789839</c:v>
                </c:pt>
                <c:pt idx="4" formatCode="#,##0_ ">
                  <c:v>4800.052910052922</c:v>
                </c:pt>
                <c:pt idx="5" formatCode="#,##0_ ">
                  <c:v>5557.9473684210498</c:v>
                </c:pt>
                <c:pt idx="6" formatCode="#,##0_ ">
                  <c:v>6643.3227513227503</c:v>
                </c:pt>
                <c:pt idx="7" formatCode="#,##0_ ">
                  <c:v>7619.2698412698519</c:v>
                </c:pt>
                <c:pt idx="8" formatCode="#,##0_ ">
                  <c:v>9583.5473684210501</c:v>
                </c:pt>
                <c:pt idx="9" formatCode="#,##0_ ">
                  <c:v>11806.968253968194</c:v>
                </c:pt>
                <c:pt idx="10" formatCode="#,##0_ ">
                  <c:v>24900.013262599496</c:v>
                </c:pt>
              </c:numCache>
            </c:numRef>
          </c:val>
        </c:ser>
        <c:dLbls>
          <c:showVal val="1"/>
        </c:dLbls>
        <c:overlap val="100"/>
        <c:serLines/>
        <c:axId val="110170112"/>
        <c:axId val="110171648"/>
      </c:barChart>
      <c:catAx>
        <c:axId val="110170112"/>
        <c:scaling>
          <c:orientation val="minMax"/>
        </c:scaling>
        <c:axPos val="b"/>
        <c:majorGridlines>
          <c:spPr>
            <a:ln w="9525" cap="flat" cmpd="sng" algn="ctr">
              <a:solidFill>
                <a:schemeClr val="dk1">
                  <a:lumMod val="15000"/>
                  <a:lumOff val="85000"/>
                </a:schemeClr>
              </a:solidFill>
              <a:prstDash val="solid"/>
              <a:round/>
            </a:ln>
            <a:effectLst/>
          </c:spPr>
        </c:majorGridlines>
        <c:numFmt formatCode="General" sourceLinked="1"/>
        <c:majorTickMark val="none"/>
        <c:tickLblPos val="nextTo"/>
        <c:spPr>
          <a:noFill/>
          <a:ln w="9525" cap="flat" cmpd="sng" algn="ctr">
            <a:solidFill>
              <a:schemeClr val="dk1">
                <a:lumMod val="15000"/>
                <a:lumOff val="85000"/>
              </a:schemeClr>
            </a:solidFill>
            <a:prstDash val="solid"/>
            <a:round/>
          </a:ln>
          <a:effectLst/>
        </c:spPr>
        <c:txPr>
          <a:bodyPr rot="-60000000" spcFirstLastPara="1" vertOverflow="ellipsis" vert="horz" wrap="square" anchor="ctr" anchorCtr="1"/>
          <a:lstStyle/>
          <a:p>
            <a:pPr>
              <a:defRPr lang="en-US" sz="1200" b="0" i="0" u="none" strike="noStrike" kern="1200" cap="none" spc="0" normalizeH="0" baseline="0">
                <a:solidFill>
                  <a:schemeClr val="dk1">
                    <a:lumMod val="65000"/>
                    <a:lumOff val="35000"/>
                  </a:schemeClr>
                </a:solidFill>
                <a:latin typeface="+mn-lt"/>
                <a:ea typeface="+mn-ea"/>
                <a:cs typeface="+mn-cs"/>
              </a:defRPr>
            </a:pPr>
            <a:endParaRPr lang="zh-TW"/>
          </a:p>
        </c:txPr>
        <c:crossAx val="110171648"/>
        <c:crosses val="autoZero"/>
        <c:auto val="1"/>
        <c:lblAlgn val="ctr"/>
        <c:lblOffset val="100"/>
      </c:catAx>
      <c:valAx>
        <c:axId val="110171648"/>
        <c:scaling>
          <c:orientation val="minMax"/>
        </c:scaling>
        <c:axPos val="l"/>
        <c:majorGridlines>
          <c:spPr>
            <a:ln w="9525" cap="flat" cmpd="sng" algn="ctr">
              <a:solidFill>
                <a:schemeClr val="dk1">
                  <a:lumMod val="15000"/>
                  <a:lumOff val="85000"/>
                </a:schemeClr>
              </a:solidFill>
              <a:prstDash val="solid"/>
              <a:round/>
            </a:ln>
            <a:effectLst/>
          </c:spPr>
        </c:majorGridlines>
        <c:numFmt formatCode="0%" sourceLinked="1"/>
        <c:majorTickMark val="none"/>
        <c:tickLblPos val="nextTo"/>
        <c:spPr>
          <a:noFill/>
          <a:ln w="9525" cap="flat" cmpd="sng" algn="ctr">
            <a:solidFill>
              <a:schemeClr val="dk1">
                <a:lumMod val="15000"/>
                <a:lumOff val="85000"/>
              </a:schemeClr>
            </a:solidFill>
            <a:prstDash val="solid"/>
            <a:round/>
          </a:ln>
          <a:effectLst/>
        </c:spPr>
        <c:txPr>
          <a:bodyPr rot="-60000000" spcFirstLastPara="1" vertOverflow="ellipsis" vert="horz" wrap="square" anchor="ctr" anchorCtr="1"/>
          <a:lstStyle/>
          <a:p>
            <a:pPr>
              <a:defRPr lang="en-US" sz="900" b="0" i="0" u="none" strike="noStrike" kern="1200" baseline="0">
                <a:solidFill>
                  <a:schemeClr val="dk1">
                    <a:lumMod val="65000"/>
                    <a:lumOff val="35000"/>
                  </a:schemeClr>
                </a:solidFill>
                <a:latin typeface="+mn-lt"/>
                <a:ea typeface="+mn-ea"/>
                <a:cs typeface="+mn-cs"/>
              </a:defRPr>
            </a:pPr>
            <a:endParaRPr lang="zh-TW"/>
          </a:p>
        </c:txPr>
        <c:crossAx val="110170112"/>
        <c:crosses val="autoZero"/>
        <c:crossBetween val="between"/>
      </c:valAx>
      <c:spPr>
        <a:pattFill prst="ltDnDiag">
          <a:fgClr>
            <a:schemeClr val="dk1">
              <a:lumMod val="15000"/>
              <a:lumOff val="85000"/>
            </a:schemeClr>
          </a:fgClr>
          <a:bgClr>
            <a:schemeClr val="lt1"/>
          </a:bgClr>
        </a:pattFill>
        <a:ln>
          <a:noFill/>
        </a:ln>
        <a:effectLst/>
      </c:spPr>
    </c:plotArea>
    <c:legend>
      <c:legendPos val="b"/>
      <c:layout/>
      <c:spPr>
        <a:noFill/>
        <a:ln>
          <a:noFill/>
        </a:ln>
        <a:effectLst/>
      </c:spPr>
      <c:txPr>
        <a:bodyPr rot="0" spcFirstLastPara="1" vertOverflow="ellipsis" vert="horz" wrap="square" anchor="ctr" anchorCtr="1"/>
        <a:lstStyle/>
        <a:p>
          <a:pPr>
            <a:defRPr lang="en-US" sz="1200" b="0" i="0" u="none" strike="noStrike" kern="1200" baseline="0">
              <a:solidFill>
                <a:schemeClr val="dk1">
                  <a:lumMod val="65000"/>
                  <a:lumOff val="35000"/>
                </a:schemeClr>
              </a:solidFill>
              <a:latin typeface="+mn-lt"/>
              <a:ea typeface="+mn-ea"/>
              <a:cs typeface="+mn-cs"/>
            </a:defRPr>
          </a:pPr>
          <a:endParaRPr lang="zh-TW"/>
        </a:p>
      </c:txPr>
    </c:legend>
    <c:plotVisOnly val="1"/>
    <c:dispBlanksAs val="gap"/>
  </c:chart>
  <c:spPr>
    <a:solidFill>
      <a:schemeClr val="lt1"/>
    </a:solidFill>
    <a:ln w="9525" cap="flat" cmpd="sng" algn="ctr">
      <a:solidFill>
        <a:schemeClr val="dk1">
          <a:lumMod val="15000"/>
          <a:lumOff val="85000"/>
        </a:schemeClr>
      </a:solidFill>
      <a:prstDash val="solid"/>
      <a:round/>
    </a:ln>
    <a:effectLst/>
  </c:spPr>
  <c:txPr>
    <a:bodyPr/>
    <a:lstStyle/>
    <a:p>
      <a:pPr>
        <a:defRPr lang="en-US"/>
      </a:pPr>
      <a:endParaRPr lang="zh-TW"/>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barChart>
        <c:barDir val="col"/>
        <c:grouping val="percentStacked"/>
        <c:ser>
          <c:idx val="0"/>
          <c:order val="0"/>
          <c:tx>
            <c:strRef>
              <c:f>Sheet1!$A$45</c:f>
              <c:strCache>
                <c:ptCount val="1"/>
                <c:pt idx="0">
                  <c:v>食物開支</c:v>
                </c:pt>
              </c:strCache>
            </c:strRef>
          </c:tx>
          <c:dLbls>
            <c:dLbl>
              <c:idx val="0"/>
              <c:layout/>
              <c:tx>
                <c:rich>
                  <a:bodyPr/>
                  <a:lstStyle/>
                  <a:p>
                    <a:r>
                      <a:rPr lang="en-US" altLang="en-US" sz="1200"/>
                      <a:t>3</a:t>
                    </a:r>
                    <a:r>
                      <a:rPr lang="en-US" altLang="en-US"/>
                      <a:t>1.4</a:t>
                    </a:r>
                    <a:r>
                      <a:rPr lang="en-US" altLang="en-US" smtClean="0"/>
                      <a:t>%</a:t>
                    </a:r>
                  </a:p>
                  <a:p>
                    <a:r>
                      <a:rPr lang="en-US" altLang="zh-TW" smtClean="0"/>
                      <a:t>$4500</a:t>
                    </a:r>
                    <a:endParaRPr lang="en-US" altLang="en-US"/>
                  </a:p>
                </c:rich>
              </c:tx>
              <c:dLblPos val="ctr"/>
              <c:showVal val="1"/>
              <c:extLst>
                <c:ext xmlns:c15="http://schemas.microsoft.com/office/drawing/2012/chart" uri="{CE6537A1-D6FC-4f65-9D91-7224C49458BB}"/>
              </c:extLst>
            </c:dLbl>
            <c:dLbl>
              <c:idx val="1"/>
              <c:layout/>
              <c:tx>
                <c:rich>
                  <a:bodyPr/>
                  <a:lstStyle/>
                  <a:p>
                    <a:r>
                      <a:rPr lang="en-US" altLang="en-US" smtClean="0"/>
                      <a:t>27.7%</a:t>
                    </a:r>
                  </a:p>
                  <a:p>
                    <a:r>
                      <a:rPr lang="en-US" altLang="zh-TW" smtClean="0"/>
                      <a:t>$7200</a:t>
                    </a:r>
                    <a:endParaRPr lang="en-US" altLang="en-US" dirty="0"/>
                  </a:p>
                </c:rich>
              </c:tx>
              <c:dLblPos val="ctr"/>
              <c:showVal val="1"/>
              <c:extLst>
                <c:ext xmlns:c15="http://schemas.microsoft.com/office/drawing/2012/chart" uri="{CE6537A1-D6FC-4f65-9D91-7224C49458BB}"/>
              </c:extLst>
            </c:dLbl>
            <c:numFmt formatCode="0.0%" sourceLinked="0"/>
            <c:spPr>
              <a:noFill/>
              <a:ln>
                <a:noFill/>
              </a:ln>
              <a:effectLst/>
            </c:spPr>
            <c:txPr>
              <a:bodyPr rot="0" spcFirstLastPara="0" vertOverflow="ellipsis" vert="horz" wrap="square" lIns="38100" tIns="19050" rIns="38100" bIns="19050" anchor="ctr" anchorCtr="1"/>
              <a:lstStyle/>
              <a:p>
                <a:pPr>
                  <a:defRPr lang="en-US" sz="1200" b="0" i="0" u="none" strike="noStrike" kern="1200" baseline="0">
                    <a:solidFill>
                      <a:schemeClr val="tx1"/>
                    </a:solidFill>
                    <a:latin typeface="+mn-lt"/>
                    <a:ea typeface="+mn-ea"/>
                    <a:cs typeface="+mn-cs"/>
                  </a:defRPr>
                </a:pPr>
                <a:endParaRPr lang="zh-TW"/>
              </a:p>
            </c:txPr>
            <c:dLblPos val="ctr"/>
            <c:showVal val="1"/>
            <c:extLst>
              <c:ext xmlns:c15="http://schemas.microsoft.com/office/drawing/2012/chart" uri="{CE6537A1-D6FC-4f65-9D91-7224C49458BB}">
                <c15:layout/>
                <c15:showLeaderLines val="0"/>
                <c15:leaderLines/>
              </c:ext>
            </c:extLst>
          </c:dLbls>
          <c:cat>
            <c:strRef>
              <c:f>Sheet1!$B$44:$C$44</c:f>
              <c:strCache>
                <c:ptCount val="2"/>
                <c:pt idx="0">
                  <c:v>貧窮住戶 </c:v>
                </c:pt>
                <c:pt idx="1">
                  <c:v>全港整體住戶 </c:v>
                </c:pt>
              </c:strCache>
            </c:strRef>
          </c:cat>
          <c:val>
            <c:numRef>
              <c:f>Sheet1!$B$45:$C$45</c:f>
              <c:numCache>
                <c:formatCode>0.00%</c:formatCode>
                <c:ptCount val="2"/>
                <c:pt idx="0">
                  <c:v>0.31400000000000011</c:v>
                </c:pt>
                <c:pt idx="1">
                  <c:v>0.27700000000000002</c:v>
                </c:pt>
              </c:numCache>
            </c:numRef>
          </c:val>
        </c:ser>
        <c:ser>
          <c:idx val="1"/>
          <c:order val="1"/>
          <c:tx>
            <c:strRef>
              <c:f>Sheet1!$A$46</c:f>
              <c:strCache>
                <c:ptCount val="1"/>
                <c:pt idx="0">
                  <c:v>房屋開支</c:v>
                </c:pt>
              </c:strCache>
            </c:strRef>
          </c:tx>
          <c:dLbls>
            <c:dLbl>
              <c:idx val="0"/>
              <c:layout/>
              <c:tx>
                <c:rich>
                  <a:bodyPr/>
                  <a:lstStyle/>
                  <a:p>
                    <a:r>
                      <a:rPr lang="en-US" altLang="en-US" sz="1200"/>
                      <a:t>3</a:t>
                    </a:r>
                    <a:r>
                      <a:rPr lang="en-US" altLang="en-US"/>
                      <a:t>9.7</a:t>
                    </a:r>
                    <a:r>
                      <a:rPr lang="en-US" altLang="en-US" smtClean="0"/>
                      <a:t>%</a:t>
                    </a:r>
                  </a:p>
                  <a:p>
                    <a:r>
                      <a:rPr lang="en-US" altLang="zh-TW" smtClean="0"/>
                      <a:t>$5700</a:t>
                    </a:r>
                    <a:endParaRPr lang="en-US" altLang="en-US"/>
                  </a:p>
                </c:rich>
              </c:tx>
              <c:dLblPos val="ctr"/>
              <c:showVal val="1"/>
              <c:extLst>
                <c:ext xmlns:c15="http://schemas.microsoft.com/office/drawing/2012/chart" uri="{CE6537A1-D6FC-4f65-9D91-7224C49458BB}"/>
              </c:extLst>
            </c:dLbl>
            <c:dLbl>
              <c:idx val="1"/>
              <c:layout/>
              <c:tx>
                <c:rich>
                  <a:bodyPr/>
                  <a:lstStyle/>
                  <a:p>
                    <a:r>
                      <a:rPr lang="en-US" altLang="en-US"/>
                      <a:t>35.6</a:t>
                    </a:r>
                    <a:r>
                      <a:rPr lang="en-US" altLang="en-US" smtClean="0"/>
                      <a:t>%</a:t>
                    </a:r>
                  </a:p>
                  <a:p>
                    <a:r>
                      <a:rPr lang="en-US" altLang="zh-TW" smtClean="0"/>
                      <a:t>$9300</a:t>
                    </a:r>
                    <a:endParaRPr lang="en-US" altLang="en-US" dirty="0"/>
                  </a:p>
                </c:rich>
              </c:tx>
              <c:dLblPos val="ctr"/>
              <c:showVal val="1"/>
              <c:extLst>
                <c:ext xmlns:c15="http://schemas.microsoft.com/office/drawing/2012/chart" uri="{CE6537A1-D6FC-4f65-9D91-7224C49458BB}"/>
              </c:extLst>
            </c:dLbl>
            <c:numFmt formatCode="0.0%" sourceLinked="0"/>
            <c:spPr>
              <a:noFill/>
              <a:ln>
                <a:noFill/>
              </a:ln>
              <a:effectLst/>
            </c:spPr>
            <c:txPr>
              <a:bodyPr rot="0" spcFirstLastPara="0" vertOverflow="ellipsis" vert="horz" wrap="square" lIns="38100" tIns="19050" rIns="38100" bIns="19050" anchor="ctr" anchorCtr="1"/>
              <a:lstStyle/>
              <a:p>
                <a:pPr>
                  <a:defRPr lang="en-US" sz="1200" b="0" i="0" u="none" strike="noStrike" kern="1200" baseline="0">
                    <a:solidFill>
                      <a:schemeClr val="tx1"/>
                    </a:solidFill>
                    <a:latin typeface="+mn-lt"/>
                    <a:ea typeface="+mn-ea"/>
                    <a:cs typeface="+mn-cs"/>
                  </a:defRPr>
                </a:pPr>
                <a:endParaRPr lang="zh-TW"/>
              </a:p>
            </c:txPr>
            <c:dLblPos val="ctr"/>
            <c:showVal val="1"/>
            <c:extLst>
              <c:ext xmlns:c15="http://schemas.microsoft.com/office/drawing/2012/chart" uri="{CE6537A1-D6FC-4f65-9D91-7224C49458BB}">
                <c15:layout/>
                <c15:showLeaderLines val="0"/>
                <c15:leaderLines/>
              </c:ext>
            </c:extLst>
          </c:dLbls>
          <c:cat>
            <c:strRef>
              <c:f>Sheet1!$B$44:$C$44</c:f>
              <c:strCache>
                <c:ptCount val="2"/>
                <c:pt idx="0">
                  <c:v>貧窮住戶 </c:v>
                </c:pt>
                <c:pt idx="1">
                  <c:v>全港整體住戶 </c:v>
                </c:pt>
              </c:strCache>
            </c:strRef>
          </c:cat>
          <c:val>
            <c:numRef>
              <c:f>Sheet1!$B$46:$C$46</c:f>
              <c:numCache>
                <c:formatCode>0.00%</c:formatCode>
                <c:ptCount val="2"/>
                <c:pt idx="0">
                  <c:v>0.39700000000000013</c:v>
                </c:pt>
                <c:pt idx="1">
                  <c:v>0.35600000000000009</c:v>
                </c:pt>
              </c:numCache>
            </c:numRef>
          </c:val>
        </c:ser>
        <c:ser>
          <c:idx val="2"/>
          <c:order val="2"/>
          <c:tx>
            <c:strRef>
              <c:f>Sheet1!$A$47</c:f>
              <c:strCache>
                <c:ptCount val="1"/>
                <c:pt idx="0">
                  <c:v>其他開支</c:v>
                </c:pt>
              </c:strCache>
            </c:strRef>
          </c:tx>
          <c:dLbls>
            <c:dLbl>
              <c:idx val="0"/>
              <c:layout/>
              <c:tx>
                <c:rich>
                  <a:bodyPr/>
                  <a:lstStyle/>
                  <a:p>
                    <a:r>
                      <a:rPr lang="en-US" altLang="en-US" sz="1200"/>
                      <a:t>2</a:t>
                    </a:r>
                    <a:r>
                      <a:rPr lang="en-US" altLang="en-US"/>
                      <a:t>8.9</a:t>
                    </a:r>
                    <a:r>
                      <a:rPr lang="en-US" altLang="en-US" smtClean="0"/>
                      <a:t>%</a:t>
                    </a:r>
                  </a:p>
                  <a:p>
                    <a:r>
                      <a:rPr lang="en-US" altLang="zh-TW" smtClean="0"/>
                      <a:t>$4200</a:t>
                    </a:r>
                    <a:endParaRPr lang="en-US" altLang="en-US" dirty="0"/>
                  </a:p>
                </c:rich>
              </c:tx>
              <c:dLblPos val="ctr"/>
              <c:showVal val="1"/>
              <c:extLst>
                <c:ext xmlns:c15="http://schemas.microsoft.com/office/drawing/2012/chart" uri="{CE6537A1-D6FC-4f65-9D91-7224C49458BB}"/>
              </c:extLst>
            </c:dLbl>
            <c:dLbl>
              <c:idx val="1"/>
              <c:layout/>
              <c:tx>
                <c:rich>
                  <a:bodyPr/>
                  <a:lstStyle/>
                  <a:p>
                    <a:r>
                      <a:rPr lang="en-US" altLang="en-US"/>
                      <a:t>36.8</a:t>
                    </a:r>
                    <a:r>
                      <a:rPr lang="en-US" altLang="en-US" smtClean="0"/>
                      <a:t>%</a:t>
                    </a:r>
                  </a:p>
                  <a:p>
                    <a:r>
                      <a:rPr lang="en-US" altLang="zh-TW" smtClean="0"/>
                      <a:t>$9600</a:t>
                    </a:r>
                    <a:endParaRPr lang="en-US" altLang="en-US"/>
                  </a:p>
                </c:rich>
              </c:tx>
              <c:dLblPos val="ctr"/>
              <c:showVal val="1"/>
              <c:extLst>
                <c:ext xmlns:c15="http://schemas.microsoft.com/office/drawing/2012/chart" uri="{CE6537A1-D6FC-4f65-9D91-7224C49458BB}"/>
              </c:extLst>
            </c:dLbl>
            <c:numFmt formatCode="0.0%" sourceLinked="0"/>
            <c:spPr>
              <a:noFill/>
              <a:ln>
                <a:noFill/>
              </a:ln>
              <a:effectLst/>
            </c:spPr>
            <c:txPr>
              <a:bodyPr rot="0" spcFirstLastPara="0" vertOverflow="ellipsis" vert="horz" wrap="square" lIns="38100" tIns="19050" rIns="38100" bIns="19050" anchor="ctr" anchorCtr="1"/>
              <a:lstStyle/>
              <a:p>
                <a:pPr>
                  <a:defRPr lang="en-US" sz="1200" b="0" i="0" u="none" strike="noStrike" kern="1200" baseline="0">
                    <a:solidFill>
                      <a:schemeClr val="tx1"/>
                    </a:solidFill>
                    <a:latin typeface="+mn-lt"/>
                    <a:ea typeface="+mn-ea"/>
                    <a:cs typeface="+mn-cs"/>
                  </a:defRPr>
                </a:pPr>
                <a:endParaRPr lang="zh-TW"/>
              </a:p>
            </c:txPr>
            <c:dLblPos val="ctr"/>
            <c:showVal val="1"/>
            <c:extLst>
              <c:ext xmlns:c15="http://schemas.microsoft.com/office/drawing/2012/chart" uri="{CE6537A1-D6FC-4f65-9D91-7224C49458BB}">
                <c15:layout/>
                <c15:showLeaderLines val="0"/>
                <c15:leaderLines/>
              </c:ext>
            </c:extLst>
          </c:dLbls>
          <c:cat>
            <c:strRef>
              <c:f>Sheet1!$B$44:$C$44</c:f>
              <c:strCache>
                <c:ptCount val="2"/>
                <c:pt idx="0">
                  <c:v>貧窮住戶 </c:v>
                </c:pt>
                <c:pt idx="1">
                  <c:v>全港整體住戶 </c:v>
                </c:pt>
              </c:strCache>
            </c:strRef>
          </c:cat>
          <c:val>
            <c:numRef>
              <c:f>Sheet1!$B$47:$C$47</c:f>
              <c:numCache>
                <c:formatCode>0.00%</c:formatCode>
                <c:ptCount val="2"/>
                <c:pt idx="0">
                  <c:v>0.28900000000000009</c:v>
                </c:pt>
                <c:pt idx="1">
                  <c:v>0.3680000000000001</c:v>
                </c:pt>
              </c:numCache>
            </c:numRef>
          </c:val>
        </c:ser>
        <c:dLbls>
          <c:showVal val="1"/>
        </c:dLbls>
        <c:overlap val="100"/>
        <c:axId val="83947904"/>
        <c:axId val="83949824"/>
      </c:barChart>
      <c:catAx>
        <c:axId val="83947904"/>
        <c:scaling>
          <c:orientation val="minMax"/>
        </c:scaling>
        <c:axPos val="b"/>
        <c:tickLblPos val="nextTo"/>
        <c:txPr>
          <a:bodyPr rot="-60000000" spcFirstLastPara="0" vertOverflow="ellipsis" vert="horz" wrap="square" anchor="ctr" anchorCtr="1"/>
          <a:lstStyle/>
          <a:p>
            <a:pPr>
              <a:defRPr lang="en-US" sz="1400" b="0" i="0" u="none" strike="noStrike" kern="1200" baseline="0">
                <a:solidFill>
                  <a:schemeClr val="tx1"/>
                </a:solidFill>
                <a:latin typeface="+mn-lt"/>
                <a:ea typeface="+mn-ea"/>
                <a:cs typeface="+mn-cs"/>
              </a:defRPr>
            </a:pPr>
            <a:endParaRPr lang="zh-TW"/>
          </a:p>
        </c:txPr>
        <c:crossAx val="83949824"/>
        <c:crosses val="autoZero"/>
        <c:auto val="1"/>
        <c:lblAlgn val="ctr"/>
        <c:lblOffset val="100"/>
      </c:catAx>
      <c:valAx>
        <c:axId val="83949824"/>
        <c:scaling>
          <c:orientation val="minMax"/>
        </c:scaling>
        <c:axPos val="l"/>
        <c:majorGridlines/>
        <c:numFmt formatCode="0%" sourceLinked="1"/>
        <c:tickLblPos val="nextTo"/>
        <c:txPr>
          <a:bodyPr rot="-60000000" spcFirstLastPara="0" vertOverflow="ellipsis" vert="horz" wrap="square" anchor="ctr" anchorCtr="1"/>
          <a:lstStyle/>
          <a:p>
            <a:pPr>
              <a:defRPr lang="en-US" sz="1200" b="0" i="0" u="none" strike="noStrike" kern="1200" baseline="0">
                <a:solidFill>
                  <a:schemeClr val="tx1"/>
                </a:solidFill>
                <a:latin typeface="+mn-lt"/>
                <a:ea typeface="+mn-ea"/>
                <a:cs typeface="+mn-cs"/>
              </a:defRPr>
            </a:pPr>
            <a:endParaRPr lang="zh-TW"/>
          </a:p>
        </c:txPr>
        <c:crossAx val="83947904"/>
        <c:crosses val="autoZero"/>
        <c:crossBetween val="between"/>
      </c:valAx>
    </c:plotArea>
    <c:legend>
      <c:legendPos val="r"/>
      <c:layout/>
      <c:txPr>
        <a:bodyPr rot="0" spcFirstLastPara="0" vertOverflow="ellipsis" vert="horz" wrap="square" anchor="ctr" anchorCtr="1"/>
        <a:lstStyle/>
        <a:p>
          <a:pPr>
            <a:defRPr lang="en-US" sz="1400" b="0" i="0" u="none" strike="noStrike" kern="1200" baseline="0">
              <a:solidFill>
                <a:schemeClr val="tx1"/>
              </a:solidFill>
              <a:latin typeface="+mn-lt"/>
              <a:ea typeface="+mn-ea"/>
              <a:cs typeface="+mn-cs"/>
            </a:defRPr>
          </a:pPr>
          <a:endParaRPr lang="zh-TW"/>
        </a:p>
      </c:txPr>
    </c:legend>
    <c:plotVisOnly val="1"/>
    <c:dispBlanksAs val="gap"/>
  </c:chart>
  <c:txPr>
    <a:bodyPr/>
    <a:lstStyle/>
    <a:p>
      <a:pPr>
        <a:defRPr lang="en-US"/>
      </a:pPr>
      <a:endParaRPr lang="zh-TW"/>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barChart>
        <c:barDir val="col"/>
        <c:grouping val="clustered"/>
        <c:ser>
          <c:idx val="0"/>
          <c:order val="0"/>
          <c:tx>
            <c:strRef>
              <c:f>Sheet1!$A$3</c:f>
              <c:strCache>
                <c:ptCount val="1"/>
                <c:pt idx="0">
                  <c:v>百分比 </c:v>
                </c:pt>
              </c:strCache>
            </c:strRef>
          </c:tx>
          <c:dLbls>
            <c:numFmt formatCode="0.0%" sourceLinked="0"/>
            <c:spPr>
              <a:noFill/>
              <a:ln>
                <a:noFill/>
              </a:ln>
              <a:effectLst/>
            </c:spPr>
            <c:txPr>
              <a:bodyPr rot="0" spcFirstLastPara="0" vertOverflow="ellipsis" vert="horz" wrap="square" lIns="38100" tIns="19050" rIns="38100" bIns="19050" anchor="ctr" anchorCtr="1"/>
              <a:lstStyle/>
              <a:p>
                <a:pPr>
                  <a:defRPr lang="en-US" sz="1200" b="0" i="0" u="none" strike="noStrike" kern="1200" baseline="0">
                    <a:solidFill>
                      <a:schemeClr val="tx1"/>
                    </a:solidFill>
                    <a:latin typeface="+mn-lt"/>
                    <a:ea typeface="+mn-ea"/>
                    <a:cs typeface="+mn-cs"/>
                  </a:defRPr>
                </a:pPr>
                <a:endParaRPr lang="zh-TW"/>
              </a:p>
            </c:txPr>
            <c:dLblPos val="outEnd"/>
            <c:showVal val="1"/>
            <c:extLst>
              <c:ext xmlns:c15="http://schemas.microsoft.com/office/drawing/2012/chart" uri="{CE6537A1-D6FC-4f65-9D91-7224C49458BB}">
                <c15:layout/>
                <c15:showLeaderLines val="0"/>
                <c15:leaderLines/>
              </c:ext>
            </c:extLst>
          </c:dLbls>
          <c:cat>
            <c:multiLvlStrRef>
              <c:f>Sheet1!$B$1:$F$2</c:f>
              <c:multiLvlStrCache>
                <c:ptCount val="5"/>
                <c:lvl>
                  <c:pt idx="4">
                    <c:v>100%</c:v>
                  </c:pt>
                </c:lvl>
                <c:lvl>
                  <c:pt idx="0">
                    <c:v>50% - 60% </c:v>
                  </c:pt>
                  <c:pt idx="1">
                    <c:v>60% - 70% </c:v>
                  </c:pt>
                  <c:pt idx="2">
                    <c:v>70% - 80% </c:v>
                  </c:pt>
                  <c:pt idx="3">
                    <c:v>80% - 90% </c:v>
                  </c:pt>
                  <c:pt idx="4">
                    <c:v>90% -  </c:v>
                  </c:pt>
                </c:lvl>
              </c:multiLvlStrCache>
            </c:multiLvlStrRef>
          </c:cat>
          <c:val>
            <c:numRef>
              <c:f>Sheet1!$B$3:$F$3</c:f>
              <c:numCache>
                <c:formatCode>0.00%</c:formatCode>
                <c:ptCount val="5"/>
                <c:pt idx="0">
                  <c:v>0.33000000000000013</c:v>
                </c:pt>
                <c:pt idx="1">
                  <c:v>0.28900000000000009</c:v>
                </c:pt>
                <c:pt idx="2">
                  <c:v>0.2950000000000001</c:v>
                </c:pt>
                <c:pt idx="3">
                  <c:v>0.22500000000000001</c:v>
                </c:pt>
                <c:pt idx="4">
                  <c:v>0.20400000000000001</c:v>
                </c:pt>
              </c:numCache>
            </c:numRef>
          </c:val>
        </c:ser>
        <c:dLbls>
          <c:showVal val="1"/>
        </c:dLbls>
        <c:gapWidth val="58"/>
        <c:axId val="93861376"/>
        <c:axId val="99372416"/>
      </c:barChart>
      <c:catAx>
        <c:axId val="93861376"/>
        <c:scaling>
          <c:orientation val="minMax"/>
        </c:scaling>
        <c:axPos val="b"/>
        <c:tickLblPos val="nextTo"/>
        <c:txPr>
          <a:bodyPr rot="-60000000" spcFirstLastPara="0" vertOverflow="ellipsis" vert="horz" wrap="square" anchor="ctr" anchorCtr="1"/>
          <a:lstStyle/>
          <a:p>
            <a:pPr>
              <a:defRPr lang="en-US" sz="1200" b="0" i="0" u="none" strike="noStrike" kern="1200" baseline="0">
                <a:solidFill>
                  <a:schemeClr val="tx1"/>
                </a:solidFill>
                <a:latin typeface="+mn-lt"/>
                <a:ea typeface="+mn-ea"/>
                <a:cs typeface="+mn-cs"/>
              </a:defRPr>
            </a:pPr>
            <a:endParaRPr lang="zh-TW"/>
          </a:p>
        </c:txPr>
        <c:crossAx val="99372416"/>
        <c:crosses val="autoZero"/>
        <c:auto val="1"/>
        <c:lblAlgn val="ctr"/>
        <c:lblOffset val="100"/>
      </c:catAx>
      <c:valAx>
        <c:axId val="99372416"/>
        <c:scaling>
          <c:orientation val="minMax"/>
          <c:min val="0.2"/>
        </c:scaling>
        <c:axPos val="l"/>
        <c:majorGridlines/>
        <c:numFmt formatCode="0%" sourceLinked="0"/>
        <c:tickLblPos val="nextTo"/>
        <c:txPr>
          <a:bodyPr rot="-60000000" spcFirstLastPara="0" vertOverflow="ellipsis" vert="horz" wrap="square" anchor="ctr" anchorCtr="1"/>
          <a:lstStyle/>
          <a:p>
            <a:pPr>
              <a:defRPr lang="en-US" sz="1200" b="0" i="0" u="none" strike="noStrike" kern="1200" baseline="0">
                <a:solidFill>
                  <a:schemeClr val="tx1"/>
                </a:solidFill>
                <a:latin typeface="+mn-lt"/>
                <a:ea typeface="+mn-ea"/>
                <a:cs typeface="+mn-cs"/>
              </a:defRPr>
            </a:pPr>
            <a:endParaRPr lang="zh-TW"/>
          </a:p>
        </c:txPr>
        <c:crossAx val="93861376"/>
        <c:crosses val="autoZero"/>
        <c:crossBetween val="between"/>
      </c:valAx>
    </c:plotArea>
    <c:plotVisOnly val="1"/>
    <c:dispBlanksAs val="gap"/>
  </c:chart>
  <c:txPr>
    <a:bodyPr/>
    <a:lstStyle/>
    <a:p>
      <a:pPr>
        <a:defRPr lang="en-US"/>
      </a:pPr>
      <a:endParaRPr lang="zh-TW"/>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3BF6761D-A265-46D3-8688-0B6D2CB28950}" type="doc">
      <dgm:prSet loTypeId="urn:microsoft.com/office/officeart/2005/8/layout/venn1" loCatId="relationship" qsTypeId="urn:microsoft.com/office/officeart/2005/8/quickstyle/simple1#1" qsCatId="simple" csTypeId="urn:microsoft.com/office/officeart/2005/8/colors/accent1_2#1" csCatId="accent1" phldr="1"/>
      <dgm:spPr/>
    </dgm:pt>
    <dgm:pt modelId="{5868BF07-9C3E-447B-843A-2BC285CF264E}">
      <dgm:prSet phldrT="[文字]"/>
      <dgm:spPr/>
      <dgm:t>
        <a:bodyPr/>
        <a:lstStyle/>
        <a:p>
          <a:r>
            <a:rPr lang="zh-TW" altLang="en-US" dirty="0" smtClean="0"/>
            <a:t>收入</a:t>
          </a:r>
          <a:endParaRPr lang="zh-TW" altLang="en-US" dirty="0"/>
        </a:p>
      </dgm:t>
    </dgm:pt>
    <dgm:pt modelId="{453F1C71-C650-4D0D-A094-8FF30D6F45B9}" type="parTrans" cxnId="{C0D9DF5B-BD75-4608-8199-5F0008FBE5B1}">
      <dgm:prSet/>
      <dgm:spPr/>
      <dgm:t>
        <a:bodyPr/>
        <a:lstStyle/>
        <a:p>
          <a:endParaRPr lang="zh-TW" altLang="en-US"/>
        </a:p>
      </dgm:t>
    </dgm:pt>
    <dgm:pt modelId="{36B36592-A68F-49AF-9650-8AF2E8950556}" type="sibTrans" cxnId="{C0D9DF5B-BD75-4608-8199-5F0008FBE5B1}">
      <dgm:prSet/>
      <dgm:spPr/>
      <dgm:t>
        <a:bodyPr/>
        <a:lstStyle/>
        <a:p>
          <a:endParaRPr lang="zh-TW" altLang="en-US"/>
        </a:p>
      </dgm:t>
    </dgm:pt>
    <dgm:pt modelId="{E0BBA19E-759A-4347-AB76-B2CAA1027A6D}">
      <dgm:prSet phldrT="[文字]"/>
      <dgm:spPr/>
      <dgm:t>
        <a:bodyPr/>
        <a:lstStyle/>
        <a:p>
          <a:r>
            <a:rPr lang="zh-TW" altLang="en-US" dirty="0" smtClean="0"/>
            <a:t>匱乏</a:t>
          </a:r>
          <a:endParaRPr lang="zh-TW" altLang="en-US" dirty="0"/>
        </a:p>
      </dgm:t>
    </dgm:pt>
    <dgm:pt modelId="{4635ABC4-9D61-454C-9EAF-EB768AED3AE6}" type="parTrans" cxnId="{CA80CCB2-22B9-4725-8829-EAFFFD079C3A}">
      <dgm:prSet/>
      <dgm:spPr/>
      <dgm:t>
        <a:bodyPr/>
        <a:lstStyle/>
        <a:p>
          <a:endParaRPr lang="zh-TW" altLang="en-US"/>
        </a:p>
      </dgm:t>
    </dgm:pt>
    <dgm:pt modelId="{0B7E2F04-F719-4B3A-8366-D8B8212BDC66}" type="sibTrans" cxnId="{CA80CCB2-22B9-4725-8829-EAFFFD079C3A}">
      <dgm:prSet/>
      <dgm:spPr/>
      <dgm:t>
        <a:bodyPr/>
        <a:lstStyle/>
        <a:p>
          <a:endParaRPr lang="zh-TW" altLang="en-US"/>
        </a:p>
      </dgm:t>
    </dgm:pt>
    <dgm:pt modelId="{F61E1988-14B0-4914-B69B-58959B1F3AE0}">
      <dgm:prSet phldrT="[文字]"/>
      <dgm:spPr/>
      <dgm:t>
        <a:bodyPr/>
        <a:lstStyle/>
        <a:p>
          <a:r>
            <a:rPr lang="zh-TW" altLang="en-US" dirty="0" smtClean="0"/>
            <a:t>開支</a:t>
          </a:r>
          <a:endParaRPr lang="zh-TW" altLang="en-US" dirty="0"/>
        </a:p>
      </dgm:t>
    </dgm:pt>
    <dgm:pt modelId="{948773B7-8D3E-4282-B00B-24A98E251580}" type="parTrans" cxnId="{F72FF9C9-2546-4F02-BCB6-80DB8E51EFF5}">
      <dgm:prSet/>
      <dgm:spPr/>
      <dgm:t>
        <a:bodyPr/>
        <a:lstStyle/>
        <a:p>
          <a:endParaRPr lang="zh-TW" altLang="en-US"/>
        </a:p>
      </dgm:t>
    </dgm:pt>
    <dgm:pt modelId="{F047A838-88E8-4993-883A-8CE5A974CBB7}" type="sibTrans" cxnId="{F72FF9C9-2546-4F02-BCB6-80DB8E51EFF5}">
      <dgm:prSet/>
      <dgm:spPr/>
      <dgm:t>
        <a:bodyPr/>
        <a:lstStyle/>
        <a:p>
          <a:endParaRPr lang="zh-TW" altLang="en-US"/>
        </a:p>
      </dgm:t>
    </dgm:pt>
    <dgm:pt modelId="{6D6602C0-0BA3-4C1B-A998-BBF67204DB2F}" type="pres">
      <dgm:prSet presAssocID="{3BF6761D-A265-46D3-8688-0B6D2CB28950}" presName="compositeShape" presStyleCnt="0">
        <dgm:presLayoutVars>
          <dgm:chMax val="7"/>
          <dgm:dir/>
          <dgm:resizeHandles val="exact"/>
        </dgm:presLayoutVars>
      </dgm:prSet>
      <dgm:spPr/>
    </dgm:pt>
    <dgm:pt modelId="{D62924D3-EF37-419F-B37E-3B03201AD5BB}" type="pres">
      <dgm:prSet presAssocID="{5868BF07-9C3E-447B-843A-2BC285CF264E}" presName="circ1" presStyleLbl="vennNode1" presStyleIdx="0" presStyleCnt="3"/>
      <dgm:spPr/>
      <dgm:t>
        <a:bodyPr/>
        <a:lstStyle/>
        <a:p>
          <a:endParaRPr lang="zh-TW" altLang="en-US"/>
        </a:p>
      </dgm:t>
    </dgm:pt>
    <dgm:pt modelId="{93DA45D2-2232-49E9-ADBE-5B605DB119AE}" type="pres">
      <dgm:prSet presAssocID="{5868BF07-9C3E-447B-843A-2BC285CF264E}" presName="circ1Tx" presStyleLbl="revTx" presStyleIdx="0" presStyleCnt="0">
        <dgm:presLayoutVars>
          <dgm:chMax val="0"/>
          <dgm:chPref val="0"/>
          <dgm:bulletEnabled val="1"/>
        </dgm:presLayoutVars>
      </dgm:prSet>
      <dgm:spPr/>
      <dgm:t>
        <a:bodyPr/>
        <a:lstStyle/>
        <a:p>
          <a:endParaRPr lang="zh-TW" altLang="en-US"/>
        </a:p>
      </dgm:t>
    </dgm:pt>
    <dgm:pt modelId="{F2D9B3DF-0695-4AAA-850B-2D5E26ED5DF2}" type="pres">
      <dgm:prSet presAssocID="{E0BBA19E-759A-4347-AB76-B2CAA1027A6D}" presName="circ2" presStyleLbl="vennNode1" presStyleIdx="1" presStyleCnt="3"/>
      <dgm:spPr/>
      <dgm:t>
        <a:bodyPr/>
        <a:lstStyle/>
        <a:p>
          <a:endParaRPr lang="zh-TW" altLang="en-US"/>
        </a:p>
      </dgm:t>
    </dgm:pt>
    <dgm:pt modelId="{3DCC34D8-6718-4D70-AF2F-ED50078C2C30}" type="pres">
      <dgm:prSet presAssocID="{E0BBA19E-759A-4347-AB76-B2CAA1027A6D}" presName="circ2Tx" presStyleLbl="revTx" presStyleIdx="0" presStyleCnt="0">
        <dgm:presLayoutVars>
          <dgm:chMax val="0"/>
          <dgm:chPref val="0"/>
          <dgm:bulletEnabled val="1"/>
        </dgm:presLayoutVars>
      </dgm:prSet>
      <dgm:spPr/>
      <dgm:t>
        <a:bodyPr/>
        <a:lstStyle/>
        <a:p>
          <a:endParaRPr lang="zh-TW" altLang="en-US"/>
        </a:p>
      </dgm:t>
    </dgm:pt>
    <dgm:pt modelId="{6A2183F4-84EB-4F16-B6B8-148199A0DE94}" type="pres">
      <dgm:prSet presAssocID="{F61E1988-14B0-4914-B69B-58959B1F3AE0}" presName="circ3" presStyleLbl="vennNode1" presStyleIdx="2" presStyleCnt="3"/>
      <dgm:spPr/>
      <dgm:t>
        <a:bodyPr/>
        <a:lstStyle/>
        <a:p>
          <a:endParaRPr lang="zh-TW" altLang="en-US"/>
        </a:p>
      </dgm:t>
    </dgm:pt>
    <dgm:pt modelId="{3ACE1DA9-22AD-4E0B-B4CA-0E25D1EEEF31}" type="pres">
      <dgm:prSet presAssocID="{F61E1988-14B0-4914-B69B-58959B1F3AE0}" presName="circ3Tx" presStyleLbl="revTx" presStyleIdx="0" presStyleCnt="0">
        <dgm:presLayoutVars>
          <dgm:chMax val="0"/>
          <dgm:chPref val="0"/>
          <dgm:bulletEnabled val="1"/>
        </dgm:presLayoutVars>
      </dgm:prSet>
      <dgm:spPr/>
      <dgm:t>
        <a:bodyPr/>
        <a:lstStyle/>
        <a:p>
          <a:endParaRPr lang="zh-TW" altLang="en-US"/>
        </a:p>
      </dgm:t>
    </dgm:pt>
  </dgm:ptLst>
  <dgm:cxnLst>
    <dgm:cxn modelId="{4853A5DB-E61D-4BB0-9796-33F931C27A80}" type="presOf" srcId="{E0BBA19E-759A-4347-AB76-B2CAA1027A6D}" destId="{3DCC34D8-6718-4D70-AF2F-ED50078C2C30}" srcOrd="1" destOrd="0" presId="urn:microsoft.com/office/officeart/2005/8/layout/venn1"/>
    <dgm:cxn modelId="{01573D14-66D1-416A-A3AC-0B2C95D3A5EA}" type="presOf" srcId="{E0BBA19E-759A-4347-AB76-B2CAA1027A6D}" destId="{F2D9B3DF-0695-4AAA-850B-2D5E26ED5DF2}" srcOrd="0" destOrd="0" presId="urn:microsoft.com/office/officeart/2005/8/layout/venn1"/>
    <dgm:cxn modelId="{F364C1F3-053F-40D7-B4AF-C2206EBE9E52}" type="presOf" srcId="{F61E1988-14B0-4914-B69B-58959B1F3AE0}" destId="{3ACE1DA9-22AD-4E0B-B4CA-0E25D1EEEF31}" srcOrd="1" destOrd="0" presId="urn:microsoft.com/office/officeart/2005/8/layout/venn1"/>
    <dgm:cxn modelId="{8719CBAB-F2C1-41DE-A011-B73A6E53239F}" type="presOf" srcId="{5868BF07-9C3E-447B-843A-2BC285CF264E}" destId="{93DA45D2-2232-49E9-ADBE-5B605DB119AE}" srcOrd="1" destOrd="0" presId="urn:microsoft.com/office/officeart/2005/8/layout/venn1"/>
    <dgm:cxn modelId="{46A7ADBD-BCEC-4B67-B81E-8BB58C15E98D}" type="presOf" srcId="{3BF6761D-A265-46D3-8688-0B6D2CB28950}" destId="{6D6602C0-0BA3-4C1B-A998-BBF67204DB2F}" srcOrd="0" destOrd="0" presId="urn:microsoft.com/office/officeart/2005/8/layout/venn1"/>
    <dgm:cxn modelId="{C0D9DF5B-BD75-4608-8199-5F0008FBE5B1}" srcId="{3BF6761D-A265-46D3-8688-0B6D2CB28950}" destId="{5868BF07-9C3E-447B-843A-2BC285CF264E}" srcOrd="0" destOrd="0" parTransId="{453F1C71-C650-4D0D-A094-8FF30D6F45B9}" sibTransId="{36B36592-A68F-49AF-9650-8AF2E8950556}"/>
    <dgm:cxn modelId="{7F0FB194-0040-40B4-BD21-71FECBB3544D}" type="presOf" srcId="{5868BF07-9C3E-447B-843A-2BC285CF264E}" destId="{D62924D3-EF37-419F-B37E-3B03201AD5BB}" srcOrd="0" destOrd="0" presId="urn:microsoft.com/office/officeart/2005/8/layout/venn1"/>
    <dgm:cxn modelId="{CA80CCB2-22B9-4725-8829-EAFFFD079C3A}" srcId="{3BF6761D-A265-46D3-8688-0B6D2CB28950}" destId="{E0BBA19E-759A-4347-AB76-B2CAA1027A6D}" srcOrd="1" destOrd="0" parTransId="{4635ABC4-9D61-454C-9EAF-EB768AED3AE6}" sibTransId="{0B7E2F04-F719-4B3A-8366-D8B8212BDC66}"/>
    <dgm:cxn modelId="{F72FF9C9-2546-4F02-BCB6-80DB8E51EFF5}" srcId="{3BF6761D-A265-46D3-8688-0B6D2CB28950}" destId="{F61E1988-14B0-4914-B69B-58959B1F3AE0}" srcOrd="2" destOrd="0" parTransId="{948773B7-8D3E-4282-B00B-24A98E251580}" sibTransId="{F047A838-88E8-4993-883A-8CE5A974CBB7}"/>
    <dgm:cxn modelId="{F802E38E-80B8-4E74-814B-00E4BEDA90E6}" type="presOf" srcId="{F61E1988-14B0-4914-B69B-58959B1F3AE0}" destId="{6A2183F4-84EB-4F16-B6B8-148199A0DE94}" srcOrd="0" destOrd="0" presId="urn:microsoft.com/office/officeart/2005/8/layout/venn1"/>
    <dgm:cxn modelId="{12AAC74C-8BFC-4A14-90C4-19737956A2DD}" type="presParOf" srcId="{6D6602C0-0BA3-4C1B-A998-BBF67204DB2F}" destId="{D62924D3-EF37-419F-B37E-3B03201AD5BB}" srcOrd="0" destOrd="0" presId="urn:microsoft.com/office/officeart/2005/8/layout/venn1"/>
    <dgm:cxn modelId="{5E1B8EDE-2AEF-4E13-B252-9439A635C4A4}" type="presParOf" srcId="{6D6602C0-0BA3-4C1B-A998-BBF67204DB2F}" destId="{93DA45D2-2232-49E9-ADBE-5B605DB119AE}" srcOrd="1" destOrd="0" presId="urn:microsoft.com/office/officeart/2005/8/layout/venn1"/>
    <dgm:cxn modelId="{90A1820F-A1CE-4253-A52D-C0FF746BD4FF}" type="presParOf" srcId="{6D6602C0-0BA3-4C1B-A998-BBF67204DB2F}" destId="{F2D9B3DF-0695-4AAA-850B-2D5E26ED5DF2}" srcOrd="2" destOrd="0" presId="urn:microsoft.com/office/officeart/2005/8/layout/venn1"/>
    <dgm:cxn modelId="{AAF70880-EF32-4CE9-8B7B-1E9F57E01BDB}" type="presParOf" srcId="{6D6602C0-0BA3-4C1B-A998-BBF67204DB2F}" destId="{3DCC34D8-6718-4D70-AF2F-ED50078C2C30}" srcOrd="3" destOrd="0" presId="urn:microsoft.com/office/officeart/2005/8/layout/venn1"/>
    <dgm:cxn modelId="{F05744B6-06EB-401D-B583-A25D1F770FFA}" type="presParOf" srcId="{6D6602C0-0BA3-4C1B-A998-BBF67204DB2F}" destId="{6A2183F4-84EB-4F16-B6B8-148199A0DE94}" srcOrd="4" destOrd="0" presId="urn:microsoft.com/office/officeart/2005/8/layout/venn1"/>
    <dgm:cxn modelId="{F0CF7676-D45D-4E55-88E7-30D6849C964E}" type="presParOf" srcId="{6D6602C0-0BA3-4C1B-A998-BBF67204DB2F}" destId="{3ACE1DA9-22AD-4E0B-B4CA-0E25D1EEEF31}"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B1D179-D23D-41D4-AEEF-E4B9FEB06903}" type="doc">
      <dgm:prSet loTypeId="urn:microsoft.com/office/officeart/2005/8/layout/process1" loCatId="process" qsTypeId="urn:microsoft.com/office/officeart/2005/8/quickstyle/simple1#2" qsCatId="simple" csTypeId="urn:microsoft.com/office/officeart/2005/8/colors/accent1_2#2" csCatId="accent1" phldr="1"/>
      <dgm:spPr/>
    </dgm:pt>
    <dgm:pt modelId="{3F25DA44-7F3E-4C17-A40B-7F663FDBEA65}">
      <dgm:prSet phldrT="[Text]" phldr="0" custT="0"/>
      <dgm:spPr/>
      <dgm:t>
        <a:bodyPr vert="horz" wrap="square"/>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a:lnSpc>
              <a:spcPct val="100000"/>
            </a:lnSpc>
            <a:spcBef>
              <a:spcPct val="0"/>
            </a:spcBef>
            <a:spcAft>
              <a:spcPct val="35000"/>
            </a:spcAft>
          </a:pPr>
          <a:r>
            <a:rPr lang="zh-TW" altLang="en-US"/>
            <a:t>一人住戶</a:t>
          </a:r>
          <a:endParaRPr lang="en-US"/>
        </a:p>
      </dgm:t>
    </dgm:pt>
    <dgm:pt modelId="{EE9066D1-3403-4469-8E8C-0D40A82430F2}" type="parTrans" cxnId="{5D4D5E45-A58E-42FE-9A5B-52CD33B259BA}">
      <dgm:prSet/>
      <dgm:spPr/>
      <dgm:t>
        <a:bodyPr/>
        <a:lstStyle/>
        <a:p>
          <a:endParaRPr lang="zh-TW" altLang="en-US"/>
        </a:p>
      </dgm:t>
    </dgm:pt>
    <dgm:pt modelId="{8EC5AF5E-9C9F-410A-A755-A3EA5186F948}" type="sibTrans" cxnId="{5D4D5E45-A58E-42FE-9A5B-52CD33B259BA}">
      <dgm:prSet/>
      <dgm:spPr/>
      <dgm:t>
        <a:bodyPr/>
        <a:lstStyle/>
        <a:p>
          <a:endParaRPr lang="en-US"/>
        </a:p>
      </dgm:t>
    </dgm:pt>
    <dgm:pt modelId="{2E2F4D3A-969C-4DB2-9FA9-5C4A40369351}">
      <dgm:prSet phldrT="[Text]" phldr="0" custT="0"/>
      <dgm:spPr/>
      <dgm:t>
        <a:bodyPr vert="horz" wrap="square"/>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a:lnSpc>
              <a:spcPct val="100000"/>
            </a:lnSpc>
            <a:spcBef>
              <a:spcPct val="0"/>
            </a:spcBef>
            <a:spcAft>
              <a:spcPct val="35000"/>
            </a:spcAft>
          </a:pPr>
          <a:r>
            <a:rPr lang="zh-TW" altLang="en-US" dirty="0"/>
            <a:t>按住戶開</a:t>
          </a:r>
          <a:r>
            <a:rPr lang="zh-TW" altLang="en-US" dirty="0" smtClean="0"/>
            <a:t>支高低排序</a:t>
          </a:r>
          <a:endParaRPr lang="en-US" dirty="0"/>
        </a:p>
      </dgm:t>
    </dgm:pt>
    <dgm:pt modelId="{1E934BFE-4D40-486C-8784-F698A10C4CF5}" type="parTrans" cxnId="{171DA319-CFFD-40C3-8891-EE57843FA732}">
      <dgm:prSet/>
      <dgm:spPr/>
      <dgm:t>
        <a:bodyPr/>
        <a:lstStyle/>
        <a:p>
          <a:endParaRPr lang="zh-TW" altLang="en-US"/>
        </a:p>
      </dgm:t>
    </dgm:pt>
    <dgm:pt modelId="{EC1AFF77-9232-4EEB-95CB-85CEAB3B1FC0}" type="sibTrans" cxnId="{171DA319-CFFD-40C3-8891-EE57843FA732}">
      <dgm:prSet/>
      <dgm:spPr/>
      <dgm:t>
        <a:bodyPr/>
        <a:lstStyle/>
        <a:p>
          <a:endParaRPr lang="en-US"/>
        </a:p>
      </dgm:t>
    </dgm:pt>
    <dgm:pt modelId="{BF708676-7EFC-4C81-9D3A-3E677EAC1C7B}" type="pres">
      <dgm:prSet presAssocID="{8EB1D179-D23D-41D4-AEEF-E4B9FEB06903}" presName="Name0" presStyleCnt="0">
        <dgm:presLayoutVars>
          <dgm:dir/>
          <dgm:resizeHandles val="exact"/>
        </dgm:presLayoutVars>
      </dgm:prSet>
      <dgm:spPr/>
    </dgm:pt>
    <dgm:pt modelId="{111DEAC9-5D4C-4A6A-A44E-082A26F60596}" type="pres">
      <dgm:prSet presAssocID="{3F25DA44-7F3E-4C17-A40B-7F663FDBEA65}" presName="node" presStyleLbl="node1" presStyleIdx="0" presStyleCnt="2">
        <dgm:presLayoutVars>
          <dgm:bulletEnabled val="1"/>
        </dgm:presLayoutVars>
      </dgm:prSet>
      <dgm:spPr/>
      <dgm:t>
        <a:bodyPr/>
        <a:lstStyle/>
        <a:p>
          <a:endParaRPr lang="zh-TW" altLang="en-US"/>
        </a:p>
      </dgm:t>
    </dgm:pt>
    <dgm:pt modelId="{8A5CF0CE-3323-464D-9C63-05C1BDB053F5}" type="pres">
      <dgm:prSet presAssocID="{8EC5AF5E-9C9F-410A-A755-A3EA5186F948}" presName="sibTrans" presStyleLbl="sibTrans2D1" presStyleIdx="0" presStyleCnt="1"/>
      <dgm:spPr/>
      <dgm:t>
        <a:bodyPr/>
        <a:lstStyle/>
        <a:p>
          <a:endParaRPr lang="zh-TW" altLang="en-US"/>
        </a:p>
      </dgm:t>
    </dgm:pt>
    <dgm:pt modelId="{5FA465F6-7607-499F-BFB2-52F4E071FB67}" type="pres">
      <dgm:prSet presAssocID="{8EC5AF5E-9C9F-410A-A755-A3EA5186F948}" presName="connectorText" presStyleLbl="sibTrans2D1" presStyleIdx="0" presStyleCnt="1"/>
      <dgm:spPr/>
      <dgm:t>
        <a:bodyPr/>
        <a:lstStyle/>
        <a:p>
          <a:endParaRPr lang="zh-TW" altLang="en-US"/>
        </a:p>
      </dgm:t>
    </dgm:pt>
    <dgm:pt modelId="{552FB8E7-A5FB-4CC3-94C3-CE0BDF19F9F1}" type="pres">
      <dgm:prSet presAssocID="{2E2F4D3A-969C-4DB2-9FA9-5C4A40369351}" presName="node" presStyleLbl="node1" presStyleIdx="1" presStyleCnt="2">
        <dgm:presLayoutVars>
          <dgm:bulletEnabled val="1"/>
        </dgm:presLayoutVars>
      </dgm:prSet>
      <dgm:spPr/>
      <dgm:t>
        <a:bodyPr/>
        <a:lstStyle/>
        <a:p>
          <a:endParaRPr lang="zh-TW" altLang="en-US"/>
        </a:p>
      </dgm:t>
    </dgm:pt>
  </dgm:ptLst>
  <dgm:cxnLst>
    <dgm:cxn modelId="{6C6ED707-8156-426B-9110-90E7E9C2DDCD}" type="presOf" srcId="{3F25DA44-7F3E-4C17-A40B-7F663FDBEA65}" destId="{111DEAC9-5D4C-4A6A-A44E-082A26F60596}" srcOrd="0" destOrd="0" presId="urn:microsoft.com/office/officeart/2005/8/layout/process1"/>
    <dgm:cxn modelId="{C58728A4-9B05-43EA-AAEE-220F5B68BD54}" type="presOf" srcId="{8EC5AF5E-9C9F-410A-A755-A3EA5186F948}" destId="{8A5CF0CE-3323-464D-9C63-05C1BDB053F5}" srcOrd="0" destOrd="0" presId="urn:microsoft.com/office/officeart/2005/8/layout/process1"/>
    <dgm:cxn modelId="{6036FAA3-009A-4B58-B4E4-1E24F6C6969E}" type="presOf" srcId="{2E2F4D3A-969C-4DB2-9FA9-5C4A40369351}" destId="{552FB8E7-A5FB-4CC3-94C3-CE0BDF19F9F1}" srcOrd="0" destOrd="0" presId="urn:microsoft.com/office/officeart/2005/8/layout/process1"/>
    <dgm:cxn modelId="{611246DB-98B0-4119-A65A-AFF1298953B8}" type="presOf" srcId="{8EC5AF5E-9C9F-410A-A755-A3EA5186F948}" destId="{5FA465F6-7607-499F-BFB2-52F4E071FB67}" srcOrd="1" destOrd="0" presId="urn:microsoft.com/office/officeart/2005/8/layout/process1"/>
    <dgm:cxn modelId="{5D4D5E45-A58E-42FE-9A5B-52CD33B259BA}" srcId="{8EB1D179-D23D-41D4-AEEF-E4B9FEB06903}" destId="{3F25DA44-7F3E-4C17-A40B-7F663FDBEA65}" srcOrd="0" destOrd="0" parTransId="{EE9066D1-3403-4469-8E8C-0D40A82430F2}" sibTransId="{8EC5AF5E-9C9F-410A-A755-A3EA5186F948}"/>
    <dgm:cxn modelId="{1FB83D07-0CE4-4A2B-B19D-20FDF8378078}" type="presOf" srcId="{8EB1D179-D23D-41D4-AEEF-E4B9FEB06903}" destId="{BF708676-7EFC-4C81-9D3A-3E677EAC1C7B}" srcOrd="0" destOrd="0" presId="urn:microsoft.com/office/officeart/2005/8/layout/process1"/>
    <dgm:cxn modelId="{171DA319-CFFD-40C3-8891-EE57843FA732}" srcId="{8EB1D179-D23D-41D4-AEEF-E4B9FEB06903}" destId="{2E2F4D3A-969C-4DB2-9FA9-5C4A40369351}" srcOrd="1" destOrd="0" parTransId="{1E934BFE-4D40-486C-8784-F698A10C4CF5}" sibTransId="{EC1AFF77-9232-4EEB-95CB-85CEAB3B1FC0}"/>
    <dgm:cxn modelId="{BFC731AC-1F33-485A-BF75-587B1616151C}" type="presParOf" srcId="{BF708676-7EFC-4C81-9D3A-3E677EAC1C7B}" destId="{111DEAC9-5D4C-4A6A-A44E-082A26F60596}" srcOrd="0" destOrd="0" presId="urn:microsoft.com/office/officeart/2005/8/layout/process1"/>
    <dgm:cxn modelId="{B8F8A7AE-A04B-4C8D-9972-5D504388DB3E}" type="presParOf" srcId="{BF708676-7EFC-4C81-9D3A-3E677EAC1C7B}" destId="{8A5CF0CE-3323-464D-9C63-05C1BDB053F5}" srcOrd="1" destOrd="0" presId="urn:microsoft.com/office/officeart/2005/8/layout/process1"/>
    <dgm:cxn modelId="{99FA5305-B725-4A0F-A454-E26B45B94F3D}" type="presParOf" srcId="{8A5CF0CE-3323-464D-9C63-05C1BDB053F5}" destId="{5FA465F6-7607-499F-BFB2-52F4E071FB67}" srcOrd="0" destOrd="0" presId="urn:microsoft.com/office/officeart/2005/8/layout/process1"/>
    <dgm:cxn modelId="{FC5C157B-A1B4-405A-86F4-54B4B2D01D54}" type="presParOf" srcId="{BF708676-7EFC-4C81-9D3A-3E677EAC1C7B}" destId="{552FB8E7-A5FB-4CC3-94C3-CE0BDF19F9F1}" srcOrd="2"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B1D179-D23D-41D4-AEEF-E4B9FEB06903}" type="doc">
      <dgm:prSet loTypeId="urn:microsoft.com/office/officeart/2005/8/layout/process1" loCatId="process" qsTypeId="urn:microsoft.com/office/officeart/2005/8/quickstyle/simple1#3" qsCatId="simple" csTypeId="urn:microsoft.com/office/officeart/2005/8/colors/accent1_2#3" csCatId="accent1" phldr="1"/>
      <dgm:spPr/>
    </dgm:pt>
    <dgm:pt modelId="{3F25DA44-7F3E-4C17-A40B-7F663FDBEA65}">
      <dgm:prSet phldrT="[Text]" phldr="0" custT="0"/>
      <dgm:spPr/>
      <dgm:t>
        <a:bodyPr vert="horz" wrap="square"/>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a:lnSpc>
              <a:spcPct val="100000"/>
            </a:lnSpc>
            <a:spcBef>
              <a:spcPct val="0"/>
            </a:spcBef>
            <a:spcAft>
              <a:spcPct val="35000"/>
            </a:spcAft>
          </a:pPr>
          <a:r>
            <a:rPr lang="zh-TW" altLang="en-US"/>
            <a:t>五人或以上住戶</a:t>
          </a:r>
          <a:endParaRPr lang="en-US"/>
        </a:p>
      </dgm:t>
    </dgm:pt>
    <dgm:pt modelId="{EE9066D1-3403-4469-8E8C-0D40A82430F2}" type="parTrans" cxnId="{BF38FBE3-E51A-46BD-B405-EA19CC9AD53C}">
      <dgm:prSet/>
      <dgm:spPr/>
      <dgm:t>
        <a:bodyPr/>
        <a:lstStyle/>
        <a:p>
          <a:endParaRPr lang="zh-TW" altLang="en-US"/>
        </a:p>
      </dgm:t>
    </dgm:pt>
    <dgm:pt modelId="{8EC5AF5E-9C9F-410A-A755-A3EA5186F948}" type="sibTrans" cxnId="{BF38FBE3-E51A-46BD-B405-EA19CC9AD53C}">
      <dgm:prSet/>
      <dgm:spPr/>
      <dgm:t>
        <a:bodyPr/>
        <a:lstStyle/>
        <a:p>
          <a:endParaRPr lang="en-US"/>
        </a:p>
      </dgm:t>
    </dgm:pt>
    <dgm:pt modelId="{2E2F4D3A-969C-4DB2-9FA9-5C4A40369351}">
      <dgm:prSet phldrT="[Text]" phldr="0" custT="0"/>
      <dgm:spPr/>
      <dgm:t>
        <a:bodyPr vert="horz" wrap="square"/>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a:lnSpc>
              <a:spcPct val="100000"/>
            </a:lnSpc>
            <a:spcBef>
              <a:spcPct val="0"/>
            </a:spcBef>
            <a:spcAft>
              <a:spcPct val="35000"/>
            </a:spcAft>
          </a:pPr>
          <a:r>
            <a:rPr lang="zh-TW" altLang="en-US" dirty="0"/>
            <a:t>按住戶開</a:t>
          </a:r>
          <a:r>
            <a:rPr lang="zh-TW" altLang="en-US" dirty="0" smtClean="0"/>
            <a:t>支高低排序</a:t>
          </a:r>
          <a:endParaRPr lang="en-US" dirty="0"/>
        </a:p>
      </dgm:t>
    </dgm:pt>
    <dgm:pt modelId="{1E934BFE-4D40-486C-8784-F698A10C4CF5}" type="parTrans" cxnId="{A21EB4F1-DFA2-424C-B89A-B453CDF4301A}">
      <dgm:prSet/>
      <dgm:spPr/>
      <dgm:t>
        <a:bodyPr/>
        <a:lstStyle/>
        <a:p>
          <a:endParaRPr lang="zh-TW" altLang="en-US"/>
        </a:p>
      </dgm:t>
    </dgm:pt>
    <dgm:pt modelId="{EC1AFF77-9232-4EEB-95CB-85CEAB3B1FC0}" type="sibTrans" cxnId="{A21EB4F1-DFA2-424C-B89A-B453CDF4301A}">
      <dgm:prSet/>
      <dgm:spPr/>
      <dgm:t>
        <a:bodyPr/>
        <a:lstStyle/>
        <a:p>
          <a:endParaRPr lang="en-US"/>
        </a:p>
      </dgm:t>
    </dgm:pt>
    <dgm:pt modelId="{BF708676-7EFC-4C81-9D3A-3E677EAC1C7B}" type="pres">
      <dgm:prSet presAssocID="{8EB1D179-D23D-41D4-AEEF-E4B9FEB06903}" presName="Name0" presStyleCnt="0">
        <dgm:presLayoutVars>
          <dgm:dir/>
          <dgm:resizeHandles val="exact"/>
        </dgm:presLayoutVars>
      </dgm:prSet>
      <dgm:spPr/>
    </dgm:pt>
    <dgm:pt modelId="{111DEAC9-5D4C-4A6A-A44E-082A26F60596}" type="pres">
      <dgm:prSet presAssocID="{3F25DA44-7F3E-4C17-A40B-7F663FDBEA65}" presName="node" presStyleLbl="node1" presStyleIdx="0" presStyleCnt="2">
        <dgm:presLayoutVars>
          <dgm:bulletEnabled val="1"/>
        </dgm:presLayoutVars>
      </dgm:prSet>
      <dgm:spPr/>
      <dgm:t>
        <a:bodyPr/>
        <a:lstStyle/>
        <a:p>
          <a:endParaRPr lang="zh-TW" altLang="en-US"/>
        </a:p>
      </dgm:t>
    </dgm:pt>
    <dgm:pt modelId="{8A5CF0CE-3323-464D-9C63-05C1BDB053F5}" type="pres">
      <dgm:prSet presAssocID="{8EC5AF5E-9C9F-410A-A755-A3EA5186F948}" presName="sibTrans" presStyleLbl="sibTrans2D1" presStyleIdx="0" presStyleCnt="1"/>
      <dgm:spPr/>
      <dgm:t>
        <a:bodyPr/>
        <a:lstStyle/>
        <a:p>
          <a:endParaRPr lang="zh-TW" altLang="en-US"/>
        </a:p>
      </dgm:t>
    </dgm:pt>
    <dgm:pt modelId="{5FA465F6-7607-499F-BFB2-52F4E071FB67}" type="pres">
      <dgm:prSet presAssocID="{8EC5AF5E-9C9F-410A-A755-A3EA5186F948}" presName="connectorText" presStyleLbl="sibTrans2D1" presStyleIdx="0" presStyleCnt="1"/>
      <dgm:spPr/>
      <dgm:t>
        <a:bodyPr/>
        <a:lstStyle/>
        <a:p>
          <a:endParaRPr lang="zh-TW" altLang="en-US"/>
        </a:p>
      </dgm:t>
    </dgm:pt>
    <dgm:pt modelId="{552FB8E7-A5FB-4CC3-94C3-CE0BDF19F9F1}" type="pres">
      <dgm:prSet presAssocID="{2E2F4D3A-969C-4DB2-9FA9-5C4A40369351}" presName="node" presStyleLbl="node1" presStyleIdx="1" presStyleCnt="2">
        <dgm:presLayoutVars>
          <dgm:bulletEnabled val="1"/>
        </dgm:presLayoutVars>
      </dgm:prSet>
      <dgm:spPr/>
      <dgm:t>
        <a:bodyPr/>
        <a:lstStyle/>
        <a:p>
          <a:endParaRPr lang="zh-TW" altLang="en-US"/>
        </a:p>
      </dgm:t>
    </dgm:pt>
  </dgm:ptLst>
  <dgm:cxnLst>
    <dgm:cxn modelId="{4DD191EA-31D2-425B-971A-B519D488F453}" type="presOf" srcId="{2E2F4D3A-969C-4DB2-9FA9-5C4A40369351}" destId="{552FB8E7-A5FB-4CC3-94C3-CE0BDF19F9F1}" srcOrd="0" destOrd="0" presId="urn:microsoft.com/office/officeart/2005/8/layout/process1"/>
    <dgm:cxn modelId="{F7BDA799-995F-476D-BB44-E8B2B8AFB8F3}" type="presOf" srcId="{8EB1D179-D23D-41D4-AEEF-E4B9FEB06903}" destId="{BF708676-7EFC-4C81-9D3A-3E677EAC1C7B}" srcOrd="0" destOrd="0" presId="urn:microsoft.com/office/officeart/2005/8/layout/process1"/>
    <dgm:cxn modelId="{0997E120-C809-4C93-BE6C-366058127531}" type="presOf" srcId="{8EC5AF5E-9C9F-410A-A755-A3EA5186F948}" destId="{8A5CF0CE-3323-464D-9C63-05C1BDB053F5}" srcOrd="0" destOrd="0" presId="urn:microsoft.com/office/officeart/2005/8/layout/process1"/>
    <dgm:cxn modelId="{84AFCD35-7525-475D-8403-489E00BC4A4A}" type="presOf" srcId="{3F25DA44-7F3E-4C17-A40B-7F663FDBEA65}" destId="{111DEAC9-5D4C-4A6A-A44E-082A26F60596}" srcOrd="0" destOrd="0" presId="urn:microsoft.com/office/officeart/2005/8/layout/process1"/>
    <dgm:cxn modelId="{E9C6861B-481B-46A0-A017-B0486CE303F4}" type="presOf" srcId="{8EC5AF5E-9C9F-410A-A755-A3EA5186F948}" destId="{5FA465F6-7607-499F-BFB2-52F4E071FB67}" srcOrd="1" destOrd="0" presId="urn:microsoft.com/office/officeart/2005/8/layout/process1"/>
    <dgm:cxn modelId="{BF38FBE3-E51A-46BD-B405-EA19CC9AD53C}" srcId="{8EB1D179-D23D-41D4-AEEF-E4B9FEB06903}" destId="{3F25DA44-7F3E-4C17-A40B-7F663FDBEA65}" srcOrd="0" destOrd="0" parTransId="{EE9066D1-3403-4469-8E8C-0D40A82430F2}" sibTransId="{8EC5AF5E-9C9F-410A-A755-A3EA5186F948}"/>
    <dgm:cxn modelId="{A21EB4F1-DFA2-424C-B89A-B453CDF4301A}" srcId="{8EB1D179-D23D-41D4-AEEF-E4B9FEB06903}" destId="{2E2F4D3A-969C-4DB2-9FA9-5C4A40369351}" srcOrd="1" destOrd="0" parTransId="{1E934BFE-4D40-486C-8784-F698A10C4CF5}" sibTransId="{EC1AFF77-9232-4EEB-95CB-85CEAB3B1FC0}"/>
    <dgm:cxn modelId="{6E98CE09-CBA0-4C3E-9458-F8D3177D5E0D}" type="presParOf" srcId="{BF708676-7EFC-4C81-9D3A-3E677EAC1C7B}" destId="{111DEAC9-5D4C-4A6A-A44E-082A26F60596}" srcOrd="0" destOrd="0" presId="urn:microsoft.com/office/officeart/2005/8/layout/process1"/>
    <dgm:cxn modelId="{65F92462-2620-4199-8F7B-A1EF9C392AF0}" type="presParOf" srcId="{BF708676-7EFC-4C81-9D3A-3E677EAC1C7B}" destId="{8A5CF0CE-3323-464D-9C63-05C1BDB053F5}" srcOrd="1" destOrd="0" presId="urn:microsoft.com/office/officeart/2005/8/layout/process1"/>
    <dgm:cxn modelId="{41091555-9FF2-4F35-9CB7-B300F46BF794}" type="presParOf" srcId="{8A5CF0CE-3323-464D-9C63-05C1BDB053F5}" destId="{5FA465F6-7607-499F-BFB2-52F4E071FB67}" srcOrd="0" destOrd="0" presId="urn:microsoft.com/office/officeart/2005/8/layout/process1"/>
    <dgm:cxn modelId="{E7F8F2E0-770A-4E5B-A384-806B1837454C}" type="presParOf" srcId="{BF708676-7EFC-4C81-9D3A-3E677EAC1C7B}" destId="{552FB8E7-A5FB-4CC3-94C3-CE0BDF19F9F1}" srcOrd="2" destOrd="0" presId="urn:microsoft.com/office/officeart/2005/8/layout/process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EB1D179-D23D-41D4-AEEF-E4B9FEB06903}" type="doc">
      <dgm:prSet loTypeId="urn:microsoft.com/office/officeart/2005/8/layout/process1" loCatId="process" qsTypeId="urn:microsoft.com/office/officeart/2005/8/quickstyle/simple1#4" qsCatId="simple" csTypeId="urn:microsoft.com/office/officeart/2005/8/colors/accent1_2#4" csCatId="accent1" phldr="1"/>
      <dgm:spPr/>
    </dgm:pt>
    <dgm:pt modelId="{3F25DA44-7F3E-4C17-A40B-7F663FDBEA65}">
      <dgm:prSet phldrT="[Text]" phldr="0" custT="0"/>
      <dgm:spPr/>
      <dgm:t>
        <a:bodyPr vert="horz" wrap="square"/>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a:lnSpc>
              <a:spcPct val="100000"/>
            </a:lnSpc>
            <a:spcBef>
              <a:spcPct val="0"/>
            </a:spcBef>
            <a:spcAft>
              <a:spcPct val="35000"/>
            </a:spcAft>
          </a:pPr>
          <a:r>
            <a:rPr lang="zh-TW" altLang="en-US"/>
            <a:t>二人住戶</a:t>
          </a:r>
          <a:endParaRPr lang="en-US"/>
        </a:p>
      </dgm:t>
    </dgm:pt>
    <dgm:pt modelId="{EE9066D1-3403-4469-8E8C-0D40A82430F2}" type="parTrans" cxnId="{1B6E7384-9EEC-4350-8C16-FB2575BFB8EC}">
      <dgm:prSet/>
      <dgm:spPr/>
      <dgm:t>
        <a:bodyPr/>
        <a:lstStyle/>
        <a:p>
          <a:endParaRPr lang="zh-TW" altLang="en-US"/>
        </a:p>
      </dgm:t>
    </dgm:pt>
    <dgm:pt modelId="{8EC5AF5E-9C9F-410A-A755-A3EA5186F948}" type="sibTrans" cxnId="{1B6E7384-9EEC-4350-8C16-FB2575BFB8EC}">
      <dgm:prSet/>
      <dgm:spPr/>
      <dgm:t>
        <a:bodyPr/>
        <a:lstStyle/>
        <a:p>
          <a:endParaRPr lang="en-US"/>
        </a:p>
      </dgm:t>
    </dgm:pt>
    <dgm:pt modelId="{2E2F4D3A-969C-4DB2-9FA9-5C4A40369351}">
      <dgm:prSet phldrT="[Text]" phldr="0" custT="0"/>
      <dgm:spPr/>
      <dgm:t>
        <a:bodyPr vert="horz" wrap="square"/>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a:lnSpc>
              <a:spcPct val="100000"/>
            </a:lnSpc>
            <a:spcBef>
              <a:spcPct val="0"/>
            </a:spcBef>
            <a:spcAft>
              <a:spcPct val="35000"/>
            </a:spcAft>
          </a:pPr>
          <a:r>
            <a:rPr lang="zh-TW" altLang="en-US" dirty="0"/>
            <a:t>按住戶開</a:t>
          </a:r>
          <a:r>
            <a:rPr lang="zh-TW" altLang="en-US" dirty="0" smtClean="0"/>
            <a:t>支高低排序</a:t>
          </a:r>
          <a:endParaRPr lang="en-US" dirty="0"/>
        </a:p>
      </dgm:t>
    </dgm:pt>
    <dgm:pt modelId="{1E934BFE-4D40-486C-8784-F698A10C4CF5}" type="parTrans" cxnId="{EBA74E9C-0BCD-424E-8B13-EEAA065DB5DD}">
      <dgm:prSet/>
      <dgm:spPr/>
      <dgm:t>
        <a:bodyPr/>
        <a:lstStyle/>
        <a:p>
          <a:endParaRPr lang="zh-TW" altLang="en-US"/>
        </a:p>
      </dgm:t>
    </dgm:pt>
    <dgm:pt modelId="{EC1AFF77-9232-4EEB-95CB-85CEAB3B1FC0}" type="sibTrans" cxnId="{EBA74E9C-0BCD-424E-8B13-EEAA065DB5DD}">
      <dgm:prSet/>
      <dgm:spPr/>
      <dgm:t>
        <a:bodyPr/>
        <a:lstStyle/>
        <a:p>
          <a:endParaRPr lang="en-US"/>
        </a:p>
      </dgm:t>
    </dgm:pt>
    <dgm:pt modelId="{BF708676-7EFC-4C81-9D3A-3E677EAC1C7B}" type="pres">
      <dgm:prSet presAssocID="{8EB1D179-D23D-41D4-AEEF-E4B9FEB06903}" presName="Name0" presStyleCnt="0">
        <dgm:presLayoutVars>
          <dgm:dir/>
          <dgm:resizeHandles val="exact"/>
        </dgm:presLayoutVars>
      </dgm:prSet>
      <dgm:spPr/>
    </dgm:pt>
    <dgm:pt modelId="{111DEAC9-5D4C-4A6A-A44E-082A26F60596}" type="pres">
      <dgm:prSet presAssocID="{3F25DA44-7F3E-4C17-A40B-7F663FDBEA65}" presName="node" presStyleLbl="node1" presStyleIdx="0" presStyleCnt="2">
        <dgm:presLayoutVars>
          <dgm:bulletEnabled val="1"/>
        </dgm:presLayoutVars>
      </dgm:prSet>
      <dgm:spPr/>
      <dgm:t>
        <a:bodyPr/>
        <a:lstStyle/>
        <a:p>
          <a:endParaRPr lang="zh-TW" altLang="en-US"/>
        </a:p>
      </dgm:t>
    </dgm:pt>
    <dgm:pt modelId="{8A5CF0CE-3323-464D-9C63-05C1BDB053F5}" type="pres">
      <dgm:prSet presAssocID="{8EC5AF5E-9C9F-410A-A755-A3EA5186F948}" presName="sibTrans" presStyleLbl="sibTrans2D1" presStyleIdx="0" presStyleCnt="1"/>
      <dgm:spPr/>
      <dgm:t>
        <a:bodyPr/>
        <a:lstStyle/>
        <a:p>
          <a:endParaRPr lang="zh-TW" altLang="en-US"/>
        </a:p>
      </dgm:t>
    </dgm:pt>
    <dgm:pt modelId="{5FA465F6-7607-499F-BFB2-52F4E071FB67}" type="pres">
      <dgm:prSet presAssocID="{8EC5AF5E-9C9F-410A-A755-A3EA5186F948}" presName="connectorText" presStyleLbl="sibTrans2D1" presStyleIdx="0" presStyleCnt="1"/>
      <dgm:spPr/>
      <dgm:t>
        <a:bodyPr/>
        <a:lstStyle/>
        <a:p>
          <a:endParaRPr lang="zh-TW" altLang="en-US"/>
        </a:p>
      </dgm:t>
    </dgm:pt>
    <dgm:pt modelId="{552FB8E7-A5FB-4CC3-94C3-CE0BDF19F9F1}" type="pres">
      <dgm:prSet presAssocID="{2E2F4D3A-969C-4DB2-9FA9-5C4A40369351}" presName="node" presStyleLbl="node1" presStyleIdx="1" presStyleCnt="2">
        <dgm:presLayoutVars>
          <dgm:bulletEnabled val="1"/>
        </dgm:presLayoutVars>
      </dgm:prSet>
      <dgm:spPr/>
      <dgm:t>
        <a:bodyPr/>
        <a:lstStyle/>
        <a:p>
          <a:endParaRPr lang="zh-TW" altLang="en-US"/>
        </a:p>
      </dgm:t>
    </dgm:pt>
  </dgm:ptLst>
  <dgm:cxnLst>
    <dgm:cxn modelId="{EBA74E9C-0BCD-424E-8B13-EEAA065DB5DD}" srcId="{8EB1D179-D23D-41D4-AEEF-E4B9FEB06903}" destId="{2E2F4D3A-969C-4DB2-9FA9-5C4A40369351}" srcOrd="1" destOrd="0" parTransId="{1E934BFE-4D40-486C-8784-F698A10C4CF5}" sibTransId="{EC1AFF77-9232-4EEB-95CB-85CEAB3B1FC0}"/>
    <dgm:cxn modelId="{D6755F57-0AB1-4AEC-B5FA-03CC5A12CB52}" type="presOf" srcId="{8EB1D179-D23D-41D4-AEEF-E4B9FEB06903}" destId="{BF708676-7EFC-4C81-9D3A-3E677EAC1C7B}" srcOrd="0" destOrd="0" presId="urn:microsoft.com/office/officeart/2005/8/layout/process1"/>
    <dgm:cxn modelId="{1B6E7384-9EEC-4350-8C16-FB2575BFB8EC}" srcId="{8EB1D179-D23D-41D4-AEEF-E4B9FEB06903}" destId="{3F25DA44-7F3E-4C17-A40B-7F663FDBEA65}" srcOrd="0" destOrd="0" parTransId="{EE9066D1-3403-4469-8E8C-0D40A82430F2}" sibTransId="{8EC5AF5E-9C9F-410A-A755-A3EA5186F948}"/>
    <dgm:cxn modelId="{F371A580-F216-4676-89E9-3A8BD61AA835}" type="presOf" srcId="{3F25DA44-7F3E-4C17-A40B-7F663FDBEA65}" destId="{111DEAC9-5D4C-4A6A-A44E-082A26F60596}" srcOrd="0" destOrd="0" presId="urn:microsoft.com/office/officeart/2005/8/layout/process1"/>
    <dgm:cxn modelId="{AFC43459-6BA5-4195-9DBB-D2A9565CFBEB}" type="presOf" srcId="{8EC5AF5E-9C9F-410A-A755-A3EA5186F948}" destId="{5FA465F6-7607-499F-BFB2-52F4E071FB67}" srcOrd="1" destOrd="0" presId="urn:microsoft.com/office/officeart/2005/8/layout/process1"/>
    <dgm:cxn modelId="{D72F3D02-CC09-4393-AAD4-FF0A21172495}" type="presOf" srcId="{2E2F4D3A-969C-4DB2-9FA9-5C4A40369351}" destId="{552FB8E7-A5FB-4CC3-94C3-CE0BDF19F9F1}" srcOrd="0" destOrd="0" presId="urn:microsoft.com/office/officeart/2005/8/layout/process1"/>
    <dgm:cxn modelId="{F972D600-CE5B-4E02-8EA3-313795E6411E}" type="presOf" srcId="{8EC5AF5E-9C9F-410A-A755-A3EA5186F948}" destId="{8A5CF0CE-3323-464D-9C63-05C1BDB053F5}" srcOrd="0" destOrd="0" presId="urn:microsoft.com/office/officeart/2005/8/layout/process1"/>
    <dgm:cxn modelId="{2DFD7DA7-124A-4EBF-87C2-43CA80342596}" type="presParOf" srcId="{BF708676-7EFC-4C81-9D3A-3E677EAC1C7B}" destId="{111DEAC9-5D4C-4A6A-A44E-082A26F60596}" srcOrd="0" destOrd="0" presId="urn:microsoft.com/office/officeart/2005/8/layout/process1"/>
    <dgm:cxn modelId="{D2539BBC-C7D2-4129-B22C-A341A7A74CC9}" type="presParOf" srcId="{BF708676-7EFC-4C81-9D3A-3E677EAC1C7B}" destId="{8A5CF0CE-3323-464D-9C63-05C1BDB053F5}" srcOrd="1" destOrd="0" presId="urn:microsoft.com/office/officeart/2005/8/layout/process1"/>
    <dgm:cxn modelId="{3B615369-035E-4F5F-9017-3165A36B36E5}" type="presParOf" srcId="{8A5CF0CE-3323-464D-9C63-05C1BDB053F5}" destId="{5FA465F6-7607-499F-BFB2-52F4E071FB67}" srcOrd="0" destOrd="0" presId="urn:microsoft.com/office/officeart/2005/8/layout/process1"/>
    <dgm:cxn modelId="{6A1F97B7-C3CE-4156-A9B0-0A295E0B2D6C}" type="presParOf" srcId="{BF708676-7EFC-4C81-9D3A-3E677EAC1C7B}" destId="{552FB8E7-A5FB-4CC3-94C3-CE0BDF19F9F1}" srcOrd="2" destOrd="0" presId="urn:microsoft.com/office/officeart/2005/8/layout/process1"/>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EB1D179-D23D-41D4-AEEF-E4B9FEB06903}" type="doc">
      <dgm:prSet loTypeId="urn:microsoft.com/office/officeart/2005/8/layout/process1" loCatId="process" qsTypeId="urn:microsoft.com/office/officeart/2005/8/quickstyle/simple1#5" qsCatId="simple" csTypeId="urn:microsoft.com/office/officeart/2005/8/colors/accent1_2#5" csCatId="accent1" phldr="1"/>
      <dgm:spPr/>
    </dgm:pt>
    <dgm:pt modelId="{3F25DA44-7F3E-4C17-A40B-7F663FDBEA65}">
      <dgm:prSet phldrT="[Text]" phldr="0" custT="0"/>
      <dgm:spPr/>
      <dgm:t>
        <a:bodyPr vert="horz" wrap="square"/>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a:lnSpc>
              <a:spcPct val="100000"/>
            </a:lnSpc>
            <a:spcBef>
              <a:spcPct val="0"/>
            </a:spcBef>
            <a:spcAft>
              <a:spcPct val="35000"/>
            </a:spcAft>
          </a:pPr>
          <a:r>
            <a:rPr lang="zh-TW" altLang="en-US"/>
            <a:t>三人住戶</a:t>
          </a:r>
          <a:endParaRPr lang="en-US"/>
        </a:p>
      </dgm:t>
    </dgm:pt>
    <dgm:pt modelId="{EE9066D1-3403-4469-8E8C-0D40A82430F2}" type="parTrans" cxnId="{CD42B161-50A3-4B17-954D-37B5C3443BC6}">
      <dgm:prSet/>
      <dgm:spPr/>
      <dgm:t>
        <a:bodyPr/>
        <a:lstStyle/>
        <a:p>
          <a:endParaRPr lang="zh-TW" altLang="en-US"/>
        </a:p>
      </dgm:t>
    </dgm:pt>
    <dgm:pt modelId="{8EC5AF5E-9C9F-410A-A755-A3EA5186F948}" type="sibTrans" cxnId="{CD42B161-50A3-4B17-954D-37B5C3443BC6}">
      <dgm:prSet/>
      <dgm:spPr/>
      <dgm:t>
        <a:bodyPr/>
        <a:lstStyle/>
        <a:p>
          <a:endParaRPr lang="en-US"/>
        </a:p>
      </dgm:t>
    </dgm:pt>
    <dgm:pt modelId="{2E2F4D3A-969C-4DB2-9FA9-5C4A40369351}">
      <dgm:prSet phldrT="[Text]" phldr="0" custT="0"/>
      <dgm:spPr/>
      <dgm:t>
        <a:bodyPr vert="horz" wrap="square"/>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a:lnSpc>
              <a:spcPct val="100000"/>
            </a:lnSpc>
            <a:spcBef>
              <a:spcPct val="0"/>
            </a:spcBef>
            <a:spcAft>
              <a:spcPct val="35000"/>
            </a:spcAft>
          </a:pPr>
          <a:r>
            <a:rPr lang="zh-TW" altLang="en-US" dirty="0"/>
            <a:t>按住戶開</a:t>
          </a:r>
          <a:r>
            <a:rPr lang="zh-TW" altLang="en-US" dirty="0" smtClean="0"/>
            <a:t>支高低排序</a:t>
          </a:r>
          <a:endParaRPr lang="en-US" dirty="0"/>
        </a:p>
      </dgm:t>
    </dgm:pt>
    <dgm:pt modelId="{1E934BFE-4D40-486C-8784-F698A10C4CF5}" type="parTrans" cxnId="{23BF376F-C2F7-4FE2-A717-FD6AE4A703CD}">
      <dgm:prSet/>
      <dgm:spPr/>
      <dgm:t>
        <a:bodyPr/>
        <a:lstStyle/>
        <a:p>
          <a:endParaRPr lang="zh-TW" altLang="en-US"/>
        </a:p>
      </dgm:t>
    </dgm:pt>
    <dgm:pt modelId="{EC1AFF77-9232-4EEB-95CB-85CEAB3B1FC0}" type="sibTrans" cxnId="{23BF376F-C2F7-4FE2-A717-FD6AE4A703CD}">
      <dgm:prSet/>
      <dgm:spPr/>
      <dgm:t>
        <a:bodyPr/>
        <a:lstStyle/>
        <a:p>
          <a:endParaRPr lang="en-US"/>
        </a:p>
      </dgm:t>
    </dgm:pt>
    <dgm:pt modelId="{BF708676-7EFC-4C81-9D3A-3E677EAC1C7B}" type="pres">
      <dgm:prSet presAssocID="{8EB1D179-D23D-41D4-AEEF-E4B9FEB06903}" presName="Name0" presStyleCnt="0">
        <dgm:presLayoutVars>
          <dgm:dir/>
          <dgm:resizeHandles val="exact"/>
        </dgm:presLayoutVars>
      </dgm:prSet>
      <dgm:spPr/>
    </dgm:pt>
    <dgm:pt modelId="{111DEAC9-5D4C-4A6A-A44E-082A26F60596}" type="pres">
      <dgm:prSet presAssocID="{3F25DA44-7F3E-4C17-A40B-7F663FDBEA65}" presName="node" presStyleLbl="node1" presStyleIdx="0" presStyleCnt="2">
        <dgm:presLayoutVars>
          <dgm:bulletEnabled val="1"/>
        </dgm:presLayoutVars>
      </dgm:prSet>
      <dgm:spPr/>
      <dgm:t>
        <a:bodyPr/>
        <a:lstStyle/>
        <a:p>
          <a:endParaRPr lang="zh-TW" altLang="en-US"/>
        </a:p>
      </dgm:t>
    </dgm:pt>
    <dgm:pt modelId="{8A5CF0CE-3323-464D-9C63-05C1BDB053F5}" type="pres">
      <dgm:prSet presAssocID="{8EC5AF5E-9C9F-410A-A755-A3EA5186F948}" presName="sibTrans" presStyleLbl="sibTrans2D1" presStyleIdx="0" presStyleCnt="1"/>
      <dgm:spPr/>
      <dgm:t>
        <a:bodyPr/>
        <a:lstStyle/>
        <a:p>
          <a:endParaRPr lang="zh-TW" altLang="en-US"/>
        </a:p>
      </dgm:t>
    </dgm:pt>
    <dgm:pt modelId="{5FA465F6-7607-499F-BFB2-52F4E071FB67}" type="pres">
      <dgm:prSet presAssocID="{8EC5AF5E-9C9F-410A-A755-A3EA5186F948}" presName="connectorText" presStyleLbl="sibTrans2D1" presStyleIdx="0" presStyleCnt="1"/>
      <dgm:spPr/>
      <dgm:t>
        <a:bodyPr/>
        <a:lstStyle/>
        <a:p>
          <a:endParaRPr lang="zh-TW" altLang="en-US"/>
        </a:p>
      </dgm:t>
    </dgm:pt>
    <dgm:pt modelId="{552FB8E7-A5FB-4CC3-94C3-CE0BDF19F9F1}" type="pres">
      <dgm:prSet presAssocID="{2E2F4D3A-969C-4DB2-9FA9-5C4A40369351}" presName="node" presStyleLbl="node1" presStyleIdx="1" presStyleCnt="2">
        <dgm:presLayoutVars>
          <dgm:bulletEnabled val="1"/>
        </dgm:presLayoutVars>
      </dgm:prSet>
      <dgm:spPr/>
      <dgm:t>
        <a:bodyPr/>
        <a:lstStyle/>
        <a:p>
          <a:endParaRPr lang="zh-TW" altLang="en-US"/>
        </a:p>
      </dgm:t>
    </dgm:pt>
  </dgm:ptLst>
  <dgm:cxnLst>
    <dgm:cxn modelId="{42190AF8-523E-4F50-A6C6-A2EB3F9420B3}" type="presOf" srcId="{3F25DA44-7F3E-4C17-A40B-7F663FDBEA65}" destId="{111DEAC9-5D4C-4A6A-A44E-082A26F60596}" srcOrd="0" destOrd="0" presId="urn:microsoft.com/office/officeart/2005/8/layout/process1"/>
    <dgm:cxn modelId="{093E33CD-25FD-4565-869F-4C80878A12EA}" type="presOf" srcId="{8EC5AF5E-9C9F-410A-A755-A3EA5186F948}" destId="{5FA465F6-7607-499F-BFB2-52F4E071FB67}" srcOrd="1" destOrd="0" presId="urn:microsoft.com/office/officeart/2005/8/layout/process1"/>
    <dgm:cxn modelId="{1625EEA6-B978-44E3-94E4-E35827F871D0}" type="presOf" srcId="{8EB1D179-D23D-41D4-AEEF-E4B9FEB06903}" destId="{BF708676-7EFC-4C81-9D3A-3E677EAC1C7B}" srcOrd="0" destOrd="0" presId="urn:microsoft.com/office/officeart/2005/8/layout/process1"/>
    <dgm:cxn modelId="{CD42B161-50A3-4B17-954D-37B5C3443BC6}" srcId="{8EB1D179-D23D-41D4-AEEF-E4B9FEB06903}" destId="{3F25DA44-7F3E-4C17-A40B-7F663FDBEA65}" srcOrd="0" destOrd="0" parTransId="{EE9066D1-3403-4469-8E8C-0D40A82430F2}" sibTransId="{8EC5AF5E-9C9F-410A-A755-A3EA5186F948}"/>
    <dgm:cxn modelId="{23BF376F-C2F7-4FE2-A717-FD6AE4A703CD}" srcId="{8EB1D179-D23D-41D4-AEEF-E4B9FEB06903}" destId="{2E2F4D3A-969C-4DB2-9FA9-5C4A40369351}" srcOrd="1" destOrd="0" parTransId="{1E934BFE-4D40-486C-8784-F698A10C4CF5}" sibTransId="{EC1AFF77-9232-4EEB-95CB-85CEAB3B1FC0}"/>
    <dgm:cxn modelId="{D99A8216-5B20-4C95-A19B-D66E1DB6DB8A}" type="presOf" srcId="{2E2F4D3A-969C-4DB2-9FA9-5C4A40369351}" destId="{552FB8E7-A5FB-4CC3-94C3-CE0BDF19F9F1}" srcOrd="0" destOrd="0" presId="urn:microsoft.com/office/officeart/2005/8/layout/process1"/>
    <dgm:cxn modelId="{F10DA3B0-44E5-4691-88FB-670D9565AF5B}" type="presOf" srcId="{8EC5AF5E-9C9F-410A-A755-A3EA5186F948}" destId="{8A5CF0CE-3323-464D-9C63-05C1BDB053F5}" srcOrd="0" destOrd="0" presId="urn:microsoft.com/office/officeart/2005/8/layout/process1"/>
    <dgm:cxn modelId="{6C9382C6-65D0-4C9A-ABD8-1CA7003E7796}" type="presParOf" srcId="{BF708676-7EFC-4C81-9D3A-3E677EAC1C7B}" destId="{111DEAC9-5D4C-4A6A-A44E-082A26F60596}" srcOrd="0" destOrd="0" presId="urn:microsoft.com/office/officeart/2005/8/layout/process1"/>
    <dgm:cxn modelId="{35EF97EC-A92E-4EBE-8720-1AB1477ABD86}" type="presParOf" srcId="{BF708676-7EFC-4C81-9D3A-3E677EAC1C7B}" destId="{8A5CF0CE-3323-464D-9C63-05C1BDB053F5}" srcOrd="1" destOrd="0" presId="urn:microsoft.com/office/officeart/2005/8/layout/process1"/>
    <dgm:cxn modelId="{3692F297-2E97-4651-A08F-5588AE283831}" type="presParOf" srcId="{8A5CF0CE-3323-464D-9C63-05C1BDB053F5}" destId="{5FA465F6-7607-499F-BFB2-52F4E071FB67}" srcOrd="0" destOrd="0" presId="urn:microsoft.com/office/officeart/2005/8/layout/process1"/>
    <dgm:cxn modelId="{1A2252EE-BA0F-473F-A095-F0BDAFA408CF}" type="presParOf" srcId="{BF708676-7EFC-4C81-9D3A-3E677EAC1C7B}" destId="{552FB8E7-A5FB-4CC3-94C3-CE0BDF19F9F1}" srcOrd="2" destOrd="0" presId="urn:microsoft.com/office/officeart/2005/8/layout/process1"/>
  </dgm:cxnLst>
  <dgm:bg/>
  <dgm:whole/>
  <dgm:extLst>
    <a:ext uri="http://schemas.microsoft.com/office/drawing/2008/diagram">
      <dsp:dataModelExt xmlns:dsp="http://schemas.microsoft.com/office/drawing/2008/diagram" xmlns="" relId="rId2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EB1D179-D23D-41D4-AEEF-E4B9FEB06903}" type="doc">
      <dgm:prSet loTypeId="urn:microsoft.com/office/officeart/2005/8/layout/process1" loCatId="process" qsTypeId="urn:microsoft.com/office/officeart/2005/8/quickstyle/simple1#6" qsCatId="simple" csTypeId="urn:microsoft.com/office/officeart/2005/8/colors/accent1_2#6" csCatId="accent1" phldr="1"/>
      <dgm:spPr/>
    </dgm:pt>
    <dgm:pt modelId="{3F25DA44-7F3E-4C17-A40B-7F663FDBEA65}">
      <dgm:prSet phldrT="[Text]" phldr="0" custT="0"/>
      <dgm:spPr/>
      <dgm:t>
        <a:bodyPr vert="horz" wrap="square"/>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a:lnSpc>
              <a:spcPct val="100000"/>
            </a:lnSpc>
            <a:spcBef>
              <a:spcPct val="0"/>
            </a:spcBef>
            <a:spcAft>
              <a:spcPct val="35000"/>
            </a:spcAft>
          </a:pPr>
          <a:r>
            <a:rPr lang="zh-TW" altLang="en-US"/>
            <a:t>四人住戶</a:t>
          </a:r>
          <a:endParaRPr lang="en-US"/>
        </a:p>
      </dgm:t>
    </dgm:pt>
    <dgm:pt modelId="{EE9066D1-3403-4469-8E8C-0D40A82430F2}" type="parTrans" cxnId="{99956AC4-4BC1-4824-88F7-B1E0F5D29324}">
      <dgm:prSet/>
      <dgm:spPr/>
      <dgm:t>
        <a:bodyPr/>
        <a:lstStyle/>
        <a:p>
          <a:endParaRPr lang="zh-TW" altLang="en-US"/>
        </a:p>
      </dgm:t>
    </dgm:pt>
    <dgm:pt modelId="{8EC5AF5E-9C9F-410A-A755-A3EA5186F948}" type="sibTrans" cxnId="{99956AC4-4BC1-4824-88F7-B1E0F5D29324}">
      <dgm:prSet/>
      <dgm:spPr/>
      <dgm:t>
        <a:bodyPr/>
        <a:lstStyle/>
        <a:p>
          <a:endParaRPr lang="en-US"/>
        </a:p>
      </dgm:t>
    </dgm:pt>
    <dgm:pt modelId="{2E2F4D3A-969C-4DB2-9FA9-5C4A40369351}">
      <dgm:prSet phldrT="[Text]" phldr="0" custT="0"/>
      <dgm:spPr/>
      <dgm:t>
        <a:bodyPr vert="horz" wrap="square"/>
        <a:lstStyle>
          <a:lvl1pPr algn="ctr">
            <a:defRPr sz="2700"/>
          </a:lvl1pPr>
          <a:lvl2pPr marL="228600" indent="-228600" algn="ctr">
            <a:defRPr sz="2100"/>
          </a:lvl2pPr>
          <a:lvl3pPr marL="457200" indent="-228600" algn="ctr">
            <a:defRPr sz="2100"/>
          </a:lvl3pPr>
          <a:lvl4pPr marL="685800" indent="-228600" algn="ctr">
            <a:defRPr sz="2100"/>
          </a:lvl4pPr>
          <a:lvl5pPr marL="914400" indent="-228600" algn="ctr">
            <a:defRPr sz="2100"/>
          </a:lvl5pPr>
          <a:lvl6pPr marL="1143000" indent="-228600" algn="ctr">
            <a:defRPr sz="2100"/>
          </a:lvl6pPr>
          <a:lvl7pPr marL="1371600" indent="-228600" algn="ctr">
            <a:defRPr sz="2100"/>
          </a:lvl7pPr>
          <a:lvl8pPr marL="1600200" indent="-228600" algn="ctr">
            <a:defRPr sz="2100"/>
          </a:lvl8pPr>
          <a:lvl9pPr marL="1828800" indent="-228600" algn="ctr">
            <a:defRPr sz="2100"/>
          </a:lvl9pPr>
        </a:lstStyle>
        <a:p>
          <a:pPr>
            <a:lnSpc>
              <a:spcPct val="100000"/>
            </a:lnSpc>
            <a:spcBef>
              <a:spcPct val="0"/>
            </a:spcBef>
            <a:spcAft>
              <a:spcPct val="35000"/>
            </a:spcAft>
          </a:pPr>
          <a:r>
            <a:rPr lang="zh-TW" altLang="en-US" dirty="0"/>
            <a:t>按住戶開</a:t>
          </a:r>
          <a:r>
            <a:rPr lang="zh-TW" altLang="en-US" dirty="0" smtClean="0"/>
            <a:t>支高低排序</a:t>
          </a:r>
          <a:endParaRPr lang="en-US" dirty="0"/>
        </a:p>
      </dgm:t>
    </dgm:pt>
    <dgm:pt modelId="{1E934BFE-4D40-486C-8784-F698A10C4CF5}" type="parTrans" cxnId="{F16D5874-671F-433A-BABA-2B6DCDB5EC38}">
      <dgm:prSet/>
      <dgm:spPr/>
      <dgm:t>
        <a:bodyPr/>
        <a:lstStyle/>
        <a:p>
          <a:endParaRPr lang="zh-TW" altLang="en-US"/>
        </a:p>
      </dgm:t>
    </dgm:pt>
    <dgm:pt modelId="{EC1AFF77-9232-4EEB-95CB-85CEAB3B1FC0}" type="sibTrans" cxnId="{F16D5874-671F-433A-BABA-2B6DCDB5EC38}">
      <dgm:prSet/>
      <dgm:spPr/>
      <dgm:t>
        <a:bodyPr/>
        <a:lstStyle/>
        <a:p>
          <a:endParaRPr lang="en-US"/>
        </a:p>
      </dgm:t>
    </dgm:pt>
    <dgm:pt modelId="{BF708676-7EFC-4C81-9D3A-3E677EAC1C7B}" type="pres">
      <dgm:prSet presAssocID="{8EB1D179-D23D-41D4-AEEF-E4B9FEB06903}" presName="Name0" presStyleCnt="0">
        <dgm:presLayoutVars>
          <dgm:dir/>
          <dgm:resizeHandles val="exact"/>
        </dgm:presLayoutVars>
      </dgm:prSet>
      <dgm:spPr/>
    </dgm:pt>
    <dgm:pt modelId="{111DEAC9-5D4C-4A6A-A44E-082A26F60596}" type="pres">
      <dgm:prSet presAssocID="{3F25DA44-7F3E-4C17-A40B-7F663FDBEA65}" presName="node" presStyleLbl="node1" presStyleIdx="0" presStyleCnt="2">
        <dgm:presLayoutVars>
          <dgm:bulletEnabled val="1"/>
        </dgm:presLayoutVars>
      </dgm:prSet>
      <dgm:spPr/>
      <dgm:t>
        <a:bodyPr/>
        <a:lstStyle/>
        <a:p>
          <a:endParaRPr lang="zh-TW" altLang="en-US"/>
        </a:p>
      </dgm:t>
    </dgm:pt>
    <dgm:pt modelId="{8A5CF0CE-3323-464D-9C63-05C1BDB053F5}" type="pres">
      <dgm:prSet presAssocID="{8EC5AF5E-9C9F-410A-A755-A3EA5186F948}" presName="sibTrans" presStyleLbl="sibTrans2D1" presStyleIdx="0" presStyleCnt="1"/>
      <dgm:spPr/>
      <dgm:t>
        <a:bodyPr/>
        <a:lstStyle/>
        <a:p>
          <a:endParaRPr lang="zh-TW" altLang="en-US"/>
        </a:p>
      </dgm:t>
    </dgm:pt>
    <dgm:pt modelId="{5FA465F6-7607-499F-BFB2-52F4E071FB67}" type="pres">
      <dgm:prSet presAssocID="{8EC5AF5E-9C9F-410A-A755-A3EA5186F948}" presName="connectorText" presStyleLbl="sibTrans2D1" presStyleIdx="0" presStyleCnt="1"/>
      <dgm:spPr/>
      <dgm:t>
        <a:bodyPr/>
        <a:lstStyle/>
        <a:p>
          <a:endParaRPr lang="zh-TW" altLang="en-US"/>
        </a:p>
      </dgm:t>
    </dgm:pt>
    <dgm:pt modelId="{552FB8E7-A5FB-4CC3-94C3-CE0BDF19F9F1}" type="pres">
      <dgm:prSet presAssocID="{2E2F4D3A-969C-4DB2-9FA9-5C4A40369351}" presName="node" presStyleLbl="node1" presStyleIdx="1" presStyleCnt="2">
        <dgm:presLayoutVars>
          <dgm:bulletEnabled val="1"/>
        </dgm:presLayoutVars>
      </dgm:prSet>
      <dgm:spPr/>
      <dgm:t>
        <a:bodyPr/>
        <a:lstStyle/>
        <a:p>
          <a:endParaRPr lang="zh-TW" altLang="en-US"/>
        </a:p>
      </dgm:t>
    </dgm:pt>
  </dgm:ptLst>
  <dgm:cxnLst>
    <dgm:cxn modelId="{F16D5874-671F-433A-BABA-2B6DCDB5EC38}" srcId="{8EB1D179-D23D-41D4-AEEF-E4B9FEB06903}" destId="{2E2F4D3A-969C-4DB2-9FA9-5C4A40369351}" srcOrd="1" destOrd="0" parTransId="{1E934BFE-4D40-486C-8784-F698A10C4CF5}" sibTransId="{EC1AFF77-9232-4EEB-95CB-85CEAB3B1FC0}"/>
    <dgm:cxn modelId="{4A5A3183-A1FF-40AA-9FF1-2AF76518C093}" type="presOf" srcId="{8EC5AF5E-9C9F-410A-A755-A3EA5186F948}" destId="{8A5CF0CE-3323-464D-9C63-05C1BDB053F5}" srcOrd="0" destOrd="0" presId="urn:microsoft.com/office/officeart/2005/8/layout/process1"/>
    <dgm:cxn modelId="{2914AD82-E5EB-4A85-9847-01DD05AFF35C}" type="presOf" srcId="{2E2F4D3A-969C-4DB2-9FA9-5C4A40369351}" destId="{552FB8E7-A5FB-4CC3-94C3-CE0BDF19F9F1}" srcOrd="0" destOrd="0" presId="urn:microsoft.com/office/officeart/2005/8/layout/process1"/>
    <dgm:cxn modelId="{99956AC4-4BC1-4824-88F7-B1E0F5D29324}" srcId="{8EB1D179-D23D-41D4-AEEF-E4B9FEB06903}" destId="{3F25DA44-7F3E-4C17-A40B-7F663FDBEA65}" srcOrd="0" destOrd="0" parTransId="{EE9066D1-3403-4469-8E8C-0D40A82430F2}" sibTransId="{8EC5AF5E-9C9F-410A-A755-A3EA5186F948}"/>
    <dgm:cxn modelId="{11DA0D3C-BB8F-4D2F-AA20-6C523AF7B848}" type="presOf" srcId="{8EC5AF5E-9C9F-410A-A755-A3EA5186F948}" destId="{5FA465F6-7607-499F-BFB2-52F4E071FB67}" srcOrd="1" destOrd="0" presId="urn:microsoft.com/office/officeart/2005/8/layout/process1"/>
    <dgm:cxn modelId="{143A92F0-1EF8-4844-ADA1-1B9D6BDF1454}" type="presOf" srcId="{3F25DA44-7F3E-4C17-A40B-7F663FDBEA65}" destId="{111DEAC9-5D4C-4A6A-A44E-082A26F60596}" srcOrd="0" destOrd="0" presId="urn:microsoft.com/office/officeart/2005/8/layout/process1"/>
    <dgm:cxn modelId="{4BD5418C-9F88-46A8-B2FE-92A47DDD4F1B}" type="presOf" srcId="{8EB1D179-D23D-41D4-AEEF-E4B9FEB06903}" destId="{BF708676-7EFC-4C81-9D3A-3E677EAC1C7B}" srcOrd="0" destOrd="0" presId="urn:microsoft.com/office/officeart/2005/8/layout/process1"/>
    <dgm:cxn modelId="{C45A659C-5E6E-441A-AEAC-474D42663452}" type="presParOf" srcId="{BF708676-7EFC-4C81-9D3A-3E677EAC1C7B}" destId="{111DEAC9-5D4C-4A6A-A44E-082A26F60596}" srcOrd="0" destOrd="0" presId="urn:microsoft.com/office/officeart/2005/8/layout/process1"/>
    <dgm:cxn modelId="{D316D63A-E684-4EB2-AF57-5A555A817912}" type="presParOf" srcId="{BF708676-7EFC-4C81-9D3A-3E677EAC1C7B}" destId="{8A5CF0CE-3323-464D-9C63-05C1BDB053F5}" srcOrd="1" destOrd="0" presId="urn:microsoft.com/office/officeart/2005/8/layout/process1"/>
    <dgm:cxn modelId="{CA119655-5830-410C-8145-09241F7B88A8}" type="presParOf" srcId="{8A5CF0CE-3323-464D-9C63-05C1BDB053F5}" destId="{5FA465F6-7607-499F-BFB2-52F4E071FB67}" srcOrd="0" destOrd="0" presId="urn:microsoft.com/office/officeart/2005/8/layout/process1"/>
    <dgm:cxn modelId="{C5B36B81-E4E9-49B8-ACF8-2C55BE9906F8}" type="presParOf" srcId="{BF708676-7EFC-4C81-9D3A-3E677EAC1C7B}" destId="{552FB8E7-A5FB-4CC3-94C3-CE0BDF19F9F1}" srcOrd="2" destOrd="0" presId="urn:microsoft.com/office/officeart/2005/8/layout/process1"/>
  </dgm:cxnLst>
  <dgm:bg/>
  <dgm:whole/>
  <dgm:extLst>
    <a:ext uri="http://schemas.microsoft.com/office/drawing/2008/diagram">
      <dsp:dataModelExt xmlns:dsp="http://schemas.microsoft.com/office/drawing/2008/diagram" xmlns="" relId="rId2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62924D3-EF37-419F-B37E-3B03201AD5BB}">
      <dsp:nvSpPr>
        <dsp:cNvPr id="0" name=""/>
        <dsp:cNvSpPr/>
      </dsp:nvSpPr>
      <dsp:spPr>
        <a:xfrm>
          <a:off x="2091176" y="54423"/>
          <a:ext cx="2612341" cy="2612341"/>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533650">
            <a:lnSpc>
              <a:spcPct val="90000"/>
            </a:lnSpc>
            <a:spcBef>
              <a:spcPct val="0"/>
            </a:spcBef>
            <a:spcAft>
              <a:spcPct val="35000"/>
            </a:spcAft>
          </a:pPr>
          <a:r>
            <a:rPr lang="zh-TW" altLang="en-US" sz="5700" kern="1200" dirty="0" smtClean="0"/>
            <a:t>收入</a:t>
          </a:r>
          <a:endParaRPr lang="zh-TW" altLang="en-US" sz="5700" kern="1200" dirty="0"/>
        </a:p>
      </dsp:txBody>
      <dsp:txXfrm>
        <a:off x="2439489" y="511583"/>
        <a:ext cx="1915716" cy="1175553"/>
      </dsp:txXfrm>
    </dsp:sp>
    <dsp:sp modelId="{F2D9B3DF-0695-4AAA-850B-2D5E26ED5DF2}">
      <dsp:nvSpPr>
        <dsp:cNvPr id="0" name=""/>
        <dsp:cNvSpPr/>
      </dsp:nvSpPr>
      <dsp:spPr>
        <a:xfrm>
          <a:off x="3033796" y="1687137"/>
          <a:ext cx="2612341" cy="2612341"/>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533650">
            <a:lnSpc>
              <a:spcPct val="90000"/>
            </a:lnSpc>
            <a:spcBef>
              <a:spcPct val="0"/>
            </a:spcBef>
            <a:spcAft>
              <a:spcPct val="35000"/>
            </a:spcAft>
          </a:pPr>
          <a:r>
            <a:rPr lang="zh-TW" altLang="en-US" sz="5700" kern="1200" dirty="0" smtClean="0"/>
            <a:t>匱乏</a:t>
          </a:r>
          <a:endParaRPr lang="zh-TW" altLang="en-US" sz="5700" kern="1200" dirty="0"/>
        </a:p>
      </dsp:txBody>
      <dsp:txXfrm>
        <a:off x="3832737" y="2361991"/>
        <a:ext cx="1567404" cy="1436787"/>
      </dsp:txXfrm>
    </dsp:sp>
    <dsp:sp modelId="{6A2183F4-84EB-4F16-B6B8-148199A0DE94}">
      <dsp:nvSpPr>
        <dsp:cNvPr id="0" name=""/>
        <dsp:cNvSpPr/>
      </dsp:nvSpPr>
      <dsp:spPr>
        <a:xfrm>
          <a:off x="1148557" y="1687137"/>
          <a:ext cx="2612341" cy="2612341"/>
        </a:xfrm>
        <a:prstGeom prst="ellipse">
          <a:avLst/>
        </a:prstGeom>
        <a:solidFill>
          <a:schemeClr val="accent1">
            <a:alpha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2533650">
            <a:lnSpc>
              <a:spcPct val="90000"/>
            </a:lnSpc>
            <a:spcBef>
              <a:spcPct val="0"/>
            </a:spcBef>
            <a:spcAft>
              <a:spcPct val="35000"/>
            </a:spcAft>
          </a:pPr>
          <a:r>
            <a:rPr lang="zh-TW" altLang="en-US" sz="5700" kern="1200" dirty="0" smtClean="0"/>
            <a:t>開支</a:t>
          </a:r>
          <a:endParaRPr lang="zh-TW" altLang="en-US" sz="5700" kern="1200" dirty="0"/>
        </a:p>
      </dsp:txBody>
      <dsp:txXfrm>
        <a:off x="1394552" y="2361991"/>
        <a:ext cx="1567404" cy="143678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1DEAC9-5D4C-4A6A-A44E-082A26F60596}">
      <dsp:nvSpPr>
        <dsp:cNvPr id="0" name=""/>
        <dsp:cNvSpPr/>
      </dsp:nvSpPr>
      <dsp:spPr>
        <a:xfrm>
          <a:off x="1038" y="0"/>
          <a:ext cx="2214226" cy="71945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zh-TW" altLang="en-US" sz="1700" kern="1200"/>
            <a:t>一人住戶</a:t>
          </a:r>
          <a:endParaRPr lang="en-US" sz="1700" kern="1200"/>
        </a:p>
      </dsp:txBody>
      <dsp:txXfrm>
        <a:off x="1038" y="0"/>
        <a:ext cx="2214226" cy="719455"/>
      </dsp:txXfrm>
    </dsp:sp>
    <dsp:sp modelId="{8A5CF0CE-3323-464D-9C63-05C1BDB053F5}">
      <dsp:nvSpPr>
        <dsp:cNvPr id="0" name=""/>
        <dsp:cNvSpPr/>
      </dsp:nvSpPr>
      <dsp:spPr>
        <a:xfrm>
          <a:off x="2436687" y="85163"/>
          <a:ext cx="469415" cy="54912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436687" y="85163"/>
        <a:ext cx="469415" cy="549128"/>
      </dsp:txXfrm>
    </dsp:sp>
    <dsp:sp modelId="{552FB8E7-A5FB-4CC3-94C3-CE0BDF19F9F1}">
      <dsp:nvSpPr>
        <dsp:cNvPr id="0" name=""/>
        <dsp:cNvSpPr/>
      </dsp:nvSpPr>
      <dsp:spPr>
        <a:xfrm>
          <a:off x="3100955" y="0"/>
          <a:ext cx="2214226" cy="71945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zh-TW" altLang="en-US" sz="1700" kern="1200" dirty="0"/>
            <a:t>按住戶開</a:t>
          </a:r>
          <a:r>
            <a:rPr lang="zh-TW" altLang="en-US" sz="1700" kern="1200" dirty="0" smtClean="0"/>
            <a:t>支高低排序</a:t>
          </a:r>
          <a:endParaRPr lang="en-US" sz="1700" kern="1200" dirty="0"/>
        </a:p>
      </dsp:txBody>
      <dsp:txXfrm>
        <a:off x="3100955" y="0"/>
        <a:ext cx="2214226" cy="71945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1DEAC9-5D4C-4A6A-A44E-082A26F60596}">
      <dsp:nvSpPr>
        <dsp:cNvPr id="0" name=""/>
        <dsp:cNvSpPr/>
      </dsp:nvSpPr>
      <dsp:spPr>
        <a:xfrm>
          <a:off x="1038" y="0"/>
          <a:ext cx="2214490" cy="71945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zh-TW" altLang="en-US" sz="1700" kern="1200"/>
            <a:t>五人或以上住戶</a:t>
          </a:r>
          <a:endParaRPr lang="en-US" sz="1700" kern="1200"/>
        </a:p>
      </dsp:txBody>
      <dsp:txXfrm>
        <a:off x="1038" y="0"/>
        <a:ext cx="2214490" cy="719455"/>
      </dsp:txXfrm>
    </dsp:sp>
    <dsp:sp modelId="{8A5CF0CE-3323-464D-9C63-05C1BDB053F5}">
      <dsp:nvSpPr>
        <dsp:cNvPr id="0" name=""/>
        <dsp:cNvSpPr/>
      </dsp:nvSpPr>
      <dsp:spPr>
        <a:xfrm>
          <a:off x="2436978" y="85130"/>
          <a:ext cx="469472" cy="5491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436978" y="85130"/>
        <a:ext cx="469472" cy="549193"/>
      </dsp:txXfrm>
    </dsp:sp>
    <dsp:sp modelId="{552FB8E7-A5FB-4CC3-94C3-CE0BDF19F9F1}">
      <dsp:nvSpPr>
        <dsp:cNvPr id="0" name=""/>
        <dsp:cNvSpPr/>
      </dsp:nvSpPr>
      <dsp:spPr>
        <a:xfrm>
          <a:off x="3101325" y="0"/>
          <a:ext cx="2214490" cy="71945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zh-TW" altLang="en-US" sz="1700" kern="1200" dirty="0"/>
            <a:t>按住戶開</a:t>
          </a:r>
          <a:r>
            <a:rPr lang="zh-TW" altLang="en-US" sz="1700" kern="1200" dirty="0" smtClean="0"/>
            <a:t>支高低排序</a:t>
          </a:r>
          <a:endParaRPr lang="en-US" sz="1700" kern="1200" dirty="0"/>
        </a:p>
      </dsp:txBody>
      <dsp:txXfrm>
        <a:off x="3101325" y="0"/>
        <a:ext cx="2214490" cy="71945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1DEAC9-5D4C-4A6A-A44E-082A26F60596}">
      <dsp:nvSpPr>
        <dsp:cNvPr id="0" name=""/>
        <dsp:cNvSpPr/>
      </dsp:nvSpPr>
      <dsp:spPr>
        <a:xfrm>
          <a:off x="1038" y="0"/>
          <a:ext cx="2214226" cy="71945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zh-TW" altLang="en-US" sz="1700" kern="1200"/>
            <a:t>二人住戶</a:t>
          </a:r>
          <a:endParaRPr lang="en-US" sz="1700" kern="1200"/>
        </a:p>
      </dsp:txBody>
      <dsp:txXfrm>
        <a:off x="1038" y="0"/>
        <a:ext cx="2214226" cy="719455"/>
      </dsp:txXfrm>
    </dsp:sp>
    <dsp:sp modelId="{8A5CF0CE-3323-464D-9C63-05C1BDB053F5}">
      <dsp:nvSpPr>
        <dsp:cNvPr id="0" name=""/>
        <dsp:cNvSpPr/>
      </dsp:nvSpPr>
      <dsp:spPr>
        <a:xfrm>
          <a:off x="2436687" y="85163"/>
          <a:ext cx="469415" cy="54912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436687" y="85163"/>
        <a:ext cx="469415" cy="549128"/>
      </dsp:txXfrm>
    </dsp:sp>
    <dsp:sp modelId="{552FB8E7-A5FB-4CC3-94C3-CE0BDF19F9F1}">
      <dsp:nvSpPr>
        <dsp:cNvPr id="0" name=""/>
        <dsp:cNvSpPr/>
      </dsp:nvSpPr>
      <dsp:spPr>
        <a:xfrm>
          <a:off x="3100955" y="0"/>
          <a:ext cx="2214226" cy="71945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zh-TW" altLang="en-US" sz="1700" kern="1200" dirty="0"/>
            <a:t>按住戶開</a:t>
          </a:r>
          <a:r>
            <a:rPr lang="zh-TW" altLang="en-US" sz="1700" kern="1200" dirty="0" smtClean="0"/>
            <a:t>支高低排序</a:t>
          </a:r>
          <a:endParaRPr lang="en-US" sz="1700" kern="1200" dirty="0"/>
        </a:p>
      </dsp:txBody>
      <dsp:txXfrm>
        <a:off x="3100955" y="0"/>
        <a:ext cx="2214226" cy="719455"/>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1DEAC9-5D4C-4A6A-A44E-082A26F60596}">
      <dsp:nvSpPr>
        <dsp:cNvPr id="0" name=""/>
        <dsp:cNvSpPr/>
      </dsp:nvSpPr>
      <dsp:spPr>
        <a:xfrm>
          <a:off x="1038" y="0"/>
          <a:ext cx="2214490" cy="71945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zh-TW" altLang="en-US" sz="1700" kern="1200"/>
            <a:t>三人住戶</a:t>
          </a:r>
          <a:endParaRPr lang="en-US" sz="1700" kern="1200"/>
        </a:p>
      </dsp:txBody>
      <dsp:txXfrm>
        <a:off x="1038" y="0"/>
        <a:ext cx="2214490" cy="719455"/>
      </dsp:txXfrm>
    </dsp:sp>
    <dsp:sp modelId="{8A5CF0CE-3323-464D-9C63-05C1BDB053F5}">
      <dsp:nvSpPr>
        <dsp:cNvPr id="0" name=""/>
        <dsp:cNvSpPr/>
      </dsp:nvSpPr>
      <dsp:spPr>
        <a:xfrm>
          <a:off x="2436978" y="85130"/>
          <a:ext cx="469472" cy="5491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436978" y="85130"/>
        <a:ext cx="469472" cy="549193"/>
      </dsp:txXfrm>
    </dsp:sp>
    <dsp:sp modelId="{552FB8E7-A5FB-4CC3-94C3-CE0BDF19F9F1}">
      <dsp:nvSpPr>
        <dsp:cNvPr id="0" name=""/>
        <dsp:cNvSpPr/>
      </dsp:nvSpPr>
      <dsp:spPr>
        <a:xfrm>
          <a:off x="3101325" y="0"/>
          <a:ext cx="2214490" cy="71945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zh-TW" altLang="en-US" sz="1700" kern="1200" dirty="0"/>
            <a:t>按住戶開</a:t>
          </a:r>
          <a:r>
            <a:rPr lang="zh-TW" altLang="en-US" sz="1700" kern="1200" dirty="0" smtClean="0"/>
            <a:t>支高低排序</a:t>
          </a:r>
          <a:endParaRPr lang="en-US" sz="1700" kern="1200" dirty="0"/>
        </a:p>
      </dsp:txBody>
      <dsp:txXfrm>
        <a:off x="3101325" y="0"/>
        <a:ext cx="2214490" cy="719455"/>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1DEAC9-5D4C-4A6A-A44E-082A26F60596}">
      <dsp:nvSpPr>
        <dsp:cNvPr id="0" name=""/>
        <dsp:cNvSpPr/>
      </dsp:nvSpPr>
      <dsp:spPr>
        <a:xfrm>
          <a:off x="1038" y="0"/>
          <a:ext cx="2214226" cy="71945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zh-TW" altLang="en-US" sz="1700" kern="1200"/>
            <a:t>四人住戶</a:t>
          </a:r>
          <a:endParaRPr lang="en-US" sz="1700" kern="1200"/>
        </a:p>
      </dsp:txBody>
      <dsp:txXfrm>
        <a:off x="1038" y="0"/>
        <a:ext cx="2214226" cy="719455"/>
      </dsp:txXfrm>
    </dsp:sp>
    <dsp:sp modelId="{8A5CF0CE-3323-464D-9C63-05C1BDB053F5}">
      <dsp:nvSpPr>
        <dsp:cNvPr id="0" name=""/>
        <dsp:cNvSpPr/>
      </dsp:nvSpPr>
      <dsp:spPr>
        <a:xfrm>
          <a:off x="2436687" y="85163"/>
          <a:ext cx="469415" cy="54912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436687" y="85163"/>
        <a:ext cx="469415" cy="549128"/>
      </dsp:txXfrm>
    </dsp:sp>
    <dsp:sp modelId="{552FB8E7-A5FB-4CC3-94C3-CE0BDF19F9F1}">
      <dsp:nvSpPr>
        <dsp:cNvPr id="0" name=""/>
        <dsp:cNvSpPr/>
      </dsp:nvSpPr>
      <dsp:spPr>
        <a:xfrm>
          <a:off x="3100955" y="0"/>
          <a:ext cx="2214226" cy="719455"/>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100000"/>
            </a:lnSpc>
            <a:spcBef>
              <a:spcPct val="0"/>
            </a:spcBef>
            <a:spcAft>
              <a:spcPct val="35000"/>
            </a:spcAft>
          </a:pPr>
          <a:r>
            <a:rPr lang="zh-TW" altLang="en-US" sz="1700" kern="1200" dirty="0"/>
            <a:t>按住戶開</a:t>
          </a:r>
          <a:r>
            <a:rPr lang="zh-TW" altLang="en-US" sz="1700" kern="1200" dirty="0" smtClean="0"/>
            <a:t>支高低排序</a:t>
          </a:r>
          <a:endParaRPr lang="en-US" sz="1700" kern="1200" dirty="0"/>
        </a:p>
      </dsp:txBody>
      <dsp:txXfrm>
        <a:off x="3100955" y="0"/>
        <a:ext cx="2214226" cy="71945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11676BCB-BDAD-4528-932D-A95931F6EE36}" type="datetimeFigureOut">
              <a:rPr lang="zh-TW" altLang="en-US" smtClean="0"/>
              <a:pPr/>
              <a:t>2017/10/9</a:t>
            </a:fld>
            <a:endParaRPr lang="zh-TW" altLang="en-US"/>
          </a:p>
        </p:txBody>
      </p:sp>
      <p:sp>
        <p:nvSpPr>
          <p:cNvPr id="4" name="頁尾版面配置區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B6E42C19-2C6D-4B9A-A6F7-FF31272BD3B3}" type="slidenum">
              <a:rPr lang="zh-TW" altLang="en-US" smtClean="0"/>
              <a:pPr/>
              <a:t>‹#›</a:t>
            </a:fld>
            <a:endParaRPr lang="zh-TW" altLang="en-US"/>
          </a:p>
        </p:txBody>
      </p:sp>
    </p:spTree>
    <p:extLst>
      <p:ext uri="{BB962C8B-B14F-4D97-AF65-F5344CB8AC3E}">
        <p14:creationId xmlns="" xmlns:p14="http://schemas.microsoft.com/office/powerpoint/2010/main" val="18704548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909834B-C72C-4685-9A76-996CB3D48305}" type="datetimeFigureOut">
              <a:rPr lang="zh-TW" altLang="en-US" smtClean="0"/>
              <a:pPr/>
              <a:t>2017/10/9</a:t>
            </a:fld>
            <a:endParaRPr lang="zh-TW" altLang="en-US"/>
          </a:p>
        </p:txBody>
      </p:sp>
      <p:sp>
        <p:nvSpPr>
          <p:cNvPr id="4" name="投影片圖像版面配置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54583C7F-05BB-42B1-A59F-D040B39A6808}"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zh-TW" altLang="en-US"/>
              <a:t>按一下以編輯母片標題樣式</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endParaRPr lang="en-US" dirty="0"/>
          </a:p>
        </p:txBody>
      </p:sp>
      <p:sp>
        <p:nvSpPr>
          <p:cNvPr id="4" name="Date Placeholder 3"/>
          <p:cNvSpPr>
            <a:spLocks noGrp="1"/>
          </p:cNvSpPr>
          <p:nvPr>
            <p:ph type="dt" sz="half" idx="10"/>
          </p:nvPr>
        </p:nvSpPr>
        <p:spPr/>
        <p:txBody>
          <a:bodyPr/>
          <a:lstStyle/>
          <a:p>
            <a:fld id="{F618B098-7EF6-4E3E-9934-3D2A0930C633}" type="datetime1">
              <a:rPr lang="zh-HK" altLang="en-US" smtClean="0"/>
              <a:pPr/>
              <a:t>9/10/2017</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標題與說明文字">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zh-TW" altLang="en-US"/>
              <a:t>按一下以編輯母片標題樣式</a:t>
            </a:r>
            <a:endParaRPr lang="en-US" dirty="0"/>
          </a:p>
        </p:txBody>
      </p:sp>
      <p:sp>
        <p:nvSpPr>
          <p:cNvPr id="3" name="Text Placeholder 2"/>
          <p:cNvSpPr>
            <a:spLocks noGrp="1"/>
          </p:cNvSpPr>
          <p:nvPr>
            <p:ph type="body" idx="1" hasCustomPrompt="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F50D77BB-883C-4FA0-B85F-E2AA0726F735}" type="datetime1">
              <a:rPr lang="zh-HK" altLang="en-US" smtClean="0"/>
              <a:pPr/>
              <a:t>9/10/2017</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述 (含標題)">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hasCustomPrompt="1"/>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hasCustomPrompt="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F4061A4B-8D6E-4FD1-99F7-18C518E4BB1E}" type="datetime1">
              <a:rPr lang="zh-HK" altLang="en-US" smtClean="0"/>
              <a:pPr/>
              <a:t>9/10/2017</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49917616-53C0-45A5-8EA7-FFFCA12FA527}" type="slidenum">
              <a:rPr lang="zh-HK" altLang="en-US" smtClean="0"/>
              <a:pPr/>
              <a:t>‹#›</a:t>
            </a:fld>
            <a:endParaRPr lang="zh-HK"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zh-TW" altLang="en-US"/>
              <a:t>按一下以編輯母片標題樣式</a:t>
            </a:r>
            <a:endParaRPr lang="en-US" dirty="0"/>
          </a:p>
        </p:txBody>
      </p:sp>
      <p:sp>
        <p:nvSpPr>
          <p:cNvPr id="3" name="Text Placeholder 2"/>
          <p:cNvSpPr>
            <a:spLocks noGrp="1"/>
          </p:cNvSpPr>
          <p:nvPr>
            <p:ph type="body" idx="1" hasCustomPrompt="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38F98510-F14A-4BE1-ACF6-7481D0D4F474}" type="datetime1">
              <a:rPr lang="zh-HK" altLang="en-US" smtClean="0"/>
              <a:pPr/>
              <a:t>9/10/2017</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述名片">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hasCustomPrompt="1"/>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hasCustomPrompt="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EAAD0437-6154-4D5D-8B7B-E46EFD77F649}" type="datetime1">
              <a:rPr lang="zh-HK" altLang="en-US" smtClean="0"/>
              <a:pPr/>
              <a:t>9/10/2017</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49917616-53C0-45A5-8EA7-FFFCA12FA527}" type="slidenum">
              <a:rPr lang="zh-HK" altLang="en-US" smtClean="0"/>
              <a:pPr/>
              <a:t>‹#›</a:t>
            </a:fld>
            <a:endParaRPr lang="zh-HK"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是非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hasCustomPrompt="1"/>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編輯母片文字樣式</a:t>
            </a:r>
          </a:p>
        </p:txBody>
      </p:sp>
      <p:sp>
        <p:nvSpPr>
          <p:cNvPr id="3" name="Text Placeholder 2"/>
          <p:cNvSpPr>
            <a:spLocks noGrp="1"/>
          </p:cNvSpPr>
          <p:nvPr>
            <p:ph type="body" idx="1" hasCustomPrompt="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6EEFCD85-36C8-44D2-808E-F853AA40C71B}" type="datetime1">
              <a:rPr lang="zh-HK" altLang="en-US" smtClean="0"/>
              <a:pPr/>
              <a:t>9/10/2017</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hasCustomPrompt="1"/>
          </p:nvPr>
        </p:nvSpPr>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42362FE0-B22B-4D84-A647-649EBB55C5F3}" type="datetime1">
              <a:rPr lang="zh-HK" altLang="en-US" smtClean="0"/>
              <a:pPr/>
              <a:t>9/10/2017</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zh-TW" altLang="en-US"/>
              <a:t>按一下以編輯母片標題樣式</a:t>
            </a:r>
            <a:endParaRPr lang="en-US" dirty="0"/>
          </a:p>
        </p:txBody>
      </p:sp>
      <p:sp>
        <p:nvSpPr>
          <p:cNvPr id="3" name="Vertical Text Placeholder 2"/>
          <p:cNvSpPr>
            <a:spLocks noGrp="1"/>
          </p:cNvSpPr>
          <p:nvPr>
            <p:ph type="body" orient="vert" idx="1" hasCustomPrompt="1"/>
          </p:nvPr>
        </p:nvSpPr>
        <p:spPr>
          <a:xfrm>
            <a:off x="609599" y="609600"/>
            <a:ext cx="5195026" cy="5251451"/>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E5CBE316-D3B2-4728-B3C6-F164D81A8930}" type="datetime1">
              <a:rPr lang="zh-HK" altLang="en-US" smtClean="0"/>
              <a:pPr/>
              <a:t>9/10/2017</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idx="1" hasCustomPrompt="1"/>
          </p:nvPr>
        </p:nvSpPr>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945CD85D-8086-4F7B-BBEF-E1E74003E6A5}" type="datetime1">
              <a:rPr lang="zh-HK" altLang="en-US" smtClean="0"/>
              <a:pPr/>
              <a:t>9/10/2017</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zh-TW" altLang="en-US"/>
              <a:t>按一下以編輯母片標題樣式</a:t>
            </a:r>
            <a:endParaRPr lang="en-US" dirty="0"/>
          </a:p>
        </p:txBody>
      </p:sp>
      <p:sp>
        <p:nvSpPr>
          <p:cNvPr id="3" name="Text Placeholder 2"/>
          <p:cNvSpPr>
            <a:spLocks noGrp="1"/>
          </p:cNvSpPr>
          <p:nvPr>
            <p:ph type="body" idx="1" hasCustomPrompt="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3FBB5286-CFCF-4E57-B3EB-53382A4DBCE6}" type="datetime1">
              <a:rPr lang="zh-HK" altLang="en-US" smtClean="0"/>
              <a:pPr/>
              <a:t>9/10/2017</a:t>
            </a:fld>
            <a:endParaRPr lang="zh-HK" altLang="en-US"/>
          </a:p>
        </p:txBody>
      </p:sp>
      <p:sp>
        <p:nvSpPr>
          <p:cNvPr id="5" name="Footer Placeholder 4"/>
          <p:cNvSpPr>
            <a:spLocks noGrp="1"/>
          </p:cNvSpPr>
          <p:nvPr>
            <p:ph type="ftr" sz="quarter" idx="11"/>
          </p:nvPr>
        </p:nvSpPr>
        <p:spPr/>
        <p:txBody>
          <a:bodyPr/>
          <a:lstStyle/>
          <a:p>
            <a:endParaRPr lang="zh-HK" altLang="en-US"/>
          </a:p>
        </p:txBody>
      </p:sp>
      <p:sp>
        <p:nvSpPr>
          <p:cNvPr id="6" name="Slide Number Placeholder 5"/>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zh-TW" altLang="en-US"/>
              <a:t>按一下以編輯母片標題樣式</a:t>
            </a:r>
            <a:endParaRPr lang="en-US" dirty="0"/>
          </a:p>
        </p:txBody>
      </p:sp>
      <p:sp>
        <p:nvSpPr>
          <p:cNvPr id="3" name="Content Placeholder 2"/>
          <p:cNvSpPr>
            <a:spLocks noGrp="1"/>
          </p:cNvSpPr>
          <p:nvPr>
            <p:ph sz="half" idx="1" hasCustomPrompt="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hasCustomPrompt="1"/>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51CA3091-61BA-4B0F-BFFA-E8A5EEAF9A9D}" type="datetime1">
              <a:rPr lang="zh-HK" altLang="en-US" smtClean="0"/>
              <a:pPr/>
              <a:t>9/10/2017</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zh-TW" altLang="en-US"/>
              <a:t>按一下以編輯母片標題樣式</a:t>
            </a:r>
            <a:endParaRPr lang="en-US" dirty="0"/>
          </a:p>
        </p:txBody>
      </p:sp>
      <p:sp>
        <p:nvSpPr>
          <p:cNvPr id="3" name="Text Placeholder 2"/>
          <p:cNvSpPr>
            <a:spLocks noGrp="1"/>
          </p:cNvSpPr>
          <p:nvPr>
            <p:ph type="body" idx="1" hasCustomPrompt="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4" name="Content Placeholder 3"/>
          <p:cNvSpPr>
            <a:spLocks noGrp="1"/>
          </p:cNvSpPr>
          <p:nvPr>
            <p:ph sz="half" idx="2" hasCustomPrompt="1"/>
          </p:nvPr>
        </p:nvSpPr>
        <p:spPr>
          <a:xfrm>
            <a:off x="609599" y="2737246"/>
            <a:ext cx="3090672" cy="3304117"/>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hasCustomPrompt="1"/>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6" name="Content Placeholder 5"/>
          <p:cNvSpPr>
            <a:spLocks noGrp="1"/>
          </p:cNvSpPr>
          <p:nvPr>
            <p:ph sz="quarter" idx="4" hasCustomPrompt="1"/>
          </p:nvPr>
        </p:nvSpPr>
        <p:spPr>
          <a:xfrm>
            <a:off x="3866640" y="2737246"/>
            <a:ext cx="3090672" cy="3304117"/>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BBE6074D-406E-4024-80B2-0BC14F71302E}" type="datetime1">
              <a:rPr lang="zh-HK" altLang="en-US" smtClean="0"/>
              <a:pPr/>
              <a:t>9/10/2017</a:t>
            </a:fld>
            <a:endParaRPr lang="zh-HK" altLang="en-US"/>
          </a:p>
        </p:txBody>
      </p:sp>
      <p:sp>
        <p:nvSpPr>
          <p:cNvPr id="8" name="Footer Placeholder 7"/>
          <p:cNvSpPr>
            <a:spLocks noGrp="1"/>
          </p:cNvSpPr>
          <p:nvPr>
            <p:ph type="ftr" sz="quarter" idx="11"/>
          </p:nvPr>
        </p:nvSpPr>
        <p:spPr/>
        <p:txBody>
          <a:bodyPr/>
          <a:lstStyle/>
          <a:p>
            <a:endParaRPr lang="zh-HK" altLang="en-US"/>
          </a:p>
        </p:txBody>
      </p:sp>
      <p:sp>
        <p:nvSpPr>
          <p:cNvPr id="9" name="Slide Number Placeholder 8"/>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F4D513B6-ED2A-40B5-B658-E1B14E3CA374}" type="datetime1">
              <a:rPr lang="zh-HK" altLang="en-US" smtClean="0"/>
              <a:pPr/>
              <a:t>9/10/2017</a:t>
            </a:fld>
            <a:endParaRPr lang="zh-HK" altLang="en-US"/>
          </a:p>
        </p:txBody>
      </p:sp>
      <p:sp>
        <p:nvSpPr>
          <p:cNvPr id="4" name="Footer Placeholder 3"/>
          <p:cNvSpPr>
            <a:spLocks noGrp="1"/>
          </p:cNvSpPr>
          <p:nvPr>
            <p:ph type="ftr" sz="quarter" idx="11"/>
          </p:nvPr>
        </p:nvSpPr>
        <p:spPr/>
        <p:txBody>
          <a:bodyPr/>
          <a:lstStyle/>
          <a:p>
            <a:endParaRPr lang="zh-HK" altLang="en-US"/>
          </a:p>
        </p:txBody>
      </p:sp>
      <p:sp>
        <p:nvSpPr>
          <p:cNvPr id="5" name="Slide Number Placeholder 4"/>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FA6803-03CB-4C97-A0E3-E6AFE31AE2AE}" type="datetime1">
              <a:rPr lang="zh-HK" altLang="en-US" smtClean="0"/>
              <a:pPr/>
              <a:t>9/10/2017</a:t>
            </a:fld>
            <a:endParaRPr lang="zh-HK" altLang="en-US"/>
          </a:p>
        </p:txBody>
      </p:sp>
      <p:sp>
        <p:nvSpPr>
          <p:cNvPr id="3" name="Footer Placeholder 2"/>
          <p:cNvSpPr>
            <a:spLocks noGrp="1"/>
          </p:cNvSpPr>
          <p:nvPr>
            <p:ph type="ftr" sz="quarter" idx="11"/>
          </p:nvPr>
        </p:nvSpPr>
        <p:spPr/>
        <p:txBody>
          <a:bodyPr/>
          <a:lstStyle/>
          <a:p>
            <a:endParaRPr lang="zh-HK" altLang="en-US"/>
          </a:p>
        </p:txBody>
      </p:sp>
      <p:sp>
        <p:nvSpPr>
          <p:cNvPr id="4" name="Slide Number Placeholder 3"/>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zh-TW" altLang="en-US"/>
              <a:t>按一下以編輯母片標題樣式</a:t>
            </a:r>
            <a:endParaRPr lang="en-US" dirty="0"/>
          </a:p>
        </p:txBody>
      </p:sp>
      <p:sp>
        <p:nvSpPr>
          <p:cNvPr id="3" name="Content Placeholder 2"/>
          <p:cNvSpPr>
            <a:spLocks noGrp="1"/>
          </p:cNvSpPr>
          <p:nvPr>
            <p:ph idx="1" hasCustomPrompt="1"/>
          </p:nvPr>
        </p:nvSpPr>
        <p:spPr>
          <a:xfrm>
            <a:off x="3571275" y="514925"/>
            <a:ext cx="3386037" cy="5526437"/>
          </a:xfrm>
        </p:spPr>
        <p:txBody>
          <a:bodyPr>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hasCustomPrompt="1"/>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a:t>編輯母片文字樣式</a:t>
            </a:r>
          </a:p>
        </p:txBody>
      </p:sp>
      <p:sp>
        <p:nvSpPr>
          <p:cNvPr id="5" name="Date Placeholder 4"/>
          <p:cNvSpPr>
            <a:spLocks noGrp="1"/>
          </p:cNvSpPr>
          <p:nvPr>
            <p:ph type="dt" sz="half" idx="10"/>
          </p:nvPr>
        </p:nvSpPr>
        <p:spPr/>
        <p:txBody>
          <a:bodyPr/>
          <a:lstStyle/>
          <a:p>
            <a:fld id="{7FE6AE10-CFC2-4E74-B3DD-F28BCD6B9965}" type="datetime1">
              <a:rPr lang="zh-HK" altLang="en-US" smtClean="0"/>
              <a:pPr/>
              <a:t>9/10/2017</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a:t>按一下圖示以新增圖片</a:t>
            </a:r>
            <a:endParaRPr lang="en-US" dirty="0"/>
          </a:p>
        </p:txBody>
      </p:sp>
      <p:sp>
        <p:nvSpPr>
          <p:cNvPr id="4" name="Text Placeholder 3"/>
          <p:cNvSpPr>
            <a:spLocks noGrp="1"/>
          </p:cNvSpPr>
          <p:nvPr>
            <p:ph type="body" sz="half" idx="2" hasCustomPrompt="1"/>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編輯母片文字樣式</a:t>
            </a:r>
          </a:p>
        </p:txBody>
      </p:sp>
      <p:sp>
        <p:nvSpPr>
          <p:cNvPr id="5" name="Date Placeholder 4"/>
          <p:cNvSpPr>
            <a:spLocks noGrp="1"/>
          </p:cNvSpPr>
          <p:nvPr>
            <p:ph type="dt" sz="half" idx="10"/>
          </p:nvPr>
        </p:nvSpPr>
        <p:spPr/>
        <p:txBody>
          <a:bodyPr/>
          <a:lstStyle/>
          <a:p>
            <a:fld id="{F53737B2-D5B3-49D9-9546-BD1C5142E5EE}" type="datetime1">
              <a:rPr lang="zh-HK" altLang="en-US" smtClean="0"/>
              <a:pPr/>
              <a:t>9/10/2017</a:t>
            </a:fld>
            <a:endParaRPr lang="zh-HK" altLang="en-US"/>
          </a:p>
        </p:txBody>
      </p:sp>
      <p:sp>
        <p:nvSpPr>
          <p:cNvPr id="6" name="Footer Placeholder 5"/>
          <p:cNvSpPr>
            <a:spLocks noGrp="1"/>
          </p:cNvSpPr>
          <p:nvPr>
            <p:ph type="ftr" sz="quarter" idx="11"/>
          </p:nvPr>
        </p:nvSpPr>
        <p:spPr/>
        <p:txBody>
          <a:bodyPr/>
          <a:lstStyle/>
          <a:p>
            <a:endParaRPr lang="zh-HK" altLang="en-US"/>
          </a:p>
        </p:txBody>
      </p:sp>
      <p:sp>
        <p:nvSpPr>
          <p:cNvPr id="7" name="Slide Number Placeholder 6"/>
          <p:cNvSpPr>
            <a:spLocks noGrp="1"/>
          </p:cNvSpPr>
          <p:nvPr>
            <p:ph type="sldNum" sz="quarter" idx="12"/>
          </p:nvPr>
        </p:nvSpPr>
        <p:spPr/>
        <p:txBody>
          <a:bodyPr/>
          <a:lstStyle/>
          <a:p>
            <a:fld id="{49917616-53C0-45A5-8EA7-FFFCA12FA527}" type="slidenum">
              <a:rPr lang="zh-HK" altLang="en-US" smtClean="0"/>
              <a:pPr/>
              <a:t>‹#›</a:t>
            </a:fld>
            <a:endParaRPr lang="zh-HK"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3C26E12-F751-4604-BF6D-D904A69BE851}" type="datetime1">
              <a:rPr lang="zh-HK" altLang="en-US" smtClean="0"/>
              <a:pPr/>
              <a:t>9/10/2017</a:t>
            </a:fld>
            <a:endParaRPr lang="zh-HK"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HK"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49917616-53C0-45A5-8EA7-FFFCA12FA527}" type="slidenum">
              <a:rPr lang="zh-HK" altLang="en-US" smtClean="0"/>
              <a:pPr/>
              <a:t>‹#›</a:t>
            </a:fld>
            <a:endParaRPr lang="zh-HK"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18" Type="http://schemas.openxmlformats.org/officeDocument/2006/relationships/diagramLayout" Target="../diagrams/layout5.xml"/><Relationship Id="rId26" Type="http://schemas.microsoft.com/office/2007/relationships/diagramDrawing" Target="../diagrams/drawing6.xml"/><Relationship Id="rId3" Type="http://schemas.openxmlformats.org/officeDocument/2006/relationships/diagramLayout" Target="../diagrams/layout2.xml"/><Relationship Id="rId21" Type="http://schemas.microsoft.com/office/2007/relationships/diagramDrawing" Target="../diagrams/drawing5.xml"/><Relationship Id="rId7" Type="http://schemas.openxmlformats.org/officeDocument/2006/relationships/diagramData" Target="../diagrams/data3.xml"/><Relationship Id="rId12" Type="http://schemas.openxmlformats.org/officeDocument/2006/relationships/diagramData" Target="../diagrams/data4.xml"/><Relationship Id="rId17" Type="http://schemas.openxmlformats.org/officeDocument/2006/relationships/diagramData" Target="../diagrams/data5.xml"/><Relationship Id="rId25" Type="http://schemas.openxmlformats.org/officeDocument/2006/relationships/diagramColors" Target="../diagrams/colors6.xml"/><Relationship Id="rId2" Type="http://schemas.openxmlformats.org/officeDocument/2006/relationships/diagramData" Target="../diagrams/data2.xml"/><Relationship Id="rId16" Type="http://schemas.microsoft.com/office/2007/relationships/diagramDrawing" Target="../diagrams/drawing4.xml"/><Relationship Id="rId20" Type="http://schemas.openxmlformats.org/officeDocument/2006/relationships/diagramColors" Target="../diagrams/colors5.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24" Type="http://schemas.openxmlformats.org/officeDocument/2006/relationships/diagramQuickStyle" Target="../diagrams/quickStyle6.xml"/><Relationship Id="rId5" Type="http://schemas.openxmlformats.org/officeDocument/2006/relationships/diagramColors" Target="../diagrams/colors2.xml"/><Relationship Id="rId15" Type="http://schemas.openxmlformats.org/officeDocument/2006/relationships/diagramColors" Target="../diagrams/colors4.xml"/><Relationship Id="rId23" Type="http://schemas.openxmlformats.org/officeDocument/2006/relationships/diagramLayout" Target="../diagrams/layout6.xml"/><Relationship Id="rId10" Type="http://schemas.openxmlformats.org/officeDocument/2006/relationships/diagramColors" Target="../diagrams/colors3.xml"/><Relationship Id="rId19" Type="http://schemas.openxmlformats.org/officeDocument/2006/relationships/diagramQuickStyle" Target="../diagrams/quickStyle5.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diagramQuickStyle" Target="../diagrams/quickStyle4.xml"/><Relationship Id="rId22" Type="http://schemas.openxmlformats.org/officeDocument/2006/relationships/diagramData" Target="../diagrams/data6.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1130595" y="2149353"/>
            <a:ext cx="5826719" cy="1646302"/>
          </a:xfrm>
        </p:spPr>
        <p:txBody>
          <a:bodyPr/>
          <a:lstStyle/>
          <a:p>
            <a:r>
              <a:rPr lang="zh-TW" altLang="zh-HK" sz="3600" dirty="0"/>
              <a:t>基層家庭開支模式研究</a:t>
            </a:r>
            <a:r>
              <a:rPr lang="en-US" altLang="zh-HK" sz="3600" dirty="0"/>
              <a:t> (2014 - 2015)</a:t>
            </a:r>
            <a:endParaRPr lang="zh-HK" altLang="en-US" sz="3600" dirty="0"/>
          </a:p>
        </p:txBody>
      </p:sp>
      <p:sp>
        <p:nvSpPr>
          <p:cNvPr id="3" name="副標題 2"/>
          <p:cNvSpPr>
            <a:spLocks noGrp="1"/>
          </p:cNvSpPr>
          <p:nvPr>
            <p:ph type="subTitle" idx="1"/>
          </p:nvPr>
        </p:nvSpPr>
        <p:spPr>
          <a:xfrm>
            <a:off x="255219" y="4050836"/>
            <a:ext cx="6702095" cy="1096899"/>
          </a:xfrm>
        </p:spPr>
        <p:txBody>
          <a:bodyPr>
            <a:normAutofit fontScale="85000" lnSpcReduction="20000"/>
          </a:bodyPr>
          <a:lstStyle/>
          <a:p>
            <a:pPr>
              <a:spcBef>
                <a:spcPts val="0"/>
              </a:spcBef>
            </a:pPr>
            <a:endParaRPr lang="en-US" altLang="zh-TW" dirty="0"/>
          </a:p>
          <a:p>
            <a:pPr>
              <a:spcBef>
                <a:spcPts val="0"/>
              </a:spcBef>
            </a:pPr>
            <a:r>
              <a:rPr lang="zh-TW" altLang="en-US" sz="3800" dirty="0">
                <a:solidFill>
                  <a:schemeClr val="tx1"/>
                </a:solidFill>
              </a:rPr>
              <a:t>香港社會服務聯會</a:t>
            </a:r>
            <a:endParaRPr lang="en-US" altLang="zh-TW" sz="3800" dirty="0">
              <a:solidFill>
                <a:schemeClr val="tx1"/>
              </a:solidFill>
            </a:endParaRPr>
          </a:p>
          <a:p>
            <a:pPr>
              <a:spcBef>
                <a:spcPts val="0"/>
              </a:spcBef>
            </a:pPr>
            <a:r>
              <a:rPr lang="zh-TW" altLang="en-US" sz="3800" dirty="0">
                <a:solidFill>
                  <a:schemeClr val="tx1"/>
                </a:solidFill>
              </a:rPr>
              <a:t>政策研究及倡議</a:t>
            </a:r>
            <a:endParaRPr lang="zh-TW" altLang="zh-HK" sz="3800" dirty="0">
              <a:solidFill>
                <a:schemeClr val="tx1"/>
              </a:solidFill>
            </a:endParaRPr>
          </a:p>
        </p:txBody>
      </p:sp>
      <p:sp>
        <p:nvSpPr>
          <p:cNvPr id="4" name="投影片編號版面配置區 3"/>
          <p:cNvSpPr>
            <a:spLocks noGrp="1"/>
          </p:cNvSpPr>
          <p:nvPr>
            <p:ph type="sldNum" sz="quarter" idx="12"/>
          </p:nvPr>
        </p:nvSpPr>
        <p:spPr/>
        <p:txBody>
          <a:bodyPr/>
          <a:lstStyle/>
          <a:p>
            <a:fld id="{49917616-53C0-45A5-8EA7-FFFCA12FA527}" type="slidenum">
              <a:rPr lang="zh-HK" altLang="en-US" smtClean="0"/>
              <a:pPr/>
              <a:t>1</a:t>
            </a:fld>
            <a:endParaRPr lang="zh-HK"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609600" y="1565275"/>
            <a:ext cx="6494780" cy="4622165"/>
          </a:xfrm>
        </p:spPr>
        <p:txBody>
          <a:bodyPr>
            <a:normAutofit/>
          </a:bodyPr>
          <a:lstStyle/>
          <a:p>
            <a:pPr algn="just" hangingPunct="0"/>
            <a:r>
              <a:rPr lang="zh-TW" altLang="en-US" dirty="0" smtClean="0">
                <a:solidFill>
                  <a:schemeClr val="tx1"/>
                </a:solidFill>
                <a:latin typeface="+mn-ea"/>
              </a:rPr>
              <a:t>為分析房屋開支對較低開支住戶的影響，我們分別抽取全港不同人數住戶中最低的</a:t>
            </a:r>
            <a:r>
              <a:rPr lang="en-US" altLang="zh-TW" dirty="0" smtClean="0">
                <a:solidFill>
                  <a:schemeClr val="tx1"/>
                </a:solidFill>
                <a:latin typeface="+mn-ea"/>
              </a:rPr>
              <a:t>50%</a:t>
            </a:r>
            <a:r>
              <a:rPr lang="zh-TW" altLang="en-US" dirty="0" smtClean="0">
                <a:solidFill>
                  <a:schemeClr val="tx1"/>
                </a:solidFill>
                <a:latin typeface="+mn-ea"/>
              </a:rPr>
              <a:t>住戶作樣本，以比較公屋和私樓住戶的開支模式。</a:t>
            </a:r>
          </a:p>
          <a:p>
            <a:pPr algn="just" hangingPunct="0"/>
            <a:endParaRPr lang="zh-TW" altLang="en-US" dirty="0" smtClean="0">
              <a:solidFill>
                <a:schemeClr val="tx1"/>
              </a:solidFill>
              <a:latin typeface="+mn-ea"/>
            </a:endParaRPr>
          </a:p>
          <a:p>
            <a:pPr algn="just" hangingPunct="0"/>
            <a:r>
              <a:rPr lang="zh-TW" altLang="en-US" dirty="0" smtClean="0">
                <a:solidFill>
                  <a:schemeClr val="tx1"/>
                </a:solidFill>
                <a:latin typeface="+mn-ea"/>
                <a:sym typeface="+mn-ea"/>
              </a:rPr>
              <a:t>私樓住戶的房屋開支與五年前相比更高，其中負擔比率以</a:t>
            </a:r>
            <a:r>
              <a:rPr lang="en-US" altLang="zh-TW" dirty="0" smtClean="0">
                <a:solidFill>
                  <a:schemeClr val="tx1"/>
                </a:solidFill>
                <a:latin typeface="+mn-ea"/>
                <a:sym typeface="+mn-ea"/>
              </a:rPr>
              <a:t>1</a:t>
            </a:r>
            <a:r>
              <a:rPr lang="zh-TW" altLang="en-US" dirty="0" smtClean="0">
                <a:solidFill>
                  <a:schemeClr val="tx1"/>
                </a:solidFill>
                <a:latin typeface="+mn-ea"/>
                <a:sym typeface="+mn-ea"/>
              </a:rPr>
              <a:t>、</a:t>
            </a:r>
            <a:r>
              <a:rPr lang="en-US" altLang="zh-TW" dirty="0" smtClean="0">
                <a:solidFill>
                  <a:schemeClr val="tx1"/>
                </a:solidFill>
                <a:latin typeface="+mn-ea"/>
                <a:sym typeface="+mn-ea"/>
              </a:rPr>
              <a:t>2</a:t>
            </a:r>
            <a:r>
              <a:rPr lang="zh-TW" altLang="en-US" dirty="0" smtClean="0">
                <a:solidFill>
                  <a:schemeClr val="tx1"/>
                </a:solidFill>
                <a:latin typeface="+mn-ea"/>
                <a:sym typeface="+mn-ea"/>
              </a:rPr>
              <a:t>人家庭最高，房屋開支佔整體開支超過</a:t>
            </a:r>
            <a:r>
              <a:rPr lang="en-US" altLang="zh-TW" dirty="0" smtClean="0">
                <a:solidFill>
                  <a:schemeClr val="tx1"/>
                </a:solidFill>
                <a:latin typeface="+mn-ea"/>
                <a:sym typeface="+mn-ea"/>
              </a:rPr>
              <a:t>50%</a:t>
            </a:r>
          </a:p>
          <a:p>
            <a:pPr algn="just" hangingPunct="0"/>
            <a:endParaRPr lang="en-US" altLang="zh-TW" dirty="0" smtClean="0">
              <a:solidFill>
                <a:schemeClr val="tx1"/>
              </a:solidFill>
              <a:latin typeface="+mn-ea"/>
            </a:endParaRPr>
          </a:p>
          <a:p>
            <a:pPr algn="just" hangingPunct="0"/>
            <a:r>
              <a:rPr lang="zh-TW" altLang="en-US" dirty="0" smtClean="0">
                <a:solidFill>
                  <a:schemeClr val="tx1"/>
                </a:solidFill>
                <a:latin typeface="+mn-ea"/>
              </a:rPr>
              <a:t>私樓住戶的平均每月總開支為</a:t>
            </a:r>
            <a:r>
              <a:rPr lang="en-US" altLang="zh-HK" dirty="0" smtClean="0">
                <a:solidFill>
                  <a:schemeClr val="tx1"/>
                </a:solidFill>
                <a:latin typeface="+mn-ea"/>
              </a:rPr>
              <a:t>17,152</a:t>
            </a:r>
            <a:r>
              <a:rPr lang="zh-TW" altLang="en-US" dirty="0" smtClean="0">
                <a:solidFill>
                  <a:schemeClr val="tx1"/>
                </a:solidFill>
                <a:latin typeface="+mn-ea"/>
              </a:rPr>
              <a:t>元，比公屋住戶的</a:t>
            </a:r>
            <a:r>
              <a:rPr lang="en-US" altLang="zh-HK" dirty="0" smtClean="0">
                <a:solidFill>
                  <a:schemeClr val="tx1"/>
                </a:solidFill>
                <a:latin typeface="+mn-ea"/>
              </a:rPr>
              <a:t>11,884</a:t>
            </a:r>
            <a:r>
              <a:rPr lang="zh-TW" altLang="en-US" dirty="0" smtClean="0">
                <a:solidFill>
                  <a:schemeClr val="tx1"/>
                </a:solidFill>
                <a:latin typeface="+mn-ea"/>
              </a:rPr>
              <a:t>元高近</a:t>
            </a:r>
            <a:r>
              <a:rPr lang="en-US" altLang="zh-TW" dirty="0" smtClean="0">
                <a:solidFill>
                  <a:schemeClr val="tx1"/>
                </a:solidFill>
                <a:latin typeface="+mn-ea"/>
              </a:rPr>
              <a:t>5,300</a:t>
            </a:r>
            <a:r>
              <a:rPr lang="zh-TW" altLang="en-US" dirty="0" smtClean="0">
                <a:solidFill>
                  <a:schemeClr val="tx1"/>
                </a:solidFill>
                <a:latin typeface="+mn-ea"/>
              </a:rPr>
              <a:t>元，而當中最大差異在於房屋開支。私樓住戶的平均每月房屋開支為</a:t>
            </a:r>
            <a:r>
              <a:rPr lang="en-US" altLang="zh-HK" dirty="0" smtClean="0">
                <a:solidFill>
                  <a:schemeClr val="tx1"/>
                </a:solidFill>
                <a:latin typeface="+mn-ea"/>
              </a:rPr>
              <a:t>7,608</a:t>
            </a:r>
            <a:r>
              <a:rPr lang="zh-TW" altLang="zh-HK" dirty="0" smtClean="0">
                <a:solidFill>
                  <a:schemeClr val="tx1"/>
                </a:solidFill>
                <a:latin typeface="+mn-ea"/>
              </a:rPr>
              <a:t>元</a:t>
            </a:r>
            <a:r>
              <a:rPr lang="zh-TW" altLang="en-US" dirty="0" smtClean="0">
                <a:solidFill>
                  <a:schemeClr val="tx1"/>
                </a:solidFill>
                <a:latin typeface="+mn-ea"/>
              </a:rPr>
              <a:t>，比公屋住戶的</a:t>
            </a:r>
            <a:r>
              <a:rPr lang="en-US" altLang="zh-HK" dirty="0" smtClean="0">
                <a:solidFill>
                  <a:schemeClr val="tx1"/>
                </a:solidFill>
                <a:latin typeface="+mn-ea"/>
              </a:rPr>
              <a:t>1,568</a:t>
            </a:r>
            <a:r>
              <a:rPr lang="zh-TW" altLang="zh-HK" dirty="0" smtClean="0">
                <a:solidFill>
                  <a:schemeClr val="tx1"/>
                </a:solidFill>
                <a:latin typeface="+mn-ea"/>
              </a:rPr>
              <a:t>元</a:t>
            </a:r>
            <a:r>
              <a:rPr lang="zh-TW" altLang="en-US" dirty="0" smtClean="0">
                <a:solidFill>
                  <a:schemeClr val="tx1"/>
                </a:solidFill>
                <a:latin typeface="+mn-ea"/>
              </a:rPr>
              <a:t>高出逾</a:t>
            </a:r>
            <a:r>
              <a:rPr lang="en-US" altLang="zh-TW" dirty="0" smtClean="0">
                <a:solidFill>
                  <a:schemeClr val="tx1"/>
                </a:solidFill>
                <a:latin typeface="+mn-ea"/>
              </a:rPr>
              <a:t>6,000</a:t>
            </a:r>
            <a:r>
              <a:rPr lang="zh-TW" altLang="en-US" dirty="0" smtClean="0">
                <a:solidFill>
                  <a:schemeClr val="tx1"/>
                </a:solidFill>
                <a:latin typeface="+mn-ea"/>
              </a:rPr>
              <a:t>元。</a:t>
            </a:r>
            <a:endParaRPr lang="zh-HK" altLang="zh-HK" dirty="0" smtClean="0">
              <a:solidFill>
                <a:schemeClr val="tx1"/>
              </a:solidFill>
              <a:latin typeface="+mn-ea"/>
            </a:endParaRPr>
          </a:p>
          <a:p>
            <a:pPr algn="just"/>
            <a:endParaRPr lang="en-US" altLang="zh-TW" dirty="0">
              <a:latin typeface="+mn-ea"/>
            </a:endParaRPr>
          </a:p>
          <a:p>
            <a:pPr algn="just" fontAlgn="b"/>
            <a:endParaRPr lang="en-US" altLang="zh-TW" dirty="0" smtClean="0">
              <a:latin typeface="+mn-ea"/>
            </a:endParaRPr>
          </a:p>
          <a:p>
            <a:pPr algn="just" fontAlgn="b"/>
            <a:endParaRPr lang="zh-HK" altLang="zh-HK" dirty="0">
              <a:latin typeface="+mn-ea"/>
            </a:endParaRPr>
          </a:p>
          <a:p>
            <a:pPr marL="0" indent="0">
              <a:buNone/>
            </a:pPr>
            <a:endParaRPr lang="en-US" altLang="zh-TW" dirty="0"/>
          </a:p>
        </p:txBody>
      </p:sp>
      <p:sp>
        <p:nvSpPr>
          <p:cNvPr id="4" name="Text Box 3"/>
          <p:cNvSpPr txBox="1"/>
          <p:nvPr/>
        </p:nvSpPr>
        <p:spPr>
          <a:xfrm>
            <a:off x="742950" y="660400"/>
            <a:ext cx="4754880" cy="645160"/>
          </a:xfrm>
          <a:prstGeom prst="rect">
            <a:avLst/>
          </a:prstGeom>
          <a:noFill/>
        </p:spPr>
        <p:txBody>
          <a:bodyPr wrap="none" rtlCol="0" anchor="t">
            <a:spAutoFit/>
          </a:bodyPr>
          <a:lstStyle/>
          <a:p>
            <a:r>
              <a:rPr lang="zh-TW" sz="3600" b="1" dirty="0" smtClean="0">
                <a:sym typeface="+mn-ea"/>
              </a:rPr>
              <a:t>低開支</a:t>
            </a:r>
            <a:r>
              <a:rPr lang="zh-TW" altLang="en-US" sz="3600" b="1" dirty="0" smtClean="0">
                <a:sym typeface="+mn-ea"/>
              </a:rPr>
              <a:t>住戶的房屋開支</a:t>
            </a:r>
            <a:endParaRPr lang="en-US" sz="3600"/>
          </a:p>
        </p:txBody>
      </p:sp>
      <p:sp>
        <p:nvSpPr>
          <p:cNvPr id="5" name="投影片編號版面配置區 4"/>
          <p:cNvSpPr>
            <a:spLocks noGrp="1"/>
          </p:cNvSpPr>
          <p:nvPr>
            <p:ph type="sldNum" sz="quarter" idx="12"/>
          </p:nvPr>
        </p:nvSpPr>
        <p:spPr/>
        <p:txBody>
          <a:bodyPr/>
          <a:lstStyle/>
          <a:p>
            <a:fld id="{49917616-53C0-45A5-8EA7-FFFCA12FA527}" type="slidenum">
              <a:rPr lang="zh-HK" altLang="en-US" smtClean="0"/>
              <a:pPr/>
              <a:t>10</a:t>
            </a:fld>
            <a:endParaRPr lang="zh-HK"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HK" b="1" dirty="0"/>
              <a:t>貧窮住戶的開支分析</a:t>
            </a:r>
            <a:endParaRPr lang="zh-HK" altLang="en-US" dirty="0"/>
          </a:p>
        </p:txBody>
      </p:sp>
      <p:sp>
        <p:nvSpPr>
          <p:cNvPr id="3" name="文字版面配置區 2"/>
          <p:cNvSpPr>
            <a:spLocks noGrp="1"/>
          </p:cNvSpPr>
          <p:nvPr>
            <p:ph type="body" idx="1"/>
          </p:nvPr>
        </p:nvSpPr>
        <p:spPr/>
        <p:txBody>
          <a:bodyPr/>
          <a:lstStyle/>
          <a:p>
            <a:endParaRPr lang="zh-HK" altLang="en-US"/>
          </a:p>
        </p:txBody>
      </p:sp>
      <p:sp>
        <p:nvSpPr>
          <p:cNvPr id="4" name="投影片編號版面配置區 3"/>
          <p:cNvSpPr>
            <a:spLocks noGrp="1"/>
          </p:cNvSpPr>
          <p:nvPr>
            <p:ph type="sldNum" sz="quarter" idx="12"/>
          </p:nvPr>
        </p:nvSpPr>
        <p:spPr/>
        <p:txBody>
          <a:bodyPr/>
          <a:lstStyle/>
          <a:p>
            <a:fld id="{49917616-53C0-45A5-8EA7-FFFCA12FA527}" type="slidenum">
              <a:rPr lang="zh-HK" altLang="en-US" smtClean="0"/>
              <a:pPr/>
              <a:t>11</a:t>
            </a:fld>
            <a:endParaRPr lang="zh-HK"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版面配置區 2"/>
          <p:cNvSpPr>
            <a:spLocks noGrp="1"/>
          </p:cNvSpPr>
          <p:nvPr/>
        </p:nvSpPr>
        <p:spPr>
          <a:xfrm>
            <a:off x="820614" y="490020"/>
            <a:ext cx="6860346" cy="1310645"/>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2000" kern="1200">
                <a:solidFill>
                  <a:schemeClr val="tx1">
                    <a:lumMod val="50000"/>
                    <a:lumOff val="50000"/>
                  </a:schemeClr>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800" kern="1200">
                <a:solidFill>
                  <a:schemeClr val="tx1">
                    <a:tint val="7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9pPr>
          </a:lstStyle>
          <a:p>
            <a:pPr>
              <a:spcBef>
                <a:spcPct val="0"/>
              </a:spcBef>
            </a:pPr>
            <a:r>
              <a:rPr lang="zh-TW" altLang="en-US" sz="3600" b="1" dirty="0" smtClean="0">
                <a:solidFill>
                  <a:schemeClr val="tx1"/>
                </a:solidFill>
                <a:latin typeface="+mj-lt"/>
                <a:ea typeface="+mj-ea"/>
                <a:cs typeface="+mj-cs"/>
              </a:rPr>
              <a:t>貧窮住戶的定義</a:t>
            </a:r>
            <a:endParaRPr lang="zh-TW" altLang="en-US" sz="3600" b="1" dirty="0">
              <a:solidFill>
                <a:schemeClr val="tx1"/>
              </a:solidFill>
              <a:latin typeface="+mj-lt"/>
              <a:ea typeface="+mj-ea"/>
              <a:cs typeface="+mj-cs"/>
            </a:endParaRPr>
          </a:p>
        </p:txBody>
      </p:sp>
      <p:graphicFrame>
        <p:nvGraphicFramePr>
          <p:cNvPr id="7" name="內容版面配置區 6"/>
          <p:cNvGraphicFramePr>
            <a:graphicFrameLocks noGrp="1"/>
          </p:cNvGraphicFramePr>
          <p:nvPr>
            <p:ph idx="1"/>
          </p:nvPr>
        </p:nvGraphicFramePr>
        <p:xfrm>
          <a:off x="709929" y="3602040"/>
          <a:ext cx="6347460" cy="2154774"/>
        </p:xfrm>
        <a:graphic>
          <a:graphicData uri="http://schemas.openxmlformats.org/drawingml/2006/table">
            <a:tbl>
              <a:tblPr firstRow="1" bandRow="1">
                <a:tableStyleId>{5C22544A-7EE6-4342-B048-85BDC9FD1C3A}</a:tableStyleId>
              </a:tblPr>
              <a:tblGrid>
                <a:gridCol w="3173730"/>
                <a:gridCol w="3173730"/>
              </a:tblGrid>
              <a:tr h="373380">
                <a:tc>
                  <a:txBody>
                    <a:bodyPr/>
                    <a:lstStyle/>
                    <a:p>
                      <a:pPr marL="0" indent="-457200" algn="ctr">
                        <a:spcAft>
                          <a:spcPts val="0"/>
                        </a:spcAft>
                      </a:pPr>
                      <a:r>
                        <a:rPr lang="zh-TW" sz="1800" b="1" dirty="0">
                          <a:effectLst/>
                          <a:latin typeface="+mn-ea"/>
                          <a:ea typeface="+mn-ea"/>
                        </a:rPr>
                        <a:t>住戶人數</a:t>
                      </a:r>
                      <a:endParaRPr lang="zh-TW" sz="1100" dirty="0">
                        <a:effectLst/>
                        <a:latin typeface="+mn-ea"/>
                        <a:ea typeface="+mn-ea"/>
                      </a:endParaRPr>
                    </a:p>
                  </a:txBody>
                  <a:tcPr marL="68580" marR="68580" marT="0" marB="0" anchor="ctr"/>
                </a:tc>
                <a:tc>
                  <a:txBody>
                    <a:bodyPr/>
                    <a:lstStyle/>
                    <a:p>
                      <a:pPr marL="731520" indent="-457200" algn="ctr">
                        <a:spcAft>
                          <a:spcPts val="0"/>
                        </a:spcAft>
                      </a:pPr>
                      <a:r>
                        <a:rPr lang="zh-TW" sz="1800" b="1">
                          <a:effectLst/>
                          <a:latin typeface="+mn-ea"/>
                          <a:ea typeface="+mn-ea"/>
                        </a:rPr>
                        <a:t>貧窮線（港元）</a:t>
                      </a:r>
                      <a:endParaRPr lang="zh-TW" sz="1100">
                        <a:effectLst/>
                        <a:latin typeface="+mn-ea"/>
                        <a:ea typeface="+mn-ea"/>
                      </a:endParaRPr>
                    </a:p>
                  </a:txBody>
                  <a:tcPr marL="68580" marR="68580" marT="0" marB="0" anchor="ctr"/>
                </a:tc>
              </a:tr>
              <a:tr h="296899">
                <a:tc>
                  <a:txBody>
                    <a:bodyPr/>
                    <a:lstStyle/>
                    <a:p>
                      <a:pPr marL="0" indent="-457200" algn="ctr">
                        <a:spcAft>
                          <a:spcPts val="0"/>
                        </a:spcAft>
                      </a:pPr>
                      <a:r>
                        <a:rPr lang="zh-TW" sz="1800" dirty="0">
                          <a:effectLst/>
                          <a:latin typeface="+mn-ea"/>
                          <a:ea typeface="+mn-ea"/>
                        </a:rPr>
                        <a:t>一人住户</a:t>
                      </a:r>
                      <a:endParaRPr lang="zh-TW" sz="1100" dirty="0">
                        <a:effectLst/>
                        <a:latin typeface="+mn-ea"/>
                        <a:ea typeface="+mn-ea"/>
                      </a:endParaRPr>
                    </a:p>
                  </a:txBody>
                  <a:tcPr marL="68580" marR="68580" marT="0" marB="0" anchor="ctr"/>
                </a:tc>
                <a:tc>
                  <a:txBody>
                    <a:bodyPr/>
                    <a:lstStyle/>
                    <a:p>
                      <a:pPr marL="0" indent="-457200" algn="ctr">
                        <a:spcAft>
                          <a:spcPts val="0"/>
                        </a:spcAft>
                      </a:pPr>
                      <a:r>
                        <a:rPr lang="en-US" altLang="zh-TW" sz="1800" dirty="0">
                          <a:effectLst/>
                          <a:latin typeface="+mn-ea"/>
                          <a:ea typeface="+mn-ea"/>
                        </a:rPr>
                        <a:t>3,500</a:t>
                      </a:r>
                      <a:endParaRPr lang="zh-TW" sz="1100" dirty="0">
                        <a:effectLst/>
                        <a:latin typeface="+mn-ea"/>
                        <a:ea typeface="+mn-ea"/>
                      </a:endParaRPr>
                    </a:p>
                  </a:txBody>
                  <a:tcPr marL="68580" marR="68580" marT="0" marB="0" anchor="ctr"/>
                </a:tc>
              </a:tr>
              <a:tr h="296899">
                <a:tc>
                  <a:txBody>
                    <a:bodyPr/>
                    <a:lstStyle/>
                    <a:p>
                      <a:pPr marL="0" indent="-457200" algn="ctr">
                        <a:spcAft>
                          <a:spcPts val="0"/>
                        </a:spcAft>
                      </a:pPr>
                      <a:r>
                        <a:rPr lang="zh-TW" sz="1800" dirty="0">
                          <a:effectLst/>
                          <a:latin typeface="+mn-ea"/>
                          <a:ea typeface="+mn-ea"/>
                        </a:rPr>
                        <a:t>二人住户</a:t>
                      </a:r>
                      <a:endParaRPr lang="zh-TW" sz="1100" dirty="0">
                        <a:effectLst/>
                        <a:latin typeface="+mn-ea"/>
                        <a:ea typeface="+mn-ea"/>
                      </a:endParaRPr>
                    </a:p>
                  </a:txBody>
                  <a:tcPr marL="68580" marR="68580" marT="0" marB="0" anchor="ctr"/>
                </a:tc>
                <a:tc>
                  <a:txBody>
                    <a:bodyPr/>
                    <a:lstStyle/>
                    <a:p>
                      <a:pPr marL="0" indent="-457200" algn="ctr">
                        <a:spcAft>
                          <a:spcPts val="0"/>
                        </a:spcAft>
                      </a:pPr>
                      <a:r>
                        <a:rPr lang="en-US" altLang="zh-TW" sz="1800" dirty="0">
                          <a:effectLst/>
                          <a:latin typeface="+mn-ea"/>
                          <a:ea typeface="+mn-ea"/>
                        </a:rPr>
                        <a:t>8,500</a:t>
                      </a:r>
                      <a:endParaRPr lang="zh-TW" sz="1100" dirty="0">
                        <a:effectLst/>
                        <a:latin typeface="+mn-ea"/>
                        <a:ea typeface="+mn-ea"/>
                      </a:endParaRPr>
                    </a:p>
                  </a:txBody>
                  <a:tcPr marL="68580" marR="68580" marT="0" marB="0" anchor="ctr"/>
                </a:tc>
              </a:tr>
              <a:tr h="296899">
                <a:tc>
                  <a:txBody>
                    <a:bodyPr/>
                    <a:lstStyle/>
                    <a:p>
                      <a:pPr marL="0" indent="-457200" algn="ctr">
                        <a:spcAft>
                          <a:spcPts val="0"/>
                        </a:spcAft>
                      </a:pPr>
                      <a:r>
                        <a:rPr lang="zh-TW" sz="1800" dirty="0">
                          <a:effectLst/>
                          <a:latin typeface="+mn-ea"/>
                          <a:ea typeface="+mn-ea"/>
                        </a:rPr>
                        <a:t>三人住户</a:t>
                      </a:r>
                      <a:endParaRPr lang="zh-TW" sz="1100" dirty="0">
                        <a:effectLst/>
                        <a:latin typeface="+mn-ea"/>
                        <a:ea typeface="+mn-ea"/>
                      </a:endParaRPr>
                    </a:p>
                  </a:txBody>
                  <a:tcPr marL="68580" marR="68580" marT="0" marB="0" anchor="ctr"/>
                </a:tc>
                <a:tc>
                  <a:txBody>
                    <a:bodyPr/>
                    <a:lstStyle/>
                    <a:p>
                      <a:pPr marL="0" indent="-457200" algn="ctr">
                        <a:spcAft>
                          <a:spcPts val="0"/>
                        </a:spcAft>
                      </a:pPr>
                      <a:r>
                        <a:rPr lang="en-US" altLang="zh-TW" sz="1800" dirty="0">
                          <a:effectLst/>
                          <a:latin typeface="+mn-ea"/>
                          <a:ea typeface="+mn-ea"/>
                        </a:rPr>
                        <a:t>14,000</a:t>
                      </a:r>
                      <a:endParaRPr lang="zh-TW" sz="1100" dirty="0">
                        <a:effectLst/>
                        <a:latin typeface="+mn-ea"/>
                        <a:ea typeface="+mn-ea"/>
                      </a:endParaRPr>
                    </a:p>
                  </a:txBody>
                  <a:tcPr marL="68580" marR="68580" marT="0" marB="0" anchor="ctr"/>
                </a:tc>
              </a:tr>
              <a:tr h="296899">
                <a:tc>
                  <a:txBody>
                    <a:bodyPr/>
                    <a:lstStyle/>
                    <a:p>
                      <a:pPr marL="0" indent="-457200" algn="ctr">
                        <a:spcAft>
                          <a:spcPts val="0"/>
                        </a:spcAft>
                      </a:pPr>
                      <a:r>
                        <a:rPr lang="zh-TW" sz="1800" dirty="0">
                          <a:effectLst/>
                          <a:latin typeface="+mn-ea"/>
                          <a:ea typeface="+mn-ea"/>
                        </a:rPr>
                        <a:t>四人住户</a:t>
                      </a:r>
                      <a:endParaRPr lang="zh-TW" sz="1100" dirty="0">
                        <a:effectLst/>
                        <a:latin typeface="+mn-ea"/>
                        <a:ea typeface="+mn-ea"/>
                      </a:endParaRPr>
                    </a:p>
                  </a:txBody>
                  <a:tcPr marL="68580" marR="68580" marT="0" marB="0" anchor="ctr"/>
                </a:tc>
                <a:tc>
                  <a:txBody>
                    <a:bodyPr/>
                    <a:lstStyle/>
                    <a:p>
                      <a:pPr marL="0" indent="-457200" algn="ctr">
                        <a:spcAft>
                          <a:spcPts val="0"/>
                        </a:spcAft>
                      </a:pPr>
                      <a:r>
                        <a:rPr lang="en-US" altLang="zh-TW" sz="1800" dirty="0">
                          <a:effectLst/>
                          <a:latin typeface="+mn-ea"/>
                          <a:ea typeface="+mn-ea"/>
                        </a:rPr>
                        <a:t>17,000</a:t>
                      </a:r>
                      <a:endParaRPr lang="zh-TW" sz="1100" dirty="0">
                        <a:effectLst/>
                        <a:latin typeface="+mn-ea"/>
                        <a:ea typeface="+mn-ea"/>
                      </a:endParaRPr>
                    </a:p>
                  </a:txBody>
                  <a:tcPr marL="68580" marR="68580" marT="0" marB="0" anchor="ctr"/>
                </a:tc>
              </a:tr>
              <a:tr h="296899">
                <a:tc>
                  <a:txBody>
                    <a:bodyPr/>
                    <a:lstStyle/>
                    <a:p>
                      <a:pPr marL="0" indent="-457200" algn="ctr">
                        <a:spcAft>
                          <a:spcPts val="0"/>
                        </a:spcAft>
                      </a:pPr>
                      <a:r>
                        <a:rPr lang="zh-TW" sz="1800" dirty="0">
                          <a:effectLst/>
                          <a:latin typeface="+mn-ea"/>
                          <a:ea typeface="+mn-ea"/>
                        </a:rPr>
                        <a:t>五人住户</a:t>
                      </a:r>
                      <a:endParaRPr lang="zh-TW" sz="1100" dirty="0">
                        <a:effectLst/>
                        <a:latin typeface="+mn-ea"/>
                        <a:ea typeface="+mn-ea"/>
                      </a:endParaRPr>
                    </a:p>
                  </a:txBody>
                  <a:tcPr marL="68580" marR="68580" marT="0" marB="0" anchor="ctr"/>
                </a:tc>
                <a:tc>
                  <a:txBody>
                    <a:bodyPr/>
                    <a:lstStyle/>
                    <a:p>
                      <a:pPr marL="0" indent="-457200" algn="ctr">
                        <a:spcAft>
                          <a:spcPts val="0"/>
                        </a:spcAft>
                      </a:pPr>
                      <a:r>
                        <a:rPr lang="en-US" altLang="zh-TW" sz="1800" dirty="0">
                          <a:effectLst/>
                          <a:latin typeface="+mn-ea"/>
                          <a:ea typeface="+mn-ea"/>
                        </a:rPr>
                        <a:t>18,000</a:t>
                      </a:r>
                      <a:endParaRPr lang="zh-TW" sz="1100" dirty="0">
                        <a:effectLst/>
                        <a:latin typeface="+mn-ea"/>
                        <a:ea typeface="+mn-ea"/>
                      </a:endParaRPr>
                    </a:p>
                  </a:txBody>
                  <a:tcPr marL="68580" marR="68580" marT="0" marB="0" anchor="ctr"/>
                </a:tc>
              </a:tr>
              <a:tr h="296899">
                <a:tc>
                  <a:txBody>
                    <a:bodyPr/>
                    <a:lstStyle/>
                    <a:p>
                      <a:pPr marL="0" indent="-457200" algn="ctr">
                        <a:spcAft>
                          <a:spcPts val="0"/>
                        </a:spcAft>
                      </a:pPr>
                      <a:r>
                        <a:rPr lang="zh-TW" sz="1800" dirty="0">
                          <a:effectLst/>
                          <a:latin typeface="+mn-ea"/>
                          <a:ea typeface="+mn-ea"/>
                        </a:rPr>
                        <a:t>六人或以上住户</a:t>
                      </a:r>
                      <a:endParaRPr lang="zh-TW" sz="1100" dirty="0">
                        <a:effectLst/>
                        <a:latin typeface="+mn-ea"/>
                        <a:ea typeface="+mn-ea"/>
                      </a:endParaRPr>
                    </a:p>
                  </a:txBody>
                  <a:tcPr marL="68580" marR="68580" marT="0" marB="0" anchor="ctr"/>
                </a:tc>
                <a:tc>
                  <a:txBody>
                    <a:bodyPr/>
                    <a:lstStyle/>
                    <a:p>
                      <a:pPr marL="0" indent="-457200" algn="ctr">
                        <a:spcAft>
                          <a:spcPts val="0"/>
                        </a:spcAft>
                      </a:pPr>
                      <a:r>
                        <a:rPr lang="en-US" altLang="zh-TW" sz="1800" dirty="0">
                          <a:effectLst/>
                          <a:latin typeface="+mn-ea"/>
                          <a:ea typeface="+mn-ea"/>
                        </a:rPr>
                        <a:t>19,000</a:t>
                      </a:r>
                      <a:endParaRPr lang="zh-TW" sz="1100" dirty="0">
                        <a:effectLst/>
                        <a:latin typeface="+mn-ea"/>
                        <a:ea typeface="+mn-ea"/>
                      </a:endParaRPr>
                    </a:p>
                  </a:txBody>
                  <a:tcPr marL="68580" marR="68580" marT="0" marB="0" anchor="ctr"/>
                </a:tc>
              </a:tr>
            </a:tbl>
          </a:graphicData>
        </a:graphic>
      </p:graphicFrame>
      <p:sp>
        <p:nvSpPr>
          <p:cNvPr id="8" name="Text Box 7"/>
          <p:cNvSpPr txBox="1"/>
          <p:nvPr/>
        </p:nvSpPr>
        <p:spPr>
          <a:xfrm>
            <a:off x="857885" y="1590040"/>
            <a:ext cx="6271895" cy="1753235"/>
          </a:xfrm>
          <a:prstGeom prst="rect">
            <a:avLst/>
          </a:prstGeom>
          <a:noFill/>
        </p:spPr>
        <p:txBody>
          <a:bodyPr wrap="square" rtlCol="0" anchor="t">
            <a:spAutoFit/>
          </a:bodyPr>
          <a:lstStyle/>
          <a:p>
            <a:pPr algn="just"/>
            <a:r>
              <a:rPr lang="zh-TW" altLang="en-US" dirty="0">
                <a:sym typeface="+mn-ea"/>
              </a:rPr>
              <a:t>為分析住戶收入與住戶開支的關係，本報告抽取收入貧窮的住戶，分析這些住戶的開支狀況。</a:t>
            </a:r>
          </a:p>
          <a:p>
            <a:pPr algn="just"/>
            <a:endParaRPr lang="zh-TW" altLang="en-US" dirty="0">
              <a:sym typeface="+mn-ea"/>
            </a:endParaRPr>
          </a:p>
          <a:p>
            <a:pPr algn="just"/>
            <a:r>
              <a:rPr lang="zh-TW" altLang="en-US" dirty="0">
                <a:sym typeface="+mn-ea"/>
              </a:rPr>
              <a:t>研究採用了</a:t>
            </a:r>
            <a:r>
              <a:rPr lang="en-US" altLang="zh-TW" dirty="0">
                <a:sym typeface="+mn-ea"/>
              </a:rPr>
              <a:t>2015</a:t>
            </a:r>
            <a:r>
              <a:rPr lang="zh-TW" altLang="en-US" dirty="0">
                <a:sym typeface="+mn-ea"/>
              </a:rPr>
              <a:t>年的官方貧窮線來界定住戶是否</a:t>
            </a:r>
            <a:r>
              <a:rPr lang="zh-TW" altLang="en-US" dirty="0" smtClean="0">
                <a:sym typeface="+mn-ea"/>
              </a:rPr>
              <a:t>貧窮</a:t>
            </a:r>
            <a:r>
              <a:rPr lang="zh-TW" altLang="zh-HK" dirty="0" smtClean="0">
                <a:sym typeface="+mn-ea"/>
              </a:rPr>
              <a:t>，由於</a:t>
            </a:r>
            <a:r>
              <a:rPr lang="zh-TW" altLang="en-US" dirty="0" smtClean="0">
                <a:sym typeface="+mn-ea"/>
              </a:rPr>
              <a:t>政府</a:t>
            </a:r>
            <a:r>
              <a:rPr lang="zh-TW" altLang="zh-HK" dirty="0" smtClean="0">
                <a:sym typeface="+mn-ea"/>
              </a:rPr>
              <a:t>統計</a:t>
            </a:r>
            <a:r>
              <a:rPr lang="zh-TW" altLang="zh-HK" dirty="0">
                <a:sym typeface="+mn-ea"/>
              </a:rPr>
              <a:t>處的數據經過</a:t>
            </a:r>
            <a:r>
              <a:rPr lang="zh-TW" altLang="en-US" dirty="0">
                <a:sym typeface="+mn-ea"/>
              </a:rPr>
              <a:t>捨</a:t>
            </a:r>
            <a:r>
              <a:rPr lang="zh-TW" altLang="zh-HK" dirty="0">
                <a:sym typeface="+mn-ea"/>
              </a:rPr>
              <a:t>入，本研究中不同人數住戶的貧窮線最終如下</a:t>
            </a:r>
            <a:r>
              <a:rPr lang="zh-TW" altLang="en-US" dirty="0">
                <a:sym typeface="+mn-ea"/>
              </a:rPr>
              <a:t>：</a:t>
            </a:r>
            <a:endParaRPr lang="en-US" dirty="0"/>
          </a:p>
        </p:txBody>
      </p:sp>
      <p:sp>
        <p:nvSpPr>
          <p:cNvPr id="9" name="Text Box 8"/>
          <p:cNvSpPr txBox="1"/>
          <p:nvPr/>
        </p:nvSpPr>
        <p:spPr>
          <a:xfrm>
            <a:off x="636905" y="6057900"/>
            <a:ext cx="6493510" cy="861774"/>
          </a:xfrm>
          <a:prstGeom prst="rect">
            <a:avLst/>
          </a:prstGeom>
          <a:noFill/>
        </p:spPr>
        <p:txBody>
          <a:bodyPr wrap="square" rtlCol="0" anchor="t">
            <a:spAutoFit/>
          </a:bodyPr>
          <a:lstStyle/>
          <a:p>
            <a:pPr algn="just"/>
            <a:r>
              <a:rPr lang="en-US" dirty="0"/>
              <a:t>*</a:t>
            </a:r>
            <a:r>
              <a:rPr lang="zh-TW" altLang="en-US" sz="1600" dirty="0" smtClean="0"/>
              <a:t>由於政府統計</a:t>
            </a:r>
            <a:r>
              <a:rPr lang="zh-TW" altLang="en-US" sz="1600" dirty="0"/>
              <a:t>處在計算住戶收入時，會把自置居所住戶所節省的房屋開支也計算作收入，因此會把部份自置居所的貧窮住戶排除於貧窮住戶之外</a:t>
            </a:r>
          </a:p>
        </p:txBody>
      </p:sp>
      <p:sp>
        <p:nvSpPr>
          <p:cNvPr id="6" name="投影片編號版面配置區 5"/>
          <p:cNvSpPr>
            <a:spLocks noGrp="1"/>
          </p:cNvSpPr>
          <p:nvPr>
            <p:ph type="sldNum" sz="quarter" idx="12"/>
          </p:nvPr>
        </p:nvSpPr>
        <p:spPr/>
        <p:txBody>
          <a:bodyPr/>
          <a:lstStyle/>
          <a:p>
            <a:fld id="{49917616-53C0-45A5-8EA7-FFFCA12FA527}" type="slidenum">
              <a:rPr lang="zh-HK" altLang="en-US" smtClean="0"/>
              <a:pPr/>
              <a:t>12</a:t>
            </a:fld>
            <a:endParaRPr lang="zh-HK"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820614" y="490020"/>
            <a:ext cx="6860346" cy="1310645"/>
          </a:xfrm>
        </p:spPr>
        <p:txBody>
          <a:bodyPr>
            <a:normAutofit/>
          </a:bodyPr>
          <a:lstStyle/>
          <a:p>
            <a:pPr>
              <a:spcBef>
                <a:spcPct val="0"/>
              </a:spcBef>
            </a:pPr>
            <a:r>
              <a:rPr lang="zh-TW" altLang="en-US" sz="3600" b="1" dirty="0" smtClean="0">
                <a:solidFill>
                  <a:schemeClr val="tx1"/>
                </a:solidFill>
                <a:latin typeface="+mj-lt"/>
                <a:ea typeface="+mj-ea"/>
                <a:cs typeface="+mj-cs"/>
              </a:rPr>
              <a:t>貧窮住戶食物及房屋開支佔整體開支</a:t>
            </a:r>
            <a:r>
              <a:rPr lang="zh-TW" altLang="en-US" sz="3600" b="1" dirty="0" smtClean="0">
                <a:solidFill>
                  <a:schemeClr val="tx1"/>
                </a:solidFill>
                <a:latin typeface="+mj-lt"/>
                <a:ea typeface="+mj-ea"/>
                <a:cs typeface="+mj-cs"/>
              </a:rPr>
              <a:t>超過</a:t>
            </a:r>
            <a:r>
              <a:rPr lang="en-US" altLang="zh-TW" sz="3600" b="1" dirty="0" smtClean="0">
                <a:solidFill>
                  <a:schemeClr val="tx1"/>
                </a:solidFill>
                <a:latin typeface="+mj-lt"/>
                <a:ea typeface="+mj-ea"/>
                <a:cs typeface="+mj-cs"/>
              </a:rPr>
              <a:t>7</a:t>
            </a:r>
            <a:r>
              <a:rPr lang="zh-TW" altLang="en-US" sz="3600" b="1" dirty="0" smtClean="0">
                <a:solidFill>
                  <a:schemeClr val="tx1"/>
                </a:solidFill>
                <a:latin typeface="+mj-lt"/>
                <a:ea typeface="+mj-ea"/>
                <a:cs typeface="+mj-cs"/>
              </a:rPr>
              <a:t>成</a:t>
            </a:r>
            <a:endParaRPr lang="zh-TW" altLang="en-US" sz="3600" b="1" dirty="0">
              <a:solidFill>
                <a:schemeClr val="tx1"/>
              </a:solidFill>
              <a:latin typeface="+mj-lt"/>
              <a:ea typeface="+mj-ea"/>
              <a:cs typeface="+mj-cs"/>
            </a:endParaRPr>
          </a:p>
        </p:txBody>
      </p:sp>
      <p:graphicFrame>
        <p:nvGraphicFramePr>
          <p:cNvPr id="4" name="圖表 3"/>
          <p:cNvGraphicFramePr/>
          <p:nvPr/>
        </p:nvGraphicFramePr>
        <p:xfrm>
          <a:off x="872197" y="1842868"/>
          <a:ext cx="6822832" cy="4529797"/>
        </p:xfrm>
        <a:graphic>
          <a:graphicData uri="http://schemas.openxmlformats.org/drawingml/2006/chart">
            <c:chart xmlns:c="http://schemas.openxmlformats.org/drawingml/2006/chart" xmlns:r="http://schemas.openxmlformats.org/officeDocument/2006/relationships" r:id="rId2"/>
          </a:graphicData>
        </a:graphic>
      </p:graphicFrame>
      <p:sp>
        <p:nvSpPr>
          <p:cNvPr id="5" name="投影片編號版面配置區 4"/>
          <p:cNvSpPr>
            <a:spLocks noGrp="1"/>
          </p:cNvSpPr>
          <p:nvPr>
            <p:ph type="sldNum" sz="quarter" idx="12"/>
          </p:nvPr>
        </p:nvSpPr>
        <p:spPr/>
        <p:txBody>
          <a:bodyPr/>
          <a:lstStyle/>
          <a:p>
            <a:fld id="{49917616-53C0-45A5-8EA7-FFFCA12FA527}" type="slidenum">
              <a:rPr lang="zh-HK" altLang="en-US" smtClean="0"/>
              <a:pPr/>
              <a:t>13</a:t>
            </a:fld>
            <a:endParaRPr lang="zh-HK"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p:nvPr/>
        </p:nvGraphicFramePr>
        <p:xfrm>
          <a:off x="1406977" y="1984492"/>
          <a:ext cx="4825012" cy="3093580"/>
        </p:xfrm>
        <a:graphic>
          <a:graphicData uri="http://schemas.openxmlformats.org/drawingml/2006/table">
            <a:tbl>
              <a:tblPr firstRow="1" firstCol="1" bandRow="1">
                <a:tableStyleId>{5C22544A-7EE6-4342-B048-85BDC9FD1C3A}</a:tableStyleId>
              </a:tblPr>
              <a:tblGrid>
                <a:gridCol w="2190278"/>
                <a:gridCol w="2634734"/>
              </a:tblGrid>
              <a:tr h="752161">
                <a:tc>
                  <a:txBody>
                    <a:bodyPr/>
                    <a:lstStyle/>
                    <a:p>
                      <a:pPr algn="ctr">
                        <a:spcAft>
                          <a:spcPts val="0"/>
                        </a:spcAft>
                      </a:pPr>
                      <a:r>
                        <a:rPr lang="zh-TW" sz="1800" kern="0" dirty="0">
                          <a:effectLst/>
                        </a:rPr>
                        <a:t>住戶人數</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5360" marR="65360" marT="0" marB="0" anchor="ctr"/>
                </a:tc>
                <a:tc>
                  <a:txBody>
                    <a:bodyPr/>
                    <a:lstStyle/>
                    <a:p>
                      <a:pPr algn="ctr">
                        <a:spcAft>
                          <a:spcPts val="0"/>
                        </a:spcAft>
                      </a:pPr>
                      <a:r>
                        <a:rPr lang="zh-TW" sz="1800" kern="0" dirty="0">
                          <a:effectLst/>
                        </a:rPr>
                        <a:t>經調整後</a:t>
                      </a:r>
                      <a:endParaRPr lang="zh-TW" sz="1800" kern="100" dirty="0">
                        <a:effectLst/>
                      </a:endParaRPr>
                    </a:p>
                    <a:p>
                      <a:pPr algn="ctr">
                        <a:spcAft>
                          <a:spcPts val="0"/>
                        </a:spcAft>
                      </a:pPr>
                      <a:r>
                        <a:rPr lang="zh-TW" sz="1800" kern="0" dirty="0">
                          <a:effectLst/>
                        </a:rPr>
                        <a:t>每月基本均衡營養食物開支</a:t>
                      </a:r>
                      <a:r>
                        <a:rPr lang="en-US" sz="1800" kern="0" dirty="0">
                          <a:effectLst/>
                        </a:rPr>
                        <a:t>*</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5360" marR="65360" marT="0" marB="0" anchor="ctr"/>
                </a:tc>
              </a:tr>
              <a:tr h="507260">
                <a:tc>
                  <a:txBody>
                    <a:bodyPr/>
                    <a:lstStyle/>
                    <a:p>
                      <a:pPr algn="ctr">
                        <a:spcAft>
                          <a:spcPts val="0"/>
                        </a:spcAft>
                      </a:pPr>
                      <a:r>
                        <a:rPr lang="zh-TW" sz="1800" kern="0">
                          <a:effectLst/>
                        </a:rPr>
                        <a:t>一人住户</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5360" marR="65360" marT="0" marB="0" anchor="ctr"/>
                </a:tc>
                <a:tc>
                  <a:txBody>
                    <a:bodyPr/>
                    <a:lstStyle/>
                    <a:p>
                      <a:pPr algn="ctr">
                        <a:spcAft>
                          <a:spcPts val="0"/>
                        </a:spcAft>
                      </a:pPr>
                      <a:r>
                        <a:rPr lang="en-US" sz="1800" kern="0" dirty="0" smtClean="0">
                          <a:effectLst/>
                        </a:rPr>
                        <a:t>1,696 </a:t>
                      </a:r>
                      <a:r>
                        <a:rPr lang="en-US" altLang="zh-TW" sz="1800" kern="0" dirty="0" smtClean="0">
                          <a:effectLst/>
                        </a:rPr>
                        <a:t>(</a:t>
                      </a:r>
                      <a:r>
                        <a:rPr lang="zh-TW" altLang="en-US" sz="1800" kern="0" dirty="0" smtClean="0">
                          <a:effectLst/>
                        </a:rPr>
                        <a:t>成人</a:t>
                      </a:r>
                      <a:r>
                        <a:rPr lang="en-US" altLang="zh-TW" sz="1800" kern="0" dirty="0" smtClean="0">
                          <a:effectLst/>
                        </a:rPr>
                        <a:t>)</a:t>
                      </a:r>
                      <a:endParaRPr lang="zh-TW" sz="1800" kern="100" dirty="0">
                        <a:effectLst/>
                      </a:endParaRPr>
                    </a:p>
                    <a:p>
                      <a:pPr algn="ctr">
                        <a:spcAft>
                          <a:spcPts val="0"/>
                        </a:spcAft>
                      </a:pPr>
                      <a:r>
                        <a:rPr lang="en-US" sz="1800" kern="0" dirty="0" smtClean="0">
                          <a:effectLst/>
                        </a:rPr>
                        <a:t>1,065</a:t>
                      </a:r>
                      <a:r>
                        <a:rPr lang="en-US" altLang="zh-TW" sz="1800" kern="0" dirty="0" smtClean="0">
                          <a:effectLst/>
                        </a:rPr>
                        <a:t>(</a:t>
                      </a:r>
                      <a:r>
                        <a:rPr lang="zh-TW" altLang="en-US" sz="1800" kern="0" dirty="0" smtClean="0">
                          <a:effectLst/>
                        </a:rPr>
                        <a:t>長者</a:t>
                      </a:r>
                      <a:r>
                        <a:rPr lang="en-US" altLang="zh-TW" sz="1800" kern="0" dirty="0" smtClean="0">
                          <a:effectLst/>
                        </a:rPr>
                        <a:t>)</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5360" marR="65360" marT="0" marB="0"/>
                </a:tc>
              </a:tr>
              <a:tr h="430495">
                <a:tc>
                  <a:txBody>
                    <a:bodyPr/>
                    <a:lstStyle/>
                    <a:p>
                      <a:pPr algn="ctr">
                        <a:spcAft>
                          <a:spcPts val="0"/>
                        </a:spcAft>
                      </a:pPr>
                      <a:r>
                        <a:rPr lang="zh-TW" sz="1800" kern="0">
                          <a:effectLst/>
                        </a:rPr>
                        <a:t>二人住户</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5360" marR="65360" marT="0" marB="0" anchor="ctr"/>
                </a:tc>
                <a:tc>
                  <a:txBody>
                    <a:bodyPr/>
                    <a:lstStyle/>
                    <a:p>
                      <a:pPr algn="ctr">
                        <a:spcAft>
                          <a:spcPts val="0"/>
                        </a:spcAft>
                      </a:pPr>
                      <a:r>
                        <a:rPr lang="en-US" sz="1800" kern="0">
                          <a:effectLst/>
                        </a:rPr>
                        <a:t>3,012</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5360" marR="65360" marT="0" marB="0" anchor="ctr"/>
                </a:tc>
              </a:tr>
              <a:tr h="430495">
                <a:tc>
                  <a:txBody>
                    <a:bodyPr/>
                    <a:lstStyle/>
                    <a:p>
                      <a:pPr algn="ctr">
                        <a:spcAft>
                          <a:spcPts val="0"/>
                        </a:spcAft>
                      </a:pPr>
                      <a:r>
                        <a:rPr lang="zh-TW" sz="1800" kern="0" dirty="0">
                          <a:effectLst/>
                        </a:rPr>
                        <a:t>三人住户</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5360" marR="65360" marT="0" marB="0" anchor="ctr"/>
                </a:tc>
                <a:tc>
                  <a:txBody>
                    <a:bodyPr/>
                    <a:lstStyle/>
                    <a:p>
                      <a:pPr algn="ctr">
                        <a:spcAft>
                          <a:spcPts val="0"/>
                        </a:spcAft>
                      </a:pPr>
                      <a:r>
                        <a:rPr lang="en-US" sz="1800" kern="0">
                          <a:effectLst/>
                        </a:rPr>
                        <a:t>4,057</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5360" marR="65360" marT="0" marB="0" anchor="ctr"/>
                </a:tc>
              </a:tr>
              <a:tr h="430495">
                <a:tc>
                  <a:txBody>
                    <a:bodyPr/>
                    <a:lstStyle/>
                    <a:p>
                      <a:pPr algn="ctr">
                        <a:spcAft>
                          <a:spcPts val="0"/>
                        </a:spcAft>
                      </a:pPr>
                      <a:r>
                        <a:rPr lang="zh-TW" sz="1800" kern="0">
                          <a:effectLst/>
                        </a:rPr>
                        <a:t>四人住户</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5360" marR="65360" marT="0" marB="0" anchor="ctr"/>
                </a:tc>
                <a:tc>
                  <a:txBody>
                    <a:bodyPr/>
                    <a:lstStyle/>
                    <a:p>
                      <a:pPr algn="ctr">
                        <a:spcAft>
                          <a:spcPts val="0"/>
                        </a:spcAft>
                      </a:pPr>
                      <a:r>
                        <a:rPr lang="en-US" sz="1800" kern="0" dirty="0">
                          <a:effectLst/>
                        </a:rPr>
                        <a:t>4,908</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5360" marR="65360" marT="0" marB="0" anchor="ctr"/>
                </a:tc>
              </a:tr>
              <a:tr h="430495">
                <a:tc>
                  <a:txBody>
                    <a:bodyPr/>
                    <a:lstStyle/>
                    <a:p>
                      <a:pPr algn="ctr">
                        <a:spcAft>
                          <a:spcPts val="0"/>
                        </a:spcAft>
                      </a:pPr>
                      <a:r>
                        <a:rPr lang="zh-TW" sz="1800" kern="0" dirty="0">
                          <a:effectLst/>
                        </a:rPr>
                        <a:t>五人以上住户</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5360" marR="65360" marT="0" marB="0" anchor="ctr"/>
                </a:tc>
                <a:tc>
                  <a:txBody>
                    <a:bodyPr/>
                    <a:lstStyle/>
                    <a:p>
                      <a:pPr algn="ctr">
                        <a:spcAft>
                          <a:spcPts val="0"/>
                        </a:spcAft>
                      </a:pPr>
                      <a:r>
                        <a:rPr lang="en-US" sz="1800" kern="0" dirty="0">
                          <a:effectLst/>
                        </a:rPr>
                        <a:t>5,811</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5360" marR="65360" marT="0" marB="0" anchor="ctr"/>
                </a:tc>
              </a:tr>
            </a:tbl>
          </a:graphicData>
        </a:graphic>
      </p:graphicFrame>
      <p:sp>
        <p:nvSpPr>
          <p:cNvPr id="5" name="Rectangle 1"/>
          <p:cNvSpPr>
            <a:spLocks noGrp="1" noChangeArrowheads="1"/>
          </p:cNvSpPr>
          <p:nvPr>
            <p:ph type="title"/>
          </p:nvPr>
        </p:nvSpPr>
        <p:spPr bwMode="auto">
          <a:xfrm>
            <a:off x="679938" y="1506341"/>
            <a:ext cx="6832210"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lvl1pPr eaLnBrk="0" fontAlgn="base" hangingPunct="0">
              <a:spcBef>
                <a:spcPct val="0"/>
              </a:spcBef>
              <a:spcAft>
                <a:spcPct val="0"/>
              </a:spcAft>
              <a:tabLst>
                <a:tab pos="1524000" algn="l"/>
              </a:tabLst>
              <a:defRPr>
                <a:solidFill>
                  <a:schemeClr val="tx1"/>
                </a:solidFill>
                <a:latin typeface="Arial" panose="020B0604020202020204" pitchFamily="34" charset="0"/>
              </a:defRPr>
            </a:lvl1pPr>
            <a:lvl2pPr eaLnBrk="0" fontAlgn="base" hangingPunct="0">
              <a:spcBef>
                <a:spcPct val="0"/>
              </a:spcBef>
              <a:spcAft>
                <a:spcPct val="0"/>
              </a:spcAft>
              <a:tabLst>
                <a:tab pos="1524000" algn="l"/>
              </a:tabLst>
              <a:defRPr>
                <a:solidFill>
                  <a:schemeClr val="tx1"/>
                </a:solidFill>
                <a:latin typeface="Arial" panose="020B0604020202020204" pitchFamily="34" charset="0"/>
              </a:defRPr>
            </a:lvl2pPr>
            <a:lvl3pPr eaLnBrk="0" fontAlgn="base" hangingPunct="0">
              <a:spcBef>
                <a:spcPct val="0"/>
              </a:spcBef>
              <a:spcAft>
                <a:spcPct val="0"/>
              </a:spcAft>
              <a:tabLst>
                <a:tab pos="1524000" algn="l"/>
              </a:tabLst>
              <a:defRPr>
                <a:solidFill>
                  <a:schemeClr val="tx1"/>
                </a:solidFill>
                <a:latin typeface="Arial" panose="020B0604020202020204" pitchFamily="34" charset="0"/>
              </a:defRPr>
            </a:lvl3pPr>
            <a:lvl4pPr eaLnBrk="0" fontAlgn="base" hangingPunct="0">
              <a:spcBef>
                <a:spcPct val="0"/>
              </a:spcBef>
              <a:spcAft>
                <a:spcPct val="0"/>
              </a:spcAft>
              <a:tabLst>
                <a:tab pos="1524000" algn="l"/>
              </a:tabLst>
              <a:defRPr>
                <a:solidFill>
                  <a:schemeClr val="tx1"/>
                </a:solidFill>
                <a:latin typeface="Arial" panose="020B0604020202020204" pitchFamily="34" charset="0"/>
              </a:defRPr>
            </a:lvl4pPr>
            <a:lvl5pPr eaLnBrk="0" fontAlgn="base" hangingPunct="0">
              <a:spcBef>
                <a:spcPct val="0"/>
              </a:spcBef>
              <a:spcAft>
                <a:spcPct val="0"/>
              </a:spcAft>
              <a:tabLst>
                <a:tab pos="1524000" algn="l"/>
              </a:tabLst>
              <a:defRPr>
                <a:solidFill>
                  <a:schemeClr val="tx1"/>
                </a:solidFill>
                <a:latin typeface="Arial" panose="020B0604020202020204" pitchFamily="34" charset="0"/>
              </a:defRPr>
            </a:lvl5pPr>
            <a:lvl6pPr eaLnBrk="0" fontAlgn="base" hangingPunct="0">
              <a:spcBef>
                <a:spcPct val="0"/>
              </a:spcBef>
              <a:spcAft>
                <a:spcPct val="0"/>
              </a:spcAft>
              <a:tabLst>
                <a:tab pos="1524000" algn="l"/>
              </a:tabLst>
              <a:defRPr>
                <a:solidFill>
                  <a:schemeClr val="tx1"/>
                </a:solidFill>
                <a:latin typeface="Arial" panose="020B0604020202020204" pitchFamily="34" charset="0"/>
              </a:defRPr>
            </a:lvl6pPr>
            <a:lvl7pPr eaLnBrk="0" fontAlgn="base" hangingPunct="0">
              <a:spcBef>
                <a:spcPct val="0"/>
              </a:spcBef>
              <a:spcAft>
                <a:spcPct val="0"/>
              </a:spcAft>
              <a:tabLst>
                <a:tab pos="1524000" algn="l"/>
              </a:tabLst>
              <a:defRPr>
                <a:solidFill>
                  <a:schemeClr val="tx1"/>
                </a:solidFill>
                <a:latin typeface="Arial" panose="020B0604020202020204" pitchFamily="34" charset="0"/>
              </a:defRPr>
            </a:lvl7pPr>
            <a:lvl8pPr eaLnBrk="0" fontAlgn="base" hangingPunct="0">
              <a:spcBef>
                <a:spcPct val="0"/>
              </a:spcBef>
              <a:spcAft>
                <a:spcPct val="0"/>
              </a:spcAft>
              <a:tabLst>
                <a:tab pos="1524000" algn="l"/>
              </a:tabLst>
              <a:defRPr>
                <a:solidFill>
                  <a:schemeClr val="tx1"/>
                </a:solidFill>
                <a:latin typeface="Arial" panose="020B0604020202020204" pitchFamily="34" charset="0"/>
              </a:defRPr>
            </a:lvl8pPr>
            <a:lvl9pPr eaLnBrk="0" fontAlgn="base" hangingPunct="0">
              <a:spcBef>
                <a:spcPct val="0"/>
              </a:spcBef>
              <a:spcAft>
                <a:spcPct val="0"/>
              </a:spcAft>
              <a:tabLst>
                <a:tab pos="15240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524000" algn="l"/>
              </a:tabLst>
            </a:pPr>
            <a:r>
              <a:rPr kumimoji="0" lang="zh-TW" sz="1600" i="0" u="none" strike="noStrike" cap="none" normalizeH="0" baseline="0" dirty="0">
                <a:ln>
                  <a:noFill/>
                </a:ln>
                <a:solidFill>
                  <a:schemeClr val="tx1"/>
                </a:solidFill>
                <a:effectLst/>
                <a:latin typeface="+mn-ea"/>
                <a:cs typeface="Times New Roman" panose="02020603050405020304" pitchFamily="18" charset="0"/>
              </a:rPr>
              <a:t>按住戶人數劃分的每月基本均衡營養膳食開支</a:t>
            </a:r>
            <a:r>
              <a:rPr kumimoji="0" lang="en-US" altLang="zh-TW" sz="1600" i="0" u="none" strike="noStrike" cap="none" normalizeH="0" baseline="0" dirty="0">
                <a:ln>
                  <a:noFill/>
                </a:ln>
                <a:solidFill>
                  <a:schemeClr val="tx1"/>
                </a:solidFill>
                <a:effectLst/>
                <a:latin typeface="+mn-ea"/>
                <a:cs typeface="Times New Roman" panose="02020603050405020304" pitchFamily="18" charset="0"/>
              </a:rPr>
              <a:t>(</a:t>
            </a:r>
            <a:r>
              <a:rPr kumimoji="0" lang="zh-TW" altLang="en-US" sz="1600" i="0" u="none" strike="noStrike" cap="none" normalizeH="0" baseline="0" dirty="0">
                <a:ln>
                  <a:noFill/>
                </a:ln>
                <a:solidFill>
                  <a:schemeClr val="tx1"/>
                </a:solidFill>
                <a:effectLst/>
                <a:latin typeface="+mn-ea"/>
                <a:cs typeface="Times New Roman" panose="02020603050405020304" pitchFamily="18" charset="0"/>
              </a:rPr>
              <a:t>港元</a:t>
            </a:r>
            <a:r>
              <a:rPr kumimoji="0" lang="en-US" altLang="zh-TW" sz="1600" i="0" u="none" strike="noStrike" cap="none" normalizeH="0" baseline="0" dirty="0">
                <a:ln>
                  <a:noFill/>
                </a:ln>
                <a:solidFill>
                  <a:schemeClr val="tx1"/>
                </a:solidFill>
                <a:effectLst/>
                <a:latin typeface="+mn-ea"/>
                <a:cs typeface="Times New Roman" panose="02020603050405020304" pitchFamily="18" charset="0"/>
              </a:rPr>
              <a:t>)</a:t>
            </a:r>
            <a:r>
              <a:rPr kumimoji="0" lang="zh-TW" sz="1600" i="0" u="none" strike="noStrike" cap="none" normalizeH="0" baseline="0" dirty="0">
                <a:ln>
                  <a:noFill/>
                </a:ln>
                <a:solidFill>
                  <a:schemeClr val="tx1"/>
                </a:solidFill>
                <a:effectLst/>
                <a:latin typeface="+mn-ea"/>
                <a:cs typeface="Times New Roman" panose="02020603050405020304" pitchFamily="18" charset="0"/>
              </a:rPr>
              <a:t>，</a:t>
            </a:r>
            <a:r>
              <a:rPr kumimoji="0" lang="en-US" altLang="zh-TW" sz="1600" i="0" u="none" strike="noStrike" cap="none" normalizeH="0" baseline="0" dirty="0">
                <a:ln>
                  <a:noFill/>
                </a:ln>
                <a:solidFill>
                  <a:schemeClr val="tx1"/>
                </a:solidFill>
                <a:effectLst/>
                <a:latin typeface="+mn-ea"/>
                <a:cs typeface="Times New Roman" panose="02020603050405020304" pitchFamily="18" charset="0"/>
              </a:rPr>
              <a:t>2014 - 2015</a:t>
            </a:r>
            <a:r>
              <a:rPr kumimoji="0" lang="zh-TW" altLang="en-US" sz="1600" i="0" u="none" strike="noStrike" cap="none" normalizeH="0" baseline="0" dirty="0">
                <a:ln>
                  <a:noFill/>
                </a:ln>
                <a:solidFill>
                  <a:schemeClr val="tx1"/>
                </a:solidFill>
                <a:effectLst/>
                <a:latin typeface="+mn-ea"/>
                <a:cs typeface="Times New Roman" panose="02020603050405020304" pitchFamily="18" charset="0"/>
              </a:rPr>
              <a:t>年度</a:t>
            </a:r>
            <a:endParaRPr kumimoji="0" lang="zh-TW" altLang="en-US" sz="1000" i="0" u="none" strike="noStrike" cap="none" normalizeH="0" baseline="0" dirty="0">
              <a:ln>
                <a:noFill/>
              </a:ln>
              <a:solidFill>
                <a:schemeClr val="tx1"/>
              </a:solidFill>
              <a:effectLst/>
              <a:latin typeface="+mn-ea"/>
            </a:endParaRPr>
          </a:p>
        </p:txBody>
      </p:sp>
      <p:sp>
        <p:nvSpPr>
          <p:cNvPr id="6" name="標題 1"/>
          <p:cNvSpPr txBox="1"/>
          <p:nvPr/>
        </p:nvSpPr>
        <p:spPr>
          <a:xfrm>
            <a:off x="581806" y="261816"/>
            <a:ext cx="6347713" cy="1320800"/>
          </a:xfrm>
          <a:prstGeom prst="rect">
            <a:avLst/>
          </a:prstGeom>
        </p:spPr>
        <p:txBody>
          <a:bodyPr vert="horz" lIns="91440" tIns="45720" rIns="91440" bIns="45720" rtlCol="0" anchor="t">
            <a:normAutofit/>
          </a:bodyPr>
          <a:lstStyle/>
          <a:p>
            <a:pPr marL="0" marR="0" lvl="0" indent="0" algn="l" defTabSz="457200" rtl="0" eaLnBrk="1" fontAlgn="auto" latinLnBrk="0" hangingPunct="1">
              <a:lnSpc>
                <a:spcPct val="100000"/>
              </a:lnSpc>
              <a:spcBef>
                <a:spcPct val="0"/>
              </a:spcBef>
              <a:spcAft>
                <a:spcPts val="0"/>
              </a:spcAft>
              <a:buClrTx/>
              <a:buSzTx/>
              <a:buFontTx/>
              <a:buNone/>
              <a:defRPr/>
            </a:pPr>
            <a:r>
              <a:rPr kumimoji="0" lang="zh-TW" altLang="en-US" sz="3200" b="1" i="0" u="none" strike="noStrike" kern="1200" cap="none" spc="0" normalizeH="0" baseline="0" dirty="0" smtClean="0">
                <a:latin typeface="+mj-lt"/>
                <a:ea typeface="+mj-ea"/>
                <a:cs typeface="+mj-cs"/>
              </a:rPr>
              <a:t>香港住戶的基本食物開支</a:t>
            </a:r>
          </a:p>
        </p:txBody>
      </p:sp>
      <p:sp>
        <p:nvSpPr>
          <p:cNvPr id="8" name="矩形 7"/>
          <p:cNvSpPr/>
          <p:nvPr/>
        </p:nvSpPr>
        <p:spPr>
          <a:xfrm>
            <a:off x="581461" y="5416063"/>
            <a:ext cx="7423055" cy="1384995"/>
          </a:xfrm>
          <a:prstGeom prst="rect">
            <a:avLst/>
          </a:prstGeom>
        </p:spPr>
        <p:txBody>
          <a:bodyPr wrap="square">
            <a:spAutoFit/>
          </a:bodyPr>
          <a:lstStyle/>
          <a:p>
            <a:pPr lvl="0" defTabSz="914400" eaLnBrk="0" fontAlgn="base" hangingPunct="0">
              <a:spcBef>
                <a:spcPct val="0"/>
              </a:spcBef>
              <a:spcAft>
                <a:spcPct val="0"/>
              </a:spcAft>
              <a:tabLst>
                <a:tab pos="1524000" algn="l"/>
              </a:tabLst>
            </a:pPr>
            <a:r>
              <a:rPr lang="zh-TW" altLang="en-US" sz="1400" dirty="0" smtClean="0">
                <a:solidFill>
                  <a:srgbClr val="000000"/>
                </a:solidFill>
                <a:latin typeface="+mn-ea"/>
                <a:cs typeface="Times New Roman" panose="02020603050405020304" pitchFamily="18" charset="0"/>
              </a:rPr>
              <a:t>*樂施會於</a:t>
            </a:r>
            <a:r>
              <a:rPr lang="en-US" altLang="zh-TW" sz="1400" dirty="0" smtClean="0">
                <a:solidFill>
                  <a:srgbClr val="000000"/>
                </a:solidFill>
                <a:latin typeface="+mn-ea"/>
                <a:cs typeface="Times New Roman" panose="02020603050405020304" pitchFamily="18" charset="0"/>
              </a:rPr>
              <a:t>2014</a:t>
            </a:r>
            <a:r>
              <a:rPr lang="zh-TW" altLang="en-US" sz="1400" dirty="0" smtClean="0">
                <a:solidFill>
                  <a:srgbClr val="000000"/>
                </a:solidFill>
                <a:latin typeface="+mn-ea"/>
                <a:cs typeface="Times New Roman" panose="02020603050405020304" pitchFamily="18" charset="0"/>
              </a:rPr>
              <a:t>年進行</a:t>
            </a:r>
            <a:r>
              <a:rPr lang="en-US" altLang="zh-TW" sz="1400" dirty="0" smtClean="0">
                <a:solidFill>
                  <a:srgbClr val="000000"/>
                </a:solidFill>
                <a:latin typeface="+mn-ea"/>
                <a:cs typeface="Times New Roman" panose="02020603050405020304" pitchFamily="18" charset="0"/>
              </a:rPr>
              <a:t>《</a:t>
            </a:r>
            <a:r>
              <a:rPr lang="zh-TW" altLang="en-US" sz="1400" dirty="0" smtClean="0">
                <a:solidFill>
                  <a:srgbClr val="000000"/>
                </a:solidFill>
                <a:latin typeface="+mn-ea"/>
                <a:cs typeface="Times New Roman" panose="02020603050405020304" pitchFamily="18" charset="0"/>
              </a:rPr>
              <a:t>基本生活開支與貧窮線研究</a:t>
            </a:r>
            <a:r>
              <a:rPr lang="en-US" altLang="zh-TW" sz="1400" dirty="0" smtClean="0">
                <a:solidFill>
                  <a:srgbClr val="000000"/>
                </a:solidFill>
                <a:latin typeface="+mn-ea"/>
                <a:cs typeface="Times New Roman" panose="02020603050405020304" pitchFamily="18" charset="0"/>
              </a:rPr>
              <a:t>》</a:t>
            </a:r>
            <a:r>
              <a:rPr lang="zh-TW" altLang="en-US" sz="1400" dirty="0" smtClean="0">
                <a:solidFill>
                  <a:srgbClr val="000000"/>
                </a:solidFill>
                <a:latin typeface="+mn-ea"/>
                <a:cs typeface="Times New Roman" panose="02020603050405020304" pitchFamily="18" charset="0"/>
              </a:rPr>
              <a:t>，該研究邀請營養師訂出香港市民每天所需的基本營養需要，並透過問卷及焦點小組找出達至有關營養的一般飲食模式，再透追超市、街市及政府統計處的價格數據找出滿足有關飲食模式的所需開支，並根據不同住戶人數住戶開支的規模效應調整</a:t>
            </a:r>
            <a:endParaRPr lang="en-US" altLang="zh-TW" sz="1400" dirty="0" smtClean="0">
              <a:solidFill>
                <a:srgbClr val="000000"/>
              </a:solidFill>
              <a:latin typeface="+mn-ea"/>
              <a:cs typeface="Times New Roman" panose="02020603050405020304" pitchFamily="18" charset="0"/>
            </a:endParaRPr>
          </a:p>
          <a:p>
            <a:pPr lvl="0" defTabSz="914400" eaLnBrk="0" fontAlgn="base" hangingPunct="0">
              <a:spcBef>
                <a:spcPct val="0"/>
              </a:spcBef>
              <a:spcAft>
                <a:spcPct val="0"/>
              </a:spcAft>
              <a:tabLst>
                <a:tab pos="1524000" algn="l"/>
              </a:tabLst>
            </a:pPr>
            <a:endParaRPr lang="en-US" altLang="zh-TW" sz="1400" dirty="0" smtClean="0">
              <a:solidFill>
                <a:srgbClr val="000000"/>
              </a:solidFill>
              <a:latin typeface="+mn-ea"/>
              <a:cs typeface="Times New Roman" panose="02020603050405020304" pitchFamily="18" charset="0"/>
            </a:endParaRPr>
          </a:p>
          <a:p>
            <a:pPr lvl="0" defTabSz="914400" eaLnBrk="0" fontAlgn="base" hangingPunct="0">
              <a:spcBef>
                <a:spcPct val="0"/>
              </a:spcBef>
              <a:spcAft>
                <a:spcPct val="0"/>
              </a:spcAft>
              <a:tabLst>
                <a:tab pos="1524000" algn="l"/>
              </a:tabLst>
            </a:pPr>
            <a:r>
              <a:rPr lang="zh-TW" altLang="en-US" sz="1400" dirty="0" smtClean="0">
                <a:solidFill>
                  <a:srgbClr val="000000"/>
                </a:solidFill>
                <a:latin typeface="+mn-ea"/>
                <a:cs typeface="Times New Roman" panose="02020603050405020304" pitchFamily="18" charset="0"/>
              </a:rPr>
              <a:t>**有關數據跟據統計處</a:t>
            </a:r>
            <a:r>
              <a:rPr lang="en-US" altLang="zh-TW" sz="1400" dirty="0" smtClean="0">
                <a:solidFill>
                  <a:srgbClr val="000000"/>
                </a:solidFill>
                <a:latin typeface="+mn-ea"/>
                <a:cs typeface="Times New Roman" panose="02020603050405020304" pitchFamily="18" charset="0"/>
              </a:rPr>
              <a:t>2014/15</a:t>
            </a:r>
            <a:r>
              <a:rPr lang="zh-TW" altLang="en-US" sz="1400" dirty="0">
                <a:solidFill>
                  <a:srgbClr val="000000"/>
                </a:solidFill>
                <a:latin typeface="+mn-ea"/>
                <a:cs typeface="Times New Roman" panose="02020603050405020304" pitchFamily="18" charset="0"/>
              </a:rPr>
              <a:t>年度的物價水</a:t>
            </a:r>
            <a:r>
              <a:rPr lang="zh-TW" altLang="en-US" sz="1400" dirty="0" smtClean="0">
                <a:solidFill>
                  <a:srgbClr val="000000"/>
                </a:solidFill>
                <a:latin typeface="+mn-ea"/>
                <a:cs typeface="Times New Roman" panose="02020603050405020304" pitchFamily="18" charset="0"/>
              </a:rPr>
              <a:t>平調整。</a:t>
            </a:r>
            <a:endParaRPr lang="zh-TW" altLang="en-US" sz="1400" dirty="0">
              <a:latin typeface="+mn-ea"/>
            </a:endParaRPr>
          </a:p>
        </p:txBody>
      </p:sp>
      <p:sp>
        <p:nvSpPr>
          <p:cNvPr id="9" name="投影片編號版面配置區 8"/>
          <p:cNvSpPr>
            <a:spLocks noGrp="1"/>
          </p:cNvSpPr>
          <p:nvPr>
            <p:ph type="sldNum" sz="quarter" idx="12"/>
          </p:nvPr>
        </p:nvSpPr>
        <p:spPr/>
        <p:txBody>
          <a:bodyPr/>
          <a:lstStyle/>
          <a:p>
            <a:fld id="{49917616-53C0-45A5-8EA7-FFFCA12FA527}" type="slidenum">
              <a:rPr lang="zh-HK" altLang="en-US" smtClean="0"/>
              <a:pPr/>
              <a:t>14</a:t>
            </a:fld>
            <a:endParaRPr lang="zh-HK"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511124" y="616628"/>
            <a:ext cx="6649331" cy="1845217"/>
          </a:xfrm>
        </p:spPr>
        <p:txBody>
          <a:bodyPr>
            <a:noAutofit/>
          </a:bodyPr>
          <a:lstStyle/>
          <a:p>
            <a:pPr>
              <a:spcBef>
                <a:spcPct val="0"/>
              </a:spcBef>
            </a:pPr>
            <a:r>
              <a:rPr lang="zh-TW" altLang="en-US" sz="3200" b="1" dirty="0" smtClean="0">
                <a:solidFill>
                  <a:schemeClr val="tx1"/>
                </a:solidFill>
                <a:latin typeface="+mj-lt"/>
                <a:ea typeface="+mj-ea"/>
                <a:cs typeface="+mj-cs"/>
              </a:rPr>
              <a:t>雖然食物開支佔整體開支比例偏高，但仍有超過</a:t>
            </a:r>
            <a:r>
              <a:rPr lang="en-US" altLang="zh-TW" sz="3200" b="1" dirty="0" smtClean="0">
                <a:solidFill>
                  <a:schemeClr val="tx1"/>
                </a:solidFill>
                <a:latin typeface="+mj-lt"/>
                <a:ea typeface="+mj-ea"/>
                <a:cs typeface="+mj-cs"/>
              </a:rPr>
              <a:t>4</a:t>
            </a:r>
            <a:r>
              <a:rPr lang="zh-TW" altLang="en-US" sz="3200" b="1" dirty="0" smtClean="0">
                <a:solidFill>
                  <a:schemeClr val="tx1"/>
                </a:solidFill>
                <a:latin typeface="+mj-lt"/>
                <a:ea typeface="+mj-ea"/>
                <a:cs typeface="+mj-cs"/>
              </a:rPr>
              <a:t>成貧窮住戶落入食物匱乏狀況</a:t>
            </a:r>
            <a:r>
              <a:rPr lang="zh-TW" altLang="en-US" sz="2400" b="1" dirty="0" smtClean="0">
                <a:solidFill>
                  <a:schemeClr val="tx1"/>
                </a:solidFill>
                <a:latin typeface="+mj-lt"/>
                <a:ea typeface="+mj-ea"/>
                <a:cs typeface="+mj-cs"/>
              </a:rPr>
              <a:t> </a:t>
            </a:r>
          </a:p>
          <a:p>
            <a:pPr>
              <a:spcBef>
                <a:spcPct val="0"/>
              </a:spcBef>
            </a:pPr>
            <a:r>
              <a:rPr lang="en-US" altLang="zh-TW" sz="2400" b="1" dirty="0" smtClean="0">
                <a:solidFill>
                  <a:schemeClr val="tx1"/>
                </a:solidFill>
                <a:latin typeface="+mj-lt"/>
                <a:ea typeface="+mj-ea"/>
                <a:cs typeface="+mj-cs"/>
              </a:rPr>
              <a:t>(</a:t>
            </a:r>
            <a:r>
              <a:rPr lang="zh-TW" altLang="en-US" sz="2400" b="1" dirty="0" smtClean="0">
                <a:solidFill>
                  <a:schemeClr val="tx1"/>
                </a:solidFill>
                <a:latin typeface="+mj-lt"/>
                <a:ea typeface="+mj-ea"/>
                <a:cs typeface="+mj-cs"/>
              </a:rPr>
              <a:t>即以</a:t>
            </a:r>
            <a:r>
              <a:rPr lang="en-US" altLang="zh-TW" sz="2400" b="1" dirty="0" smtClean="0">
                <a:solidFill>
                  <a:schemeClr val="tx1"/>
                </a:solidFill>
                <a:latin typeface="+mj-lt"/>
                <a:ea typeface="+mj-ea"/>
                <a:cs typeface="+mj-cs"/>
              </a:rPr>
              <a:t>3</a:t>
            </a:r>
            <a:r>
              <a:rPr lang="zh-TW" altLang="en-US" sz="2400" b="1" dirty="0" smtClean="0">
                <a:solidFill>
                  <a:schemeClr val="tx1"/>
                </a:solidFill>
                <a:latin typeface="+mj-lt"/>
                <a:ea typeface="+mj-ea"/>
                <a:cs typeface="+mj-cs"/>
              </a:rPr>
              <a:t>人家庭計算，平均每人每餐不足</a:t>
            </a:r>
            <a:r>
              <a:rPr lang="en-US" altLang="zh-TW" sz="2400" b="1" dirty="0" smtClean="0">
                <a:solidFill>
                  <a:schemeClr val="tx1"/>
                </a:solidFill>
                <a:latin typeface="+mj-lt"/>
                <a:ea typeface="+mj-ea"/>
                <a:cs typeface="+mj-cs"/>
              </a:rPr>
              <a:t>15</a:t>
            </a:r>
            <a:r>
              <a:rPr lang="zh-TW" altLang="en-US" sz="2400" b="1" dirty="0" smtClean="0">
                <a:solidFill>
                  <a:schemeClr val="tx1"/>
                </a:solidFill>
                <a:latin typeface="+mj-lt"/>
                <a:ea typeface="+mj-ea"/>
                <a:cs typeface="+mj-cs"/>
              </a:rPr>
              <a:t>元</a:t>
            </a:r>
            <a:r>
              <a:rPr lang="en-US" altLang="zh-TW" sz="2400" b="1" dirty="0" smtClean="0">
                <a:solidFill>
                  <a:schemeClr val="tx1"/>
                </a:solidFill>
                <a:latin typeface="+mj-lt"/>
                <a:ea typeface="+mj-ea"/>
                <a:cs typeface="+mj-cs"/>
              </a:rPr>
              <a:t>)</a:t>
            </a:r>
            <a:endParaRPr lang="zh-TW" altLang="en-US" sz="2400" b="1" dirty="0" smtClean="0">
              <a:solidFill>
                <a:schemeClr val="tx1"/>
              </a:solidFill>
              <a:latin typeface="+mj-lt"/>
              <a:ea typeface="+mj-ea"/>
              <a:cs typeface="+mj-cs"/>
            </a:endParaRPr>
          </a:p>
        </p:txBody>
      </p:sp>
      <p:graphicFrame>
        <p:nvGraphicFramePr>
          <p:cNvPr id="4" name="內容版面配置區 5"/>
          <p:cNvGraphicFramePr/>
          <p:nvPr/>
        </p:nvGraphicFramePr>
        <p:xfrm>
          <a:off x="1244327" y="3165229"/>
          <a:ext cx="4875120" cy="1426693"/>
        </p:xfrm>
        <a:graphic>
          <a:graphicData uri="http://schemas.openxmlformats.org/drawingml/2006/table">
            <a:tbl>
              <a:tblPr firstRow="1" firstCol="1" bandRow="1">
                <a:tableStyleId>{5C22544A-7EE6-4342-B048-85BDC9FD1C3A}</a:tableStyleId>
              </a:tblPr>
              <a:tblGrid>
                <a:gridCol w="2188497"/>
                <a:gridCol w="2686623"/>
              </a:tblGrid>
              <a:tr h="425527">
                <a:tc>
                  <a:txBody>
                    <a:bodyPr/>
                    <a:lstStyle/>
                    <a:p>
                      <a:pPr algn="ctr">
                        <a:lnSpc>
                          <a:spcPts val="1800"/>
                        </a:lnSpc>
                        <a:spcAft>
                          <a:spcPts val="0"/>
                        </a:spcAft>
                      </a:pPr>
                      <a:r>
                        <a:rPr lang="en-US" sz="1800" dirty="0">
                          <a:effectLst/>
                        </a:rPr>
                        <a:t> </a:t>
                      </a:r>
                      <a:endParaRPr lang="zh-TW" sz="18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tc>
                <a:tc>
                  <a:txBody>
                    <a:bodyPr/>
                    <a:lstStyle/>
                    <a:p>
                      <a:pPr algn="ctr">
                        <a:lnSpc>
                          <a:spcPts val="1800"/>
                        </a:lnSpc>
                        <a:spcAft>
                          <a:spcPts val="0"/>
                        </a:spcAft>
                      </a:pPr>
                      <a:r>
                        <a:rPr lang="zh-TW" sz="1800" dirty="0">
                          <a:effectLst/>
                        </a:rPr>
                        <a:t>整體</a:t>
                      </a:r>
                      <a:endParaRPr lang="zh-TW" sz="18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r>
              <a:tr h="500583">
                <a:tc>
                  <a:txBody>
                    <a:bodyPr/>
                    <a:lstStyle/>
                    <a:p>
                      <a:pPr algn="ctr">
                        <a:lnSpc>
                          <a:spcPts val="1800"/>
                        </a:lnSpc>
                        <a:spcAft>
                          <a:spcPts val="0"/>
                        </a:spcAft>
                      </a:pPr>
                      <a:r>
                        <a:rPr lang="zh-HK" sz="1800" dirty="0">
                          <a:effectLst/>
                        </a:rPr>
                        <a:t>食物匱乏</a:t>
                      </a:r>
                      <a:r>
                        <a:rPr lang="zh-TW" sz="1800" dirty="0">
                          <a:effectLst/>
                        </a:rPr>
                        <a:t>住戶比例</a:t>
                      </a:r>
                      <a:endParaRPr lang="zh-TW" sz="1800" dirty="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algn="ctr">
                        <a:lnSpc>
                          <a:spcPts val="1800"/>
                        </a:lnSpc>
                        <a:spcAft>
                          <a:spcPts val="0"/>
                        </a:spcAft>
                      </a:pPr>
                      <a:r>
                        <a:rPr lang="en-US" sz="1800">
                          <a:solidFill>
                            <a:srgbClr val="000000"/>
                          </a:solidFill>
                          <a:effectLst/>
                          <a:latin typeface="+mn-lt"/>
                          <a:ea typeface="標楷體" panose="03000509000000000000" pitchFamily="65" charset="-120"/>
                          <a:cs typeface="Times New Roman" panose="02020603050405020304" pitchFamily="18" charset="0"/>
                        </a:rPr>
                        <a:t>41.0%</a:t>
                      </a:r>
                      <a:endParaRPr lang="en-US" sz="1100">
                        <a:effectLst/>
                        <a:latin typeface="+mn-lt"/>
                        <a:ea typeface="標楷體" panose="03000509000000000000" pitchFamily="65" charset="-120"/>
                        <a:cs typeface="Times New Roman" panose="02020603050405020304" pitchFamily="18" charset="0"/>
                      </a:endParaRPr>
                    </a:p>
                  </a:txBody>
                  <a:tcPr marL="68580" marR="68580" marT="0" marB="0" anchor="ctr"/>
                </a:tc>
              </a:tr>
              <a:tr h="500583">
                <a:tc>
                  <a:txBody>
                    <a:bodyPr/>
                    <a:lstStyle/>
                    <a:p>
                      <a:pPr algn="ctr">
                        <a:lnSpc>
                          <a:spcPts val="1800"/>
                        </a:lnSpc>
                        <a:spcAft>
                          <a:spcPts val="0"/>
                        </a:spcAft>
                      </a:pPr>
                      <a:r>
                        <a:rPr lang="zh-TW" sz="1800">
                          <a:effectLst/>
                        </a:rPr>
                        <a:t>住户數目</a:t>
                      </a:r>
                      <a:endParaRPr lang="zh-TW" sz="1800">
                        <a:effectLst/>
                        <a:latin typeface="Times New Roman" panose="02020603050405020304" pitchFamily="18" charset="0"/>
                        <a:ea typeface="標楷體" panose="03000509000000000000" pitchFamily="65" charset="-120"/>
                        <a:cs typeface="Times New Roman" panose="02020603050405020304" pitchFamily="18" charset="0"/>
                      </a:endParaRPr>
                    </a:p>
                  </a:txBody>
                  <a:tcPr marL="68580" marR="68580" marT="0" marB="0" anchor="ctr"/>
                </a:tc>
                <a:tc>
                  <a:txBody>
                    <a:bodyPr/>
                    <a:lstStyle/>
                    <a:p>
                      <a:pPr algn="ctr">
                        <a:lnSpc>
                          <a:spcPts val="1800"/>
                        </a:lnSpc>
                        <a:spcAft>
                          <a:spcPts val="0"/>
                        </a:spcAft>
                      </a:pPr>
                      <a:r>
                        <a:rPr lang="en-US" sz="1800" dirty="0">
                          <a:solidFill>
                            <a:srgbClr val="000000"/>
                          </a:solidFill>
                          <a:effectLst/>
                          <a:latin typeface="+mn-lt"/>
                          <a:ea typeface="標楷體" panose="03000509000000000000" pitchFamily="65" charset="-120"/>
                          <a:cs typeface="Times New Roman" panose="02020603050405020304" pitchFamily="18" charset="0"/>
                        </a:rPr>
                        <a:t>71,000</a:t>
                      </a:r>
                      <a:endParaRPr lang="en-US" sz="1100" dirty="0">
                        <a:effectLst/>
                        <a:latin typeface="+mn-lt"/>
                        <a:ea typeface="標楷體" panose="03000509000000000000" pitchFamily="65" charset="-120"/>
                        <a:cs typeface="Times New Roman" panose="02020603050405020304" pitchFamily="18" charset="0"/>
                      </a:endParaRPr>
                    </a:p>
                  </a:txBody>
                  <a:tcPr marL="68580" marR="68580" marT="0" marB="0" anchor="ctr"/>
                </a:tc>
              </a:tr>
            </a:tbl>
          </a:graphicData>
        </a:graphic>
      </p:graphicFrame>
      <p:sp>
        <p:nvSpPr>
          <p:cNvPr id="5" name="投影片編號版面配置區 4"/>
          <p:cNvSpPr>
            <a:spLocks noGrp="1"/>
          </p:cNvSpPr>
          <p:nvPr>
            <p:ph type="sldNum" sz="quarter" idx="12"/>
          </p:nvPr>
        </p:nvSpPr>
        <p:spPr/>
        <p:txBody>
          <a:bodyPr/>
          <a:lstStyle/>
          <a:p>
            <a:fld id="{49917616-53C0-45A5-8EA7-FFFCA12FA527}" type="slidenum">
              <a:rPr lang="zh-HK" altLang="en-US" smtClean="0"/>
              <a:pPr/>
              <a:t>15</a:t>
            </a:fld>
            <a:endParaRPr lang="zh-HK"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1"/>
          <p:cNvSpPr>
            <a:spLocks noGrp="1"/>
          </p:cNvSpPr>
          <p:nvPr/>
        </p:nvSpPr>
        <p:spPr>
          <a:xfrm>
            <a:off x="608965" y="649605"/>
            <a:ext cx="6347460" cy="734695"/>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zh-TW" altLang="zh-HK" sz="3200" b="1" dirty="0">
                <a:solidFill>
                  <a:schemeClr val="tx1"/>
                </a:solidFill>
              </a:rPr>
              <a:t>入不敷支的住戶</a:t>
            </a:r>
            <a:endParaRPr lang="zh-HK" altLang="en-US" sz="3200" b="1" dirty="0">
              <a:solidFill>
                <a:schemeClr val="tx1"/>
              </a:solidFill>
            </a:endParaRPr>
          </a:p>
        </p:txBody>
      </p:sp>
      <p:pic>
        <p:nvPicPr>
          <p:cNvPr id="8" name="Content Placeholder 7"/>
          <p:cNvPicPr>
            <a:picLocks noGrp="1" noChangeAspect="1"/>
          </p:cNvPicPr>
          <p:nvPr>
            <p:ph idx="1"/>
          </p:nvPr>
        </p:nvPicPr>
        <p:blipFill>
          <a:blip r:embed="rId2" cstate="print"/>
          <a:stretch>
            <a:fillRect/>
          </a:stretch>
        </p:blipFill>
        <p:spPr>
          <a:xfrm>
            <a:off x="1101090" y="1518285"/>
            <a:ext cx="6822440" cy="5120640"/>
          </a:xfrm>
          <a:prstGeom prst="rect">
            <a:avLst/>
          </a:prstGeom>
        </p:spPr>
      </p:pic>
      <p:sp>
        <p:nvSpPr>
          <p:cNvPr id="11" name="Rounded Rectangle 10"/>
          <p:cNvSpPr/>
          <p:nvPr/>
        </p:nvSpPr>
        <p:spPr>
          <a:xfrm>
            <a:off x="1678305" y="4817745"/>
            <a:ext cx="1579880" cy="1222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a:solidFill>
                  <a:schemeClr val="tx1"/>
                </a:solidFill>
              </a:rPr>
              <a:t>住戶開支</a:t>
            </a:r>
          </a:p>
        </p:txBody>
      </p:sp>
      <p:sp>
        <p:nvSpPr>
          <p:cNvPr id="10" name="Rounded Rectangle 9"/>
          <p:cNvSpPr/>
          <p:nvPr/>
        </p:nvSpPr>
        <p:spPr>
          <a:xfrm>
            <a:off x="5711190" y="3284855"/>
            <a:ext cx="1579880" cy="1222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a:solidFill>
                  <a:schemeClr val="tx1"/>
                </a:solidFill>
              </a:rPr>
              <a:t>住戶收入</a:t>
            </a:r>
          </a:p>
        </p:txBody>
      </p:sp>
      <p:sp>
        <p:nvSpPr>
          <p:cNvPr id="6" name="投影片編號版面配置區 5"/>
          <p:cNvSpPr>
            <a:spLocks noGrp="1"/>
          </p:cNvSpPr>
          <p:nvPr>
            <p:ph type="sldNum" sz="quarter" idx="12"/>
          </p:nvPr>
        </p:nvSpPr>
        <p:spPr/>
        <p:txBody>
          <a:bodyPr/>
          <a:lstStyle/>
          <a:p>
            <a:fld id="{49917616-53C0-45A5-8EA7-FFFCA12FA527}" type="slidenum">
              <a:rPr lang="zh-HK" altLang="en-US" smtClean="0"/>
              <a:pPr/>
              <a:t>16</a:t>
            </a:fld>
            <a:endParaRPr lang="zh-HK"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zh-HK" sz="3200" b="1" dirty="0">
                <a:solidFill>
                  <a:schemeClr val="tx1"/>
                </a:solidFill>
              </a:rPr>
              <a:t>超過一半</a:t>
            </a:r>
            <a:r>
              <a:rPr lang="zh-TW" altLang="en-US" sz="3200" b="1" dirty="0">
                <a:solidFill>
                  <a:schemeClr val="tx1"/>
                </a:solidFill>
              </a:rPr>
              <a:t>非綜援</a:t>
            </a:r>
            <a:r>
              <a:rPr lang="zh-TW" altLang="zh-HK" sz="3200" b="1" dirty="0">
                <a:solidFill>
                  <a:schemeClr val="tx1"/>
                </a:solidFill>
              </a:rPr>
              <a:t>貧窮住戶入不敷支</a:t>
            </a:r>
            <a:endParaRPr lang="zh-HK" altLang="en-US" sz="3200" b="1" dirty="0">
              <a:solidFill>
                <a:schemeClr val="tx1"/>
              </a:solidFill>
            </a:endParaRPr>
          </a:p>
        </p:txBody>
      </p:sp>
      <p:sp>
        <p:nvSpPr>
          <p:cNvPr id="6" name="矩形 5"/>
          <p:cNvSpPr/>
          <p:nvPr/>
        </p:nvSpPr>
        <p:spPr>
          <a:xfrm>
            <a:off x="436099" y="2035527"/>
            <a:ext cx="7258929" cy="369332"/>
          </a:xfrm>
          <a:prstGeom prst="rect">
            <a:avLst/>
          </a:prstGeom>
        </p:spPr>
        <p:txBody>
          <a:bodyPr wrap="square">
            <a:spAutoFit/>
          </a:bodyPr>
          <a:lstStyle/>
          <a:p>
            <a:pPr algn="ctr"/>
            <a:r>
              <a:rPr lang="zh-TW" altLang="en-US" dirty="0" smtClean="0">
                <a:latin typeface="+mn-ea"/>
              </a:rPr>
              <a:t>按</a:t>
            </a:r>
            <a:r>
              <a:rPr lang="zh-TW" altLang="en-US" dirty="0">
                <a:latin typeface="+mn-ea"/>
              </a:rPr>
              <a:t>選定群組劃分，入不敷支非綜緩貧窮住戶的</a:t>
            </a:r>
            <a:r>
              <a:rPr lang="zh-TW" altLang="en-US" dirty="0" smtClean="0">
                <a:latin typeface="+mn-ea"/>
              </a:rPr>
              <a:t>數目及百分比</a:t>
            </a:r>
            <a:r>
              <a:rPr lang="en-US" altLang="zh-TW" dirty="0" smtClean="0">
                <a:latin typeface="+mn-ea"/>
              </a:rPr>
              <a:t>2015</a:t>
            </a:r>
            <a:r>
              <a:rPr lang="zh-TW" altLang="en-US" dirty="0">
                <a:latin typeface="+mn-ea"/>
              </a:rPr>
              <a:t>年度</a:t>
            </a:r>
          </a:p>
        </p:txBody>
      </p:sp>
      <p:sp>
        <p:nvSpPr>
          <p:cNvPr id="7" name="矩形 6"/>
          <p:cNvSpPr/>
          <p:nvPr/>
        </p:nvSpPr>
        <p:spPr>
          <a:xfrm>
            <a:off x="375920" y="4667885"/>
            <a:ext cx="7412990" cy="521970"/>
          </a:xfrm>
          <a:prstGeom prst="rect">
            <a:avLst/>
          </a:prstGeom>
        </p:spPr>
        <p:txBody>
          <a:bodyPr wrap="square">
            <a:spAutoFit/>
          </a:bodyPr>
          <a:lstStyle/>
          <a:p>
            <a:pPr>
              <a:spcAft>
                <a:spcPts val="0"/>
              </a:spcAft>
            </a:pPr>
            <a:r>
              <a:rPr lang="zh-TW" altLang="zh-HK" sz="1400" kern="100" dirty="0">
                <a:latin typeface="+mn-ea"/>
                <a:cs typeface="Times New Roman" panose="02020603050405020304" pitchFamily="18" charset="0"/>
              </a:rPr>
              <a:t>資料來源：扶貧委員會</a:t>
            </a:r>
            <a:r>
              <a:rPr lang="zh-TW" altLang="zh-HK" sz="1400" kern="100" dirty="0">
                <a:solidFill>
                  <a:srgbClr val="000000"/>
                </a:solidFill>
                <a:latin typeface="+mn-ea"/>
                <a:cs typeface="Times New Roman" panose="02020603050405020304" pitchFamily="18" charset="0"/>
              </a:rPr>
              <a:t>《</a:t>
            </a:r>
            <a:r>
              <a:rPr lang="en-US" altLang="zh-HK" sz="1400" kern="100" dirty="0">
                <a:latin typeface="+mn-ea"/>
                <a:cs typeface="Times New Roman" panose="02020603050405020304" pitchFamily="18" charset="0"/>
              </a:rPr>
              <a:t>2015 </a:t>
            </a:r>
            <a:r>
              <a:rPr lang="zh-TW" altLang="zh-HK" sz="1400" kern="100" dirty="0">
                <a:latin typeface="+mn-ea"/>
                <a:cs typeface="Times New Roman" panose="02020603050405020304" pitchFamily="18" charset="0"/>
              </a:rPr>
              <a:t>年貧窮住戶的開支模式》</a:t>
            </a:r>
            <a:r>
              <a:rPr lang="zh-TW" altLang="en-US" sz="1400" kern="100" dirty="0">
                <a:latin typeface="+mn-ea"/>
                <a:cs typeface="Times New Roman" panose="02020603050405020304" pitchFamily="18" charset="0"/>
              </a:rPr>
              <a:t>資料文件 及 香港政府統計處住戶開支統計調查</a:t>
            </a:r>
            <a:endParaRPr lang="zh-TW" altLang="zh-HK" sz="1400" kern="100" dirty="0">
              <a:latin typeface="+mn-ea"/>
              <a:cs typeface="Times New Roman" panose="02020603050405020304" pitchFamily="18" charset="0"/>
            </a:endParaRPr>
          </a:p>
        </p:txBody>
      </p:sp>
      <p:sp>
        <p:nvSpPr>
          <p:cNvPr id="8" name="投影片編號版面配置區 7"/>
          <p:cNvSpPr>
            <a:spLocks noGrp="1"/>
          </p:cNvSpPr>
          <p:nvPr>
            <p:ph type="sldNum" sz="quarter" idx="12"/>
          </p:nvPr>
        </p:nvSpPr>
        <p:spPr/>
        <p:txBody>
          <a:bodyPr/>
          <a:lstStyle/>
          <a:p>
            <a:fld id="{49917616-53C0-45A5-8EA7-FFFCA12FA527}" type="slidenum">
              <a:rPr lang="zh-HK" altLang="en-US" smtClean="0"/>
              <a:pPr/>
              <a:t>17</a:t>
            </a:fld>
            <a:endParaRPr lang="zh-HK" altLang="en-US"/>
          </a:p>
        </p:txBody>
      </p:sp>
      <p:graphicFrame>
        <p:nvGraphicFramePr>
          <p:cNvPr id="10" name="內容版面配置區 3">
            <a:extLst>
              <a:ext uri="{FF2B5EF4-FFF2-40B4-BE49-F238E27FC236}">
                <a16:creationId xmlns="" xmlns:a16="http://schemas.microsoft.com/office/drawing/2014/main" id="{C298AB9F-42F2-4501-9E50-FB21BC798164}"/>
              </a:ext>
            </a:extLst>
          </p:cNvPr>
          <p:cNvGraphicFramePr>
            <a:graphicFrameLocks/>
          </p:cNvGraphicFramePr>
          <p:nvPr>
            <p:extLst>
              <p:ext uri="{D42A27DB-BD31-4B8C-83A1-F6EECF244321}">
                <p14:modId xmlns="" xmlns:p14="http://schemas.microsoft.com/office/powerpoint/2010/main" val="319493011"/>
              </p:ext>
            </p:extLst>
          </p:nvPr>
        </p:nvGraphicFramePr>
        <p:xfrm>
          <a:off x="404177" y="2502775"/>
          <a:ext cx="7438886" cy="1947423"/>
        </p:xfrm>
        <a:graphic>
          <a:graphicData uri="http://schemas.openxmlformats.org/drawingml/2006/table">
            <a:tbl>
              <a:tblPr firstRow="1" firstCol="1" bandRow="1">
                <a:tableStyleId>{5C22544A-7EE6-4342-B048-85BDC9FD1C3A}</a:tableStyleId>
              </a:tblPr>
              <a:tblGrid>
                <a:gridCol w="2207670">
                  <a:extLst>
                    <a:ext uri="{9D8B030D-6E8A-4147-A177-3AD203B41FA5}">
                      <a16:colId xmlns="" xmlns:a16="http://schemas.microsoft.com/office/drawing/2014/main" val="1837291943"/>
                    </a:ext>
                  </a:extLst>
                </a:gridCol>
                <a:gridCol w="1307804">
                  <a:extLst>
                    <a:ext uri="{9D8B030D-6E8A-4147-A177-3AD203B41FA5}">
                      <a16:colId xmlns="" xmlns:a16="http://schemas.microsoft.com/office/drawing/2014/main" val="3560554078"/>
                    </a:ext>
                  </a:extLst>
                </a:gridCol>
                <a:gridCol w="1307804">
                  <a:extLst>
                    <a:ext uri="{9D8B030D-6E8A-4147-A177-3AD203B41FA5}">
                      <a16:colId xmlns="" xmlns:a16="http://schemas.microsoft.com/office/drawing/2014/main" val="3802426494"/>
                    </a:ext>
                  </a:extLst>
                </a:gridCol>
                <a:gridCol w="1307804">
                  <a:extLst>
                    <a:ext uri="{9D8B030D-6E8A-4147-A177-3AD203B41FA5}">
                      <a16:colId xmlns="" xmlns:a16="http://schemas.microsoft.com/office/drawing/2014/main" val="3029196382"/>
                    </a:ext>
                  </a:extLst>
                </a:gridCol>
                <a:gridCol w="1307804">
                  <a:extLst>
                    <a:ext uri="{9D8B030D-6E8A-4147-A177-3AD203B41FA5}">
                      <a16:colId xmlns="" xmlns:a16="http://schemas.microsoft.com/office/drawing/2014/main" val="1644894164"/>
                    </a:ext>
                  </a:extLst>
                </a:gridCol>
              </a:tblGrid>
              <a:tr h="719028">
                <a:tc>
                  <a:txBody>
                    <a:bodyPr/>
                    <a:lstStyle/>
                    <a:p>
                      <a:pPr fontAlgn="base">
                        <a:spcAft>
                          <a:spcPts val="0"/>
                        </a:spcAft>
                      </a:pPr>
                      <a:r>
                        <a:rPr lang="en-US" sz="1800" kern="0" dirty="0">
                          <a:effectLst/>
                        </a:rPr>
                        <a:t> </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tc>
                  <a:txBody>
                    <a:bodyPr/>
                    <a:lstStyle/>
                    <a:p>
                      <a:pPr algn="ctr" fontAlgn="base">
                        <a:spcAft>
                          <a:spcPts val="0"/>
                        </a:spcAft>
                      </a:pPr>
                      <a:r>
                        <a:rPr lang="zh-TW" sz="1800" kern="0" dirty="0">
                          <a:effectLst/>
                        </a:rPr>
                        <a:t>經濟</a:t>
                      </a:r>
                      <a:r>
                        <a:rPr lang="zh-TW" altLang="en-US" sz="1800" kern="0" dirty="0">
                          <a:effectLst/>
                        </a:rPr>
                        <a:t>活躍</a:t>
                      </a:r>
                      <a:r>
                        <a:rPr lang="zh-TW" sz="1800" kern="0" dirty="0">
                          <a:effectLst/>
                        </a:rPr>
                        <a:t>住戶</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tc>
                  <a:txBody>
                    <a:bodyPr/>
                    <a:lstStyle/>
                    <a:p>
                      <a:pPr algn="ctr" fontAlgn="base">
                        <a:spcAft>
                          <a:spcPts val="0"/>
                        </a:spcAft>
                      </a:pPr>
                      <a:r>
                        <a:rPr lang="zh-TW" altLang="zh-HK" sz="1800" kern="0" dirty="0">
                          <a:effectLst/>
                        </a:rPr>
                        <a:t>經濟</a:t>
                      </a:r>
                      <a:r>
                        <a:rPr lang="zh-TW" altLang="en-US" sz="1800" kern="0" dirty="0">
                          <a:effectLst/>
                        </a:rPr>
                        <a:t>不活躍</a:t>
                      </a:r>
                      <a:r>
                        <a:rPr lang="zh-TW" altLang="zh-HK" sz="1800" kern="0" dirty="0">
                          <a:effectLst/>
                        </a:rPr>
                        <a:t>住</a:t>
                      </a:r>
                      <a:r>
                        <a:rPr lang="zh-TW" altLang="en-US" sz="1800" kern="0" dirty="0">
                          <a:effectLst/>
                        </a:rPr>
                        <a:t>戶</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tc>
                  <a:txBody>
                    <a:bodyPr/>
                    <a:lstStyle/>
                    <a:p>
                      <a:pPr algn="ctr" fontAlgn="base">
                        <a:spcAft>
                          <a:spcPts val="0"/>
                        </a:spcAft>
                      </a:pPr>
                      <a:r>
                        <a:rPr lang="zh-TW" altLang="en-US" sz="1800" kern="0" dirty="0" smtClean="0">
                          <a:effectLst/>
                        </a:rPr>
                        <a:t>私樓租戶</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tc>
                  <a:txBody>
                    <a:bodyPr/>
                    <a:lstStyle/>
                    <a:p>
                      <a:pPr algn="ctr" fontAlgn="base">
                        <a:spcAft>
                          <a:spcPts val="0"/>
                        </a:spcAft>
                      </a:pPr>
                      <a:r>
                        <a:rPr lang="zh-TW" sz="1800" kern="0" dirty="0">
                          <a:effectLst/>
                        </a:rPr>
                        <a:t>整體非綜援貧窮住戶</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extLst>
                  <a:ext uri="{0D108BD9-81ED-4DB2-BD59-A6C34878D82A}">
                    <a16:rowId xmlns="" xmlns:a16="http://schemas.microsoft.com/office/drawing/2014/main" val="3592645484"/>
                  </a:ext>
                </a:extLst>
              </a:tr>
              <a:tr h="621704">
                <a:tc>
                  <a:txBody>
                    <a:bodyPr/>
                    <a:lstStyle/>
                    <a:p>
                      <a:pPr algn="ctr" fontAlgn="base">
                        <a:spcAft>
                          <a:spcPts val="0"/>
                        </a:spcAft>
                      </a:pPr>
                      <a:r>
                        <a:rPr lang="zh-TW" sz="1800" kern="100" dirty="0">
                          <a:effectLst/>
                        </a:rPr>
                        <a:t>入不敷支</a:t>
                      </a:r>
                      <a:r>
                        <a:rPr lang="zh-TW" sz="1800" kern="0" dirty="0">
                          <a:effectLst/>
                        </a:rPr>
                        <a:t>住戶</a:t>
                      </a:r>
                      <a:endParaRPr lang="en-US" altLang="zh-TW" sz="1800" kern="0" dirty="0">
                        <a:effectLst/>
                      </a:endParaRPr>
                    </a:p>
                    <a:p>
                      <a:pPr algn="ctr" fontAlgn="base">
                        <a:spcAft>
                          <a:spcPts val="0"/>
                        </a:spcAft>
                      </a:pPr>
                      <a:r>
                        <a:rPr lang="zh-TW" altLang="en-US" sz="1800" kern="0" dirty="0">
                          <a:effectLst/>
                        </a:rPr>
                        <a:t>的</a:t>
                      </a:r>
                      <a:r>
                        <a:rPr lang="zh-TW" sz="1800" kern="0" dirty="0">
                          <a:effectLst/>
                        </a:rPr>
                        <a:t>數目</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tc>
                  <a:txBody>
                    <a:bodyPr/>
                    <a:lstStyle/>
                    <a:p>
                      <a:pPr algn="ctr">
                        <a:spcAft>
                          <a:spcPts val="0"/>
                        </a:spcAft>
                      </a:pPr>
                      <a:r>
                        <a:rPr lang="en-US" sz="1800" kern="0" dirty="0">
                          <a:effectLst/>
                        </a:rPr>
                        <a:t>70,200</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tc>
                  <a:txBody>
                    <a:bodyPr/>
                    <a:lstStyle/>
                    <a:p>
                      <a:pPr algn="ctr" fontAlgn="base">
                        <a:lnSpc>
                          <a:spcPts val="1800"/>
                        </a:lnSpc>
                        <a:spcAft>
                          <a:spcPts val="0"/>
                        </a:spcAft>
                      </a:pPr>
                      <a:r>
                        <a:rPr lang="en-US" sz="1800" kern="0" dirty="0">
                          <a:effectLst/>
                        </a:rPr>
                        <a:t>96,100</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tc>
                  <a:txBody>
                    <a:bodyPr/>
                    <a:lstStyle/>
                    <a:p>
                      <a:pPr marL="0" marR="0" indent="0" algn="ctr" defTabSz="457200" rtl="0" eaLnBrk="1" fontAlgn="base" latinLnBrk="0" hangingPunct="1">
                        <a:lnSpc>
                          <a:spcPts val="1800"/>
                        </a:lnSpc>
                        <a:spcBef>
                          <a:spcPts val="0"/>
                        </a:spcBef>
                        <a:spcAft>
                          <a:spcPts val="0"/>
                        </a:spcAft>
                        <a:buClrTx/>
                        <a:buSzTx/>
                        <a:buFontTx/>
                        <a:buNone/>
                        <a:tabLst/>
                        <a:defRPr/>
                      </a:pPr>
                      <a:r>
                        <a:rPr lang="en-US" altLang="zh-TW" sz="1800" dirty="0" smtClean="0">
                          <a:solidFill>
                            <a:srgbClr val="000000"/>
                          </a:solidFill>
                          <a:effectLst/>
                          <a:latin typeface="+mn-lt"/>
                          <a:ea typeface="標楷體" panose="03000509000000000000" pitchFamily="65" charset="-120"/>
                          <a:cs typeface="Times New Roman" panose="02020603050405020304" pitchFamily="18" charset="0"/>
                        </a:rPr>
                        <a:t>18,000</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tc>
                  <a:txBody>
                    <a:bodyPr/>
                    <a:lstStyle/>
                    <a:p>
                      <a:pPr algn="ctr" fontAlgn="base">
                        <a:lnSpc>
                          <a:spcPts val="1800"/>
                        </a:lnSpc>
                        <a:spcAft>
                          <a:spcPts val="0"/>
                        </a:spcAft>
                      </a:pPr>
                      <a:r>
                        <a:rPr lang="en-US" sz="1800" kern="0">
                          <a:effectLst/>
                        </a:rPr>
                        <a:t>166,300</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extLst>
                  <a:ext uri="{0D108BD9-81ED-4DB2-BD59-A6C34878D82A}">
                    <a16:rowId xmlns="" xmlns:a16="http://schemas.microsoft.com/office/drawing/2014/main" val="2131862441"/>
                  </a:ext>
                </a:extLst>
              </a:tr>
              <a:tr h="606691">
                <a:tc>
                  <a:txBody>
                    <a:bodyPr/>
                    <a:lstStyle/>
                    <a:p>
                      <a:pPr algn="ctr" fontAlgn="base">
                        <a:spcAft>
                          <a:spcPts val="0"/>
                        </a:spcAft>
                      </a:pPr>
                      <a:r>
                        <a:rPr lang="zh-TW" sz="1800" kern="100" dirty="0">
                          <a:effectLst/>
                        </a:rPr>
                        <a:t>入不敷支</a:t>
                      </a:r>
                      <a:r>
                        <a:rPr lang="zh-TW" sz="1800" kern="0" dirty="0">
                          <a:effectLst/>
                        </a:rPr>
                        <a:t>住戶</a:t>
                      </a:r>
                      <a:endParaRPr lang="en-US" altLang="zh-TW" sz="1800" kern="0" dirty="0">
                        <a:effectLst/>
                      </a:endParaRPr>
                    </a:p>
                    <a:p>
                      <a:pPr algn="ctr" fontAlgn="base">
                        <a:spcAft>
                          <a:spcPts val="0"/>
                        </a:spcAft>
                      </a:pPr>
                      <a:r>
                        <a:rPr lang="zh-TW" altLang="en-US" sz="1800" kern="100" dirty="0">
                          <a:effectLst/>
                        </a:rPr>
                        <a:t>的比例</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tc>
                  <a:txBody>
                    <a:bodyPr/>
                    <a:lstStyle/>
                    <a:p>
                      <a:pPr algn="ctr" fontAlgn="base">
                        <a:lnSpc>
                          <a:spcPts val="1800"/>
                        </a:lnSpc>
                        <a:spcAft>
                          <a:spcPts val="0"/>
                        </a:spcAft>
                      </a:pPr>
                      <a:r>
                        <a:rPr lang="en-US" sz="1800" kern="0" dirty="0">
                          <a:effectLst/>
                        </a:rPr>
                        <a:t>39.2%</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tc>
                  <a:txBody>
                    <a:bodyPr/>
                    <a:lstStyle/>
                    <a:p>
                      <a:pPr algn="ctr" fontAlgn="base">
                        <a:lnSpc>
                          <a:spcPts val="1800"/>
                        </a:lnSpc>
                        <a:spcAft>
                          <a:spcPts val="0"/>
                        </a:spcAft>
                      </a:pPr>
                      <a:r>
                        <a:rPr lang="en-US" sz="1800" kern="0" dirty="0">
                          <a:effectLst/>
                        </a:rPr>
                        <a:t>65.6%</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tc>
                  <a:txBody>
                    <a:bodyPr/>
                    <a:lstStyle/>
                    <a:p>
                      <a:pPr algn="ctr" fontAlgn="base">
                        <a:lnSpc>
                          <a:spcPts val="1800"/>
                        </a:lnSpc>
                        <a:spcAft>
                          <a:spcPts val="0"/>
                        </a:spcAft>
                      </a:pPr>
                      <a:r>
                        <a:rPr lang="en-US" sz="1800" kern="0" dirty="0" smtClean="0">
                          <a:effectLst/>
                        </a:rPr>
                        <a:t>75%</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tc>
                  <a:txBody>
                    <a:bodyPr/>
                    <a:lstStyle/>
                    <a:p>
                      <a:pPr algn="ctr" fontAlgn="base">
                        <a:lnSpc>
                          <a:spcPts val="1800"/>
                        </a:lnSpc>
                        <a:spcAft>
                          <a:spcPts val="0"/>
                        </a:spcAft>
                      </a:pPr>
                      <a:r>
                        <a:rPr lang="en-US" sz="1800" kern="0" dirty="0">
                          <a:effectLst/>
                        </a:rPr>
                        <a:t>51.1%</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6257" marR="66257" marT="0" marB="0" anchor="ctr"/>
                </a:tc>
                <a:extLst>
                  <a:ext uri="{0D108BD9-81ED-4DB2-BD59-A6C34878D82A}">
                    <a16:rowId xmlns="" xmlns:a16="http://schemas.microsoft.com/office/drawing/2014/main" val="86330235"/>
                  </a:ext>
                </a:extLst>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878205" y="600075"/>
            <a:ext cx="6347460" cy="775335"/>
          </a:xfrm>
        </p:spPr>
        <p:txBody>
          <a:bodyPr/>
          <a:lstStyle/>
          <a:p>
            <a:r>
              <a:rPr lang="zh-TW" altLang="en-US" b="1" dirty="0" smtClean="0">
                <a:solidFill>
                  <a:schemeClr val="tx1"/>
                </a:solidFill>
              </a:rPr>
              <a:t>貧窮住戶的開支模式</a:t>
            </a:r>
            <a:endParaRPr lang="zh-TW" altLang="en-US" b="1" dirty="0">
              <a:solidFill>
                <a:schemeClr val="tx1"/>
              </a:solidFill>
            </a:endParaRPr>
          </a:p>
        </p:txBody>
      </p:sp>
      <p:sp>
        <p:nvSpPr>
          <p:cNvPr id="3" name="內容版面配置區 2"/>
          <p:cNvSpPr>
            <a:spLocks noGrp="1"/>
          </p:cNvSpPr>
          <p:nvPr>
            <p:ph idx="1"/>
          </p:nvPr>
        </p:nvSpPr>
        <p:spPr>
          <a:xfrm>
            <a:off x="609599" y="1589650"/>
            <a:ext cx="6347714" cy="4451714"/>
          </a:xfrm>
        </p:spPr>
        <p:txBody>
          <a:bodyPr/>
          <a:lstStyle/>
          <a:p>
            <a:r>
              <a:rPr lang="zh-TW" altLang="en-US" dirty="0" smtClean="0">
                <a:solidFill>
                  <a:schemeClr val="tx1"/>
                </a:solidFill>
              </a:rPr>
              <a:t>貧窮住戶的房屋及食物開支佔開支總額</a:t>
            </a:r>
            <a:r>
              <a:rPr lang="zh-TW" altLang="en-US" dirty="0" smtClean="0">
                <a:solidFill>
                  <a:schemeClr val="tx1"/>
                </a:solidFill>
              </a:rPr>
              <a:t>超過七成</a:t>
            </a:r>
            <a:r>
              <a:rPr lang="zh-TW" altLang="en-US" dirty="0" smtClean="0">
                <a:solidFill>
                  <a:schemeClr val="tx1"/>
                </a:solidFill>
              </a:rPr>
              <a:t>，雖然貧窮住戶的食物開支所佔比例較高，但實際用於食物開支的總額只及其他住口的約</a:t>
            </a:r>
            <a:r>
              <a:rPr lang="en-US" altLang="zh-TW" dirty="0" smtClean="0">
                <a:solidFill>
                  <a:schemeClr val="tx1"/>
                </a:solidFill>
              </a:rPr>
              <a:t>60%</a:t>
            </a:r>
          </a:p>
          <a:p>
            <a:endParaRPr lang="en-US" altLang="zh-TW" dirty="0" smtClean="0">
              <a:solidFill>
                <a:schemeClr val="tx1"/>
              </a:solidFill>
            </a:endParaRPr>
          </a:p>
          <a:p>
            <a:r>
              <a:rPr lang="zh-TW" altLang="en-US" dirty="0" smtClean="0">
                <a:solidFill>
                  <a:schemeClr val="tx1"/>
                </a:solidFill>
              </a:rPr>
              <a:t>即使貧窮住戶食物開支比例較高，仍有約四成住戶的食物開支仍不能達到營養師建議的基本食物營養需要</a:t>
            </a:r>
            <a:endParaRPr lang="en-US" altLang="zh-TW" dirty="0" smtClean="0">
              <a:solidFill>
                <a:schemeClr val="tx1"/>
              </a:solidFill>
            </a:endParaRPr>
          </a:p>
          <a:p>
            <a:endParaRPr lang="en-US" altLang="zh-TW" dirty="0" smtClean="0">
              <a:solidFill>
                <a:schemeClr val="tx1"/>
              </a:solidFill>
            </a:endParaRPr>
          </a:p>
          <a:p>
            <a:r>
              <a:rPr lang="zh-TW" altLang="en-US" dirty="0" smtClean="0">
                <a:solidFill>
                  <a:schemeClr val="tx1"/>
                </a:solidFill>
              </a:rPr>
              <a:t>貧窮住戶入不敷支的狀況嚴重</a:t>
            </a:r>
            <a:r>
              <a:rPr lang="zh-TW" altLang="en-US" dirty="0" smtClean="0">
                <a:solidFill>
                  <a:schemeClr val="tx1"/>
                </a:solidFill>
              </a:rPr>
              <a:t>，約</a:t>
            </a:r>
            <a:r>
              <a:rPr lang="en-US" altLang="zh-TW" dirty="0" smtClean="0">
                <a:solidFill>
                  <a:schemeClr val="tx1"/>
                </a:solidFill>
              </a:rPr>
              <a:t>5</a:t>
            </a:r>
            <a:r>
              <a:rPr lang="zh-TW" altLang="en-US" dirty="0" smtClean="0">
                <a:solidFill>
                  <a:schemeClr val="tx1"/>
                </a:solidFill>
              </a:rPr>
              <a:t>成的貧窮住戶支出較收入高，其中貧窮私樓租戶入不敷支的比率更超過七成</a:t>
            </a:r>
            <a:endParaRPr lang="en-US" altLang="zh-TW" dirty="0" smtClean="0">
              <a:solidFill>
                <a:schemeClr val="tx1"/>
              </a:solidFill>
            </a:endParaRPr>
          </a:p>
          <a:p>
            <a:endParaRPr lang="zh-TW" altLang="en-US" dirty="0"/>
          </a:p>
        </p:txBody>
      </p:sp>
      <p:sp>
        <p:nvSpPr>
          <p:cNvPr id="4" name="投影片編號版面配置區 3"/>
          <p:cNvSpPr>
            <a:spLocks noGrp="1"/>
          </p:cNvSpPr>
          <p:nvPr>
            <p:ph type="sldNum" sz="quarter" idx="12"/>
          </p:nvPr>
        </p:nvSpPr>
        <p:spPr/>
        <p:txBody>
          <a:bodyPr/>
          <a:lstStyle/>
          <a:p>
            <a:fld id="{49917616-53C0-45A5-8EA7-FFFCA12FA527}" type="slidenum">
              <a:rPr lang="zh-HK" altLang="en-US" smtClean="0"/>
              <a:pPr/>
              <a:t>18</a:t>
            </a:fld>
            <a:endParaRPr lang="zh-HK"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4854" y="257907"/>
            <a:ext cx="6691534" cy="965982"/>
          </a:xfrm>
        </p:spPr>
        <p:txBody>
          <a:bodyPr>
            <a:noAutofit/>
          </a:bodyPr>
          <a:lstStyle/>
          <a:p>
            <a:r>
              <a:rPr lang="zh-TW" altLang="en-US" sz="3200" b="1" dirty="0" smtClean="0">
                <a:solidFill>
                  <a:schemeClr val="tx1"/>
                </a:solidFill>
              </a:rPr>
              <a:t>即使收入稍高於貧窮線的住戶，亦有近</a:t>
            </a:r>
            <a:r>
              <a:rPr lang="en-US" altLang="zh-TW" sz="3200" b="1" dirty="0" smtClean="0">
                <a:solidFill>
                  <a:schemeClr val="tx1"/>
                </a:solidFill>
              </a:rPr>
              <a:t>3</a:t>
            </a:r>
            <a:r>
              <a:rPr lang="zh-TW" altLang="en-US" sz="3200" b="1" dirty="0" smtClean="0">
                <a:solidFill>
                  <a:schemeClr val="tx1"/>
                </a:solidFill>
              </a:rPr>
              <a:t>成有入不敷支的情況</a:t>
            </a:r>
            <a:endParaRPr lang="zh-TW" altLang="en-US" sz="3200" b="1" dirty="0">
              <a:solidFill>
                <a:schemeClr val="tx1"/>
              </a:solidFill>
            </a:endParaRPr>
          </a:p>
        </p:txBody>
      </p:sp>
      <p:sp>
        <p:nvSpPr>
          <p:cNvPr id="7" name="文字方塊 6"/>
          <p:cNvSpPr txBox="1"/>
          <p:nvPr/>
        </p:nvSpPr>
        <p:spPr>
          <a:xfrm>
            <a:off x="852170" y="1500505"/>
            <a:ext cx="6692265" cy="33718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TW" altLang="en-US" sz="1600" b="0" i="0" u="none" strike="noStrike" kern="1200" cap="none" spc="0" normalizeH="0" baseline="0" noProof="0" dirty="0" smtClean="0">
                <a:ln>
                  <a:noFill/>
                </a:ln>
                <a:solidFill>
                  <a:prstClr val="black"/>
                </a:solidFill>
                <a:effectLst/>
                <a:uLnTx/>
                <a:uFillTx/>
                <a:latin typeface="Trebuchet MS" panose="020B0603020202020204"/>
                <a:ea typeface="微軟正黑體" panose="020B0604030504040204" charset="-120"/>
                <a:cs typeface="+mn-cs"/>
              </a:rPr>
              <a:t>按</a:t>
            </a:r>
            <a:r>
              <a:rPr kumimoji="0" lang="zh-TW" altLang="en-US" sz="1600" b="0" i="0" u="none" strike="noStrike" kern="1200" cap="none" spc="0" normalizeH="0" baseline="0" noProof="0" dirty="0">
                <a:ln>
                  <a:noFill/>
                </a:ln>
                <a:solidFill>
                  <a:prstClr val="black"/>
                </a:solidFill>
                <a:effectLst/>
                <a:uLnTx/>
                <a:uFillTx/>
                <a:latin typeface="Trebuchet MS" panose="020B0603020202020204"/>
                <a:ea typeface="微軟正黑體" panose="020B0604030504040204" charset="-120"/>
                <a:cs typeface="+mn-cs"/>
              </a:rPr>
              <a:t>收入組別劃分</a:t>
            </a:r>
            <a:r>
              <a:rPr kumimoji="0" lang="zh-TW" altLang="en-US" sz="1600" b="0" i="0" u="none" strike="noStrike" kern="1200" cap="none" spc="0" normalizeH="0" baseline="0" noProof="0" dirty="0" smtClean="0">
                <a:ln>
                  <a:noFill/>
                </a:ln>
                <a:solidFill>
                  <a:prstClr val="black"/>
                </a:solidFill>
                <a:effectLst/>
                <a:uLnTx/>
                <a:uFillTx/>
                <a:latin typeface="Trebuchet MS" panose="020B0603020202020204"/>
                <a:ea typeface="微軟正黑體" panose="020B0604030504040204" charset="-120"/>
                <a:cs typeface="+mn-cs"/>
              </a:rPr>
              <a:t>，入</a:t>
            </a:r>
            <a:r>
              <a:rPr kumimoji="0" lang="zh-TW" altLang="en-US" sz="1600" b="0" i="0" u="none" strike="noStrike" kern="1200" cap="none" spc="0" normalizeH="0" baseline="0" noProof="0" dirty="0">
                <a:ln>
                  <a:noFill/>
                </a:ln>
                <a:solidFill>
                  <a:prstClr val="black"/>
                </a:solidFill>
                <a:effectLst/>
                <a:uLnTx/>
                <a:uFillTx/>
                <a:latin typeface="Trebuchet MS" panose="020B0603020202020204"/>
                <a:ea typeface="微軟正黑體" panose="020B0604030504040204" charset="-120"/>
                <a:cs typeface="+mn-cs"/>
              </a:rPr>
              <a:t>不敷支住戶</a:t>
            </a:r>
            <a:r>
              <a:rPr kumimoji="0" lang="zh-TW" altLang="en-US" sz="1600" b="0" i="0" u="none" strike="noStrike" kern="1200" cap="none" spc="0" normalizeH="0" baseline="0" noProof="0" dirty="0" smtClean="0">
                <a:ln>
                  <a:noFill/>
                </a:ln>
                <a:solidFill>
                  <a:prstClr val="black"/>
                </a:solidFill>
                <a:effectLst/>
                <a:uLnTx/>
                <a:uFillTx/>
                <a:latin typeface="Trebuchet MS" panose="020B0603020202020204"/>
                <a:ea typeface="微軟正黑體" panose="020B0604030504040204" charset="-120"/>
                <a:cs typeface="+mn-cs"/>
              </a:rPr>
              <a:t>的比例，</a:t>
            </a:r>
            <a:r>
              <a:rPr kumimoji="0" lang="en-US" altLang="zh-TW" sz="1600" b="0" i="0" u="none" strike="noStrike" kern="1200" cap="none" spc="0" normalizeH="0" baseline="0" noProof="0" dirty="0">
                <a:ln>
                  <a:noFill/>
                </a:ln>
                <a:solidFill>
                  <a:prstClr val="black"/>
                </a:solidFill>
                <a:effectLst/>
                <a:uLnTx/>
                <a:uFillTx/>
                <a:latin typeface="Trebuchet MS" panose="020B0603020202020204"/>
                <a:ea typeface="微軟正黑體" panose="020B0604030504040204" charset="-120"/>
                <a:cs typeface="+mn-cs"/>
              </a:rPr>
              <a:t>2014-2015</a:t>
            </a:r>
            <a:r>
              <a:rPr kumimoji="0" lang="zh-TW" altLang="en-US" sz="1600" b="0" i="0" u="none" strike="noStrike" kern="1200" cap="none" spc="0" normalizeH="0" baseline="0" noProof="0" dirty="0">
                <a:ln>
                  <a:noFill/>
                </a:ln>
                <a:solidFill>
                  <a:prstClr val="black"/>
                </a:solidFill>
                <a:effectLst/>
                <a:uLnTx/>
                <a:uFillTx/>
                <a:latin typeface="Trebuchet MS" panose="020B0603020202020204"/>
                <a:ea typeface="微軟正黑體" panose="020B0604030504040204" charset="-120"/>
                <a:cs typeface="+mn-cs"/>
              </a:rPr>
              <a:t>年度</a:t>
            </a:r>
          </a:p>
        </p:txBody>
      </p:sp>
      <p:graphicFrame>
        <p:nvGraphicFramePr>
          <p:cNvPr id="9" name="圖表 8"/>
          <p:cNvGraphicFramePr/>
          <p:nvPr/>
        </p:nvGraphicFramePr>
        <p:xfrm>
          <a:off x="942340" y="1954530"/>
          <a:ext cx="6203950" cy="3433445"/>
        </p:xfrm>
        <a:graphic>
          <a:graphicData uri="http://schemas.openxmlformats.org/drawingml/2006/chart">
            <c:chart xmlns:c="http://schemas.openxmlformats.org/drawingml/2006/chart" xmlns:r="http://schemas.openxmlformats.org/officeDocument/2006/relationships" r:id="rId2"/>
          </a:graphicData>
        </a:graphic>
      </p:graphicFrame>
      <p:sp>
        <p:nvSpPr>
          <p:cNvPr id="5" name="投影片編號版面配置區 4"/>
          <p:cNvSpPr>
            <a:spLocks noGrp="1"/>
          </p:cNvSpPr>
          <p:nvPr>
            <p:ph type="sldNum" sz="quarter" idx="12"/>
          </p:nvPr>
        </p:nvSpPr>
        <p:spPr/>
        <p:txBody>
          <a:bodyPr/>
          <a:lstStyle/>
          <a:p>
            <a:fld id="{49917616-53C0-45A5-8EA7-FFFCA12FA527}" type="slidenum">
              <a:rPr lang="zh-HK" altLang="en-US" smtClean="0"/>
              <a:pPr/>
              <a:t>19</a:t>
            </a:fld>
            <a:endParaRPr lang="zh-HK"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HK" altLang="zh-HK" b="1" dirty="0">
                <a:solidFill>
                  <a:schemeClr val="tx1"/>
                </a:solidFill>
              </a:rPr>
              <a:t>研究目的、背景及方法</a:t>
            </a:r>
            <a:endParaRPr lang="zh-HK" altLang="en-US" dirty="0">
              <a:solidFill>
                <a:schemeClr val="tx1"/>
              </a:solidFill>
            </a:endParaRPr>
          </a:p>
        </p:txBody>
      </p:sp>
      <p:sp>
        <p:nvSpPr>
          <p:cNvPr id="3" name="內容版面配置區 2"/>
          <p:cNvSpPr>
            <a:spLocks noGrp="1"/>
          </p:cNvSpPr>
          <p:nvPr>
            <p:ph idx="1"/>
          </p:nvPr>
        </p:nvSpPr>
        <p:spPr/>
        <p:txBody>
          <a:bodyPr/>
          <a:lstStyle/>
          <a:p>
            <a:pPr algn="just"/>
            <a:r>
              <a:rPr lang="zh-TW" altLang="en-US" dirty="0">
                <a:solidFill>
                  <a:schemeClr val="tx1"/>
                </a:solidFill>
              </a:rPr>
              <a:t>本研究的目的是以開支的角度分析香港的貧窮現況。</a:t>
            </a:r>
            <a:endParaRPr lang="en-US" altLang="zh-TW" dirty="0">
              <a:solidFill>
                <a:schemeClr val="tx1"/>
              </a:solidFill>
            </a:endParaRPr>
          </a:p>
          <a:p>
            <a:pPr algn="just"/>
            <a:endParaRPr lang="en-US" altLang="zh-TW" dirty="0">
              <a:solidFill>
                <a:schemeClr val="tx1"/>
              </a:solidFill>
            </a:endParaRPr>
          </a:p>
          <a:p>
            <a:pPr algn="just"/>
            <a:r>
              <a:rPr lang="zh-TW" altLang="en-US" dirty="0">
                <a:solidFill>
                  <a:schemeClr val="tx1"/>
                </a:solidFill>
              </a:rPr>
              <a:t>現時，政府採用住戶入息中位數的一半作為貧窮線，入息低於貧窮線的住戶被視為貧窮。這是基於「相對貧窮」</a:t>
            </a:r>
            <a:r>
              <a:rPr lang="en-US" altLang="zh-TW" dirty="0">
                <a:solidFill>
                  <a:schemeClr val="tx1"/>
                </a:solidFill>
              </a:rPr>
              <a:t>(relative poverty)</a:t>
            </a:r>
            <a:r>
              <a:rPr lang="zh-TW" altLang="en-US" dirty="0">
                <a:solidFill>
                  <a:schemeClr val="tx1"/>
                </a:solidFill>
              </a:rPr>
              <a:t>的概念而衍生的工具</a:t>
            </a:r>
            <a:r>
              <a:rPr lang="zh-TW" altLang="en-US" dirty="0" smtClean="0">
                <a:solidFill>
                  <a:schemeClr val="tx1"/>
                </a:solidFill>
              </a:rPr>
              <a:t>，界定</a:t>
            </a:r>
            <a:r>
              <a:rPr lang="zh-TW" altLang="en-US" dirty="0">
                <a:solidFill>
                  <a:schemeClr val="tx1"/>
                </a:solidFill>
              </a:rPr>
              <a:t>貧窮的水平會因應入息中位數的變化而改變。</a:t>
            </a:r>
            <a:endParaRPr lang="en-US" altLang="zh-TW" dirty="0">
              <a:solidFill>
                <a:schemeClr val="tx1"/>
              </a:solidFill>
            </a:endParaRPr>
          </a:p>
          <a:p>
            <a:pPr algn="just"/>
            <a:endParaRPr lang="en-US" altLang="zh-TW" dirty="0">
              <a:solidFill>
                <a:schemeClr val="tx1"/>
              </a:solidFill>
            </a:endParaRPr>
          </a:p>
          <a:p>
            <a:pPr algn="just"/>
            <a:r>
              <a:rPr lang="zh-TW" altLang="en-US" dirty="0">
                <a:solidFill>
                  <a:schemeClr val="tx1"/>
                </a:solidFill>
              </a:rPr>
              <a:t>此外，住戶收入因較易受短期因素（例如失業）影響而波動較大，加上部份住戶可以透過積蓄應付生活所需，因此現時以收入為指標的貧窮線並不能全面反映貧窮住戶的生活水平。</a:t>
            </a:r>
            <a:endParaRPr lang="zh-HK" altLang="en-US" dirty="0">
              <a:solidFill>
                <a:schemeClr val="tx1"/>
              </a:solidFill>
            </a:endParaRPr>
          </a:p>
        </p:txBody>
      </p:sp>
      <p:sp>
        <p:nvSpPr>
          <p:cNvPr id="4" name="投影片編號版面配置區 3"/>
          <p:cNvSpPr>
            <a:spLocks noGrp="1"/>
          </p:cNvSpPr>
          <p:nvPr>
            <p:ph type="sldNum" sz="quarter" idx="12"/>
          </p:nvPr>
        </p:nvSpPr>
        <p:spPr/>
        <p:txBody>
          <a:bodyPr/>
          <a:lstStyle/>
          <a:p>
            <a:fld id="{49917616-53C0-45A5-8EA7-FFFCA12FA527}" type="slidenum">
              <a:rPr lang="zh-HK" altLang="en-US" smtClean="0"/>
              <a:pPr/>
              <a:t>2</a:t>
            </a:fld>
            <a:endParaRPr lang="zh-HK"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smtClean="0">
                <a:solidFill>
                  <a:schemeClr val="tx1"/>
                </a:solidFill>
              </a:rPr>
              <a:t>貧窮邊緣住戶的開支模式</a:t>
            </a:r>
            <a:endParaRPr lang="zh-TW" altLang="en-US" b="1" dirty="0">
              <a:solidFill>
                <a:schemeClr val="tx1"/>
              </a:solidFill>
            </a:endParaRPr>
          </a:p>
        </p:txBody>
      </p:sp>
      <p:sp>
        <p:nvSpPr>
          <p:cNvPr id="3" name="內容版面配置區 2"/>
          <p:cNvSpPr>
            <a:spLocks noGrp="1"/>
          </p:cNvSpPr>
          <p:nvPr>
            <p:ph idx="1"/>
          </p:nvPr>
        </p:nvSpPr>
        <p:spPr>
          <a:xfrm>
            <a:off x="847040" y="2454205"/>
            <a:ext cx="6347714" cy="1215656"/>
          </a:xfrm>
        </p:spPr>
        <p:txBody>
          <a:bodyPr>
            <a:noAutofit/>
          </a:bodyPr>
          <a:lstStyle/>
          <a:p>
            <a:r>
              <a:rPr lang="zh-TW" altLang="en-US" sz="2400" dirty="0" smtClean="0">
                <a:solidFill>
                  <a:schemeClr val="tx1"/>
                </a:solidFill>
              </a:rPr>
              <a:t>即使是收入稍高於貧窮線的住戶，仍有部份出現入不敷支的狀況，當中收入介乎入息中位數</a:t>
            </a:r>
            <a:r>
              <a:rPr lang="en-US" altLang="zh-TW" sz="2400" dirty="0" smtClean="0">
                <a:solidFill>
                  <a:schemeClr val="tx1"/>
                </a:solidFill>
              </a:rPr>
              <a:t>50%-80%</a:t>
            </a:r>
            <a:r>
              <a:rPr lang="zh-TW" altLang="en-US" sz="2400" dirty="0" smtClean="0">
                <a:solidFill>
                  <a:schemeClr val="tx1"/>
                </a:solidFill>
              </a:rPr>
              <a:t>的住戶，入不敷支的比例都近三成或超過三成</a:t>
            </a:r>
          </a:p>
        </p:txBody>
      </p:sp>
      <p:sp>
        <p:nvSpPr>
          <p:cNvPr id="4" name="投影片編號版面配置區 3"/>
          <p:cNvSpPr>
            <a:spLocks noGrp="1"/>
          </p:cNvSpPr>
          <p:nvPr>
            <p:ph type="sldNum" sz="quarter" idx="12"/>
          </p:nvPr>
        </p:nvSpPr>
        <p:spPr/>
        <p:txBody>
          <a:bodyPr/>
          <a:lstStyle/>
          <a:p>
            <a:fld id="{49917616-53C0-45A5-8EA7-FFFCA12FA527}" type="slidenum">
              <a:rPr lang="zh-HK" altLang="en-US" smtClean="0"/>
              <a:pPr/>
              <a:t>20</a:t>
            </a:fld>
            <a:endParaRPr lang="zh-HK"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HK" altLang="zh-HK" b="1" dirty="0">
                <a:solidFill>
                  <a:schemeClr val="tx1"/>
                </a:solidFill>
              </a:rPr>
              <a:t>總結</a:t>
            </a:r>
            <a:endParaRPr lang="zh-HK" altLang="en-US" b="1" dirty="0">
              <a:solidFill>
                <a:schemeClr val="tx1"/>
              </a:solidFill>
            </a:endParaRPr>
          </a:p>
        </p:txBody>
      </p:sp>
      <p:sp>
        <p:nvSpPr>
          <p:cNvPr id="3" name="內容版面配置區 2"/>
          <p:cNvSpPr>
            <a:spLocks noGrp="1"/>
          </p:cNvSpPr>
          <p:nvPr>
            <p:ph idx="1"/>
          </p:nvPr>
        </p:nvSpPr>
        <p:spPr>
          <a:xfrm>
            <a:off x="609599" y="1453515"/>
            <a:ext cx="6637362" cy="4593230"/>
          </a:xfrm>
        </p:spPr>
        <p:txBody>
          <a:bodyPr>
            <a:normAutofit/>
          </a:bodyPr>
          <a:lstStyle/>
          <a:p>
            <a:pPr marL="0" indent="0">
              <a:buNone/>
            </a:pPr>
            <a:endParaRPr lang="en-US" altLang="zh-TW" dirty="0"/>
          </a:p>
          <a:p>
            <a:pPr algn="just"/>
            <a:r>
              <a:rPr lang="zh-TW" altLang="zh-HK" dirty="0" smtClean="0">
                <a:solidFill>
                  <a:schemeClr val="tx1"/>
                </a:solidFill>
              </a:rPr>
              <a:t>基層</a:t>
            </a:r>
            <a:r>
              <a:rPr lang="zh-HK" altLang="zh-HK" dirty="0" smtClean="0">
                <a:solidFill>
                  <a:schemeClr val="tx1"/>
                </a:solidFill>
              </a:rPr>
              <a:t>私樓住戶的房屋開支</a:t>
            </a:r>
            <a:r>
              <a:rPr lang="zh-TW" altLang="en-US" dirty="0" smtClean="0">
                <a:solidFill>
                  <a:schemeClr val="tx1"/>
                </a:solidFill>
              </a:rPr>
              <a:t>和公屋住戶差距甚遠，而過去數年差距被進一步拉開，</a:t>
            </a:r>
            <a:r>
              <a:rPr lang="zh-HK" altLang="zh-HK" dirty="0" smtClean="0">
                <a:solidFill>
                  <a:schemeClr val="tx1"/>
                </a:solidFill>
              </a:rPr>
              <a:t>私樓住戶</a:t>
            </a:r>
            <a:r>
              <a:rPr lang="zh-TW" altLang="en-US" dirty="0" smtClean="0">
                <a:solidFill>
                  <a:schemeClr val="tx1"/>
                </a:solidFill>
              </a:rPr>
              <a:t>要壓縮食物開支來應付房屋開支。其中人數較少的住戶情況最嚴重，</a:t>
            </a:r>
            <a:r>
              <a:rPr lang="en-US" altLang="zh-TW" dirty="0" smtClean="0">
                <a:solidFill>
                  <a:schemeClr val="tx1"/>
                </a:solidFill>
              </a:rPr>
              <a:t>2014/15</a:t>
            </a:r>
            <a:r>
              <a:rPr lang="zh-TW" altLang="en-US" dirty="0" smtClean="0">
                <a:solidFill>
                  <a:schemeClr val="tx1"/>
                </a:solidFill>
              </a:rPr>
              <a:t>年度的一人和二人私樓住戶的房屋開支均突破了總開支的一半。</a:t>
            </a:r>
            <a:endParaRPr lang="en-US" altLang="zh-TW" dirty="0" smtClean="0">
              <a:solidFill>
                <a:schemeClr val="tx1"/>
              </a:solidFill>
            </a:endParaRPr>
          </a:p>
          <a:p>
            <a:pPr algn="just"/>
            <a:endParaRPr lang="en-US" altLang="zh-TW" dirty="0" smtClean="0">
              <a:solidFill>
                <a:schemeClr val="tx1"/>
              </a:solidFill>
            </a:endParaRPr>
          </a:p>
          <a:p>
            <a:pPr algn="just"/>
            <a:r>
              <a:rPr lang="zh-TW" altLang="en-US" dirty="0" smtClean="0">
                <a:solidFill>
                  <a:schemeClr val="tx1"/>
                </a:solidFill>
              </a:rPr>
              <a:t>貧窮住戶的食物與房屋開支佔總開支的比例相當高，只有較少資源可用於個人發展或提升生活質素。在</a:t>
            </a:r>
            <a:r>
              <a:rPr lang="en-US" altLang="zh-TW" dirty="0" smtClean="0">
                <a:solidFill>
                  <a:schemeClr val="tx1"/>
                </a:solidFill>
              </a:rPr>
              <a:t>2015</a:t>
            </a:r>
            <a:r>
              <a:rPr lang="zh-TW" altLang="en-US" dirty="0" smtClean="0">
                <a:solidFill>
                  <a:schemeClr val="tx1"/>
                </a:solidFill>
              </a:rPr>
              <a:t>年度，貧窮住戶逾七成開支用在房屋和食物兩項基本需要，比一般香港住戶高近</a:t>
            </a:r>
            <a:r>
              <a:rPr lang="en-US" altLang="zh-TW" dirty="0" smtClean="0">
                <a:solidFill>
                  <a:schemeClr val="tx1"/>
                </a:solidFill>
              </a:rPr>
              <a:t>8%</a:t>
            </a:r>
          </a:p>
          <a:p>
            <a:pPr algn="just"/>
            <a:endParaRPr lang="en-US" altLang="zh-TW" dirty="0" smtClean="0">
              <a:solidFill>
                <a:schemeClr val="tx1"/>
              </a:solidFill>
            </a:endParaRPr>
          </a:p>
          <a:p>
            <a:pPr algn="just"/>
            <a:r>
              <a:rPr lang="zh-TW" altLang="en-US" dirty="0" smtClean="0">
                <a:solidFill>
                  <a:schemeClr val="tx1"/>
                </a:solidFill>
              </a:rPr>
              <a:t>雖然貧窮住戶用於食物開支的比例較高，但仍有四成住戶出現食物匱乏的情況。</a:t>
            </a:r>
            <a:endParaRPr lang="en-US" altLang="zh-TW" dirty="0" smtClean="0">
              <a:solidFill>
                <a:schemeClr val="tx1"/>
              </a:solidFill>
            </a:endParaRPr>
          </a:p>
          <a:p>
            <a:pPr algn="just"/>
            <a:endParaRPr lang="en-US" altLang="zh-TW" dirty="0"/>
          </a:p>
          <a:p>
            <a:pPr marL="0" indent="0">
              <a:buNone/>
            </a:pPr>
            <a:endParaRPr lang="en-US" altLang="zh-TW" dirty="0"/>
          </a:p>
          <a:p>
            <a:endParaRPr lang="zh-TW" altLang="zh-HK" dirty="0"/>
          </a:p>
          <a:p>
            <a:endParaRPr lang="zh-TW" altLang="zh-HK" dirty="0"/>
          </a:p>
          <a:p>
            <a:endParaRPr lang="en-US" altLang="zh-TW" dirty="0"/>
          </a:p>
          <a:p>
            <a:endParaRPr lang="en-US" altLang="zh-TW" dirty="0"/>
          </a:p>
          <a:p>
            <a:endParaRPr lang="en-US" altLang="zh-TW" dirty="0"/>
          </a:p>
          <a:p>
            <a:endParaRPr lang="en-US" altLang="zh-HK" dirty="0"/>
          </a:p>
          <a:p>
            <a:endParaRPr lang="zh-HK" altLang="en-US" dirty="0"/>
          </a:p>
        </p:txBody>
      </p:sp>
      <p:sp>
        <p:nvSpPr>
          <p:cNvPr id="4" name="投影片編號版面配置區 3"/>
          <p:cNvSpPr>
            <a:spLocks noGrp="1"/>
          </p:cNvSpPr>
          <p:nvPr>
            <p:ph type="sldNum" sz="quarter" idx="12"/>
          </p:nvPr>
        </p:nvSpPr>
        <p:spPr/>
        <p:txBody>
          <a:bodyPr/>
          <a:lstStyle/>
          <a:p>
            <a:fld id="{49917616-53C0-45A5-8EA7-FFFCA12FA527}" type="slidenum">
              <a:rPr lang="zh-HK" altLang="en-US" smtClean="0"/>
              <a:pPr/>
              <a:t>21</a:t>
            </a:fld>
            <a:endParaRPr lang="zh-HK"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HK" altLang="zh-HK" b="1" dirty="0">
                <a:solidFill>
                  <a:schemeClr val="tx1"/>
                </a:solidFill>
              </a:rPr>
              <a:t>總結</a:t>
            </a:r>
            <a:endParaRPr lang="zh-HK" altLang="en-US" dirty="0">
              <a:solidFill>
                <a:schemeClr val="tx1"/>
              </a:solidFill>
            </a:endParaRPr>
          </a:p>
        </p:txBody>
      </p:sp>
      <p:sp>
        <p:nvSpPr>
          <p:cNvPr id="3" name="內容版面配置區 2"/>
          <p:cNvSpPr>
            <a:spLocks noGrp="1"/>
          </p:cNvSpPr>
          <p:nvPr>
            <p:ph idx="1"/>
          </p:nvPr>
        </p:nvSpPr>
        <p:spPr>
          <a:xfrm>
            <a:off x="609599" y="1930400"/>
            <a:ext cx="6347714" cy="3880773"/>
          </a:xfrm>
        </p:spPr>
        <p:txBody>
          <a:bodyPr>
            <a:normAutofit/>
          </a:bodyPr>
          <a:lstStyle/>
          <a:p>
            <a:r>
              <a:rPr lang="zh-TW" altLang="en-US" dirty="0" smtClean="0">
                <a:solidFill>
                  <a:schemeClr val="tx1"/>
                </a:solidFill>
              </a:rPr>
              <a:t>貧窮</a:t>
            </a:r>
            <a:r>
              <a:rPr lang="zh-TW" altLang="en-US" dirty="0">
                <a:solidFill>
                  <a:schemeClr val="tx1"/>
                </a:solidFill>
              </a:rPr>
              <a:t>住戶入不敷支情況嚴重</a:t>
            </a:r>
            <a:r>
              <a:rPr lang="zh-TW" altLang="en-US" dirty="0" smtClean="0">
                <a:solidFill>
                  <a:schemeClr val="tx1"/>
                </a:solidFill>
              </a:rPr>
              <a:t>，逾半</a:t>
            </a:r>
            <a:r>
              <a:rPr lang="zh-TW" altLang="en-US" dirty="0">
                <a:solidFill>
                  <a:schemeClr val="tx1"/>
                </a:solidFill>
              </a:rPr>
              <a:t>住戶</a:t>
            </a:r>
            <a:r>
              <a:rPr lang="en-US" altLang="zh-TW" dirty="0">
                <a:solidFill>
                  <a:schemeClr val="tx1"/>
                </a:solidFill>
              </a:rPr>
              <a:t>(</a:t>
            </a:r>
            <a:r>
              <a:rPr lang="en-US" altLang="zh-HK" kern="0" dirty="0">
                <a:solidFill>
                  <a:schemeClr val="tx1"/>
                </a:solidFill>
              </a:rPr>
              <a:t>51.1%</a:t>
            </a:r>
            <a:r>
              <a:rPr lang="en-US" altLang="zh-TW" kern="0" dirty="0">
                <a:solidFill>
                  <a:schemeClr val="tx1"/>
                </a:solidFill>
              </a:rPr>
              <a:t>)</a:t>
            </a:r>
            <a:r>
              <a:rPr lang="zh-TW" altLang="en-US" kern="0" dirty="0">
                <a:solidFill>
                  <a:schemeClr val="tx1"/>
                </a:solidFill>
              </a:rPr>
              <a:t>出現</a:t>
            </a:r>
            <a:r>
              <a:rPr lang="zh-TW" altLang="en-US" dirty="0">
                <a:solidFill>
                  <a:schemeClr val="tx1"/>
                </a:solidFill>
              </a:rPr>
              <a:t>入不敷支的情況。</a:t>
            </a:r>
            <a:r>
              <a:rPr lang="zh-TW" altLang="zh-HK" dirty="0">
                <a:solidFill>
                  <a:schemeClr val="tx1"/>
                </a:solidFill>
              </a:rPr>
              <a:t>私樓</a:t>
            </a:r>
            <a:r>
              <a:rPr lang="zh-TW" altLang="en-US" dirty="0">
                <a:solidFill>
                  <a:schemeClr val="tx1"/>
                </a:solidFill>
              </a:rPr>
              <a:t>租</a:t>
            </a:r>
            <a:r>
              <a:rPr lang="zh-TW" altLang="zh-HK" dirty="0">
                <a:solidFill>
                  <a:schemeClr val="tx1"/>
                </a:solidFill>
              </a:rPr>
              <a:t>戶入不敷支的</a:t>
            </a:r>
            <a:r>
              <a:rPr lang="zh-TW" altLang="zh-HK" dirty="0" smtClean="0">
                <a:solidFill>
                  <a:schemeClr val="tx1"/>
                </a:solidFill>
              </a:rPr>
              <a:t>比例</a:t>
            </a:r>
            <a:r>
              <a:rPr lang="zh-TW" altLang="en-US" dirty="0" smtClean="0">
                <a:solidFill>
                  <a:schemeClr val="tx1"/>
                </a:solidFill>
              </a:rPr>
              <a:t>更</a:t>
            </a:r>
            <a:r>
              <a:rPr lang="zh-TW" altLang="zh-HK" dirty="0" smtClean="0">
                <a:solidFill>
                  <a:schemeClr val="tx1"/>
                </a:solidFill>
              </a:rPr>
              <a:t>高</a:t>
            </a:r>
            <a:r>
              <a:rPr lang="zh-TW" altLang="en-US" dirty="0" smtClean="0">
                <a:solidFill>
                  <a:schemeClr val="tx1"/>
                </a:solidFill>
              </a:rPr>
              <a:t>達七成</a:t>
            </a:r>
            <a:r>
              <a:rPr lang="zh-TW" altLang="zh-HK" dirty="0">
                <a:solidFill>
                  <a:schemeClr val="tx1"/>
                </a:solidFill>
              </a:rPr>
              <a:t>，顯示基層住戶入不敷支或與他們的房屋開支較高有關。</a:t>
            </a:r>
            <a:endParaRPr lang="en-US" altLang="zh-TW" dirty="0">
              <a:solidFill>
                <a:schemeClr val="tx1"/>
              </a:solidFill>
            </a:endParaRPr>
          </a:p>
          <a:p>
            <a:endParaRPr lang="en-US" altLang="zh-TW" dirty="0">
              <a:solidFill>
                <a:schemeClr val="tx1"/>
              </a:solidFill>
            </a:endParaRPr>
          </a:p>
          <a:p>
            <a:endParaRPr lang="en-US" altLang="zh-TW" dirty="0">
              <a:solidFill>
                <a:schemeClr val="tx1"/>
              </a:solidFill>
            </a:endParaRPr>
          </a:p>
          <a:p>
            <a:r>
              <a:rPr lang="zh-TW" altLang="en-US" dirty="0" smtClean="0">
                <a:solidFill>
                  <a:schemeClr val="tx1"/>
                </a:solidFill>
              </a:rPr>
              <a:t>住戶入息達中位數五成到八成的住戶，入不敷支的比率亦近三成，反映部份收入稍高於貧窮線的住戶，收入亦不足以應付開支需要</a:t>
            </a:r>
            <a:endParaRPr lang="zh-TW" altLang="zh-HK" dirty="0">
              <a:solidFill>
                <a:schemeClr val="tx1"/>
              </a:solidFill>
            </a:endParaRPr>
          </a:p>
          <a:p>
            <a:endParaRPr lang="zh-HK" altLang="en-US" dirty="0"/>
          </a:p>
        </p:txBody>
      </p:sp>
      <p:sp>
        <p:nvSpPr>
          <p:cNvPr id="4" name="投影片編號版面配置區 3"/>
          <p:cNvSpPr>
            <a:spLocks noGrp="1"/>
          </p:cNvSpPr>
          <p:nvPr>
            <p:ph type="sldNum" sz="quarter" idx="12"/>
          </p:nvPr>
        </p:nvSpPr>
        <p:spPr/>
        <p:txBody>
          <a:bodyPr/>
          <a:lstStyle/>
          <a:p>
            <a:fld id="{49917616-53C0-45A5-8EA7-FFFCA12FA527}" type="slidenum">
              <a:rPr lang="zh-HK" altLang="en-US" smtClean="0"/>
              <a:pPr/>
              <a:t>22</a:t>
            </a:fld>
            <a:endParaRPr lang="zh-HK"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t>政策建議</a:t>
            </a:r>
            <a:endParaRPr lang="zh-HK" altLang="en-US" b="1" dirty="0"/>
          </a:p>
        </p:txBody>
      </p:sp>
      <p:sp>
        <p:nvSpPr>
          <p:cNvPr id="3" name="文字版面配置區 2"/>
          <p:cNvSpPr>
            <a:spLocks noGrp="1"/>
          </p:cNvSpPr>
          <p:nvPr>
            <p:ph type="body" idx="1"/>
          </p:nvPr>
        </p:nvSpPr>
        <p:spPr/>
        <p:txBody>
          <a:bodyPr/>
          <a:lstStyle/>
          <a:p>
            <a:endParaRPr lang="zh-HK" altLang="en-US"/>
          </a:p>
        </p:txBody>
      </p:sp>
      <p:sp>
        <p:nvSpPr>
          <p:cNvPr id="4" name="投影片編號版面配置區 3"/>
          <p:cNvSpPr>
            <a:spLocks noGrp="1"/>
          </p:cNvSpPr>
          <p:nvPr>
            <p:ph type="sldNum" sz="quarter" idx="12"/>
          </p:nvPr>
        </p:nvSpPr>
        <p:spPr/>
        <p:txBody>
          <a:bodyPr/>
          <a:lstStyle/>
          <a:p>
            <a:fld id="{49917616-53C0-45A5-8EA7-FFFCA12FA527}" type="slidenum">
              <a:rPr lang="zh-HK" altLang="en-US" smtClean="0"/>
              <a:pPr/>
              <a:t>23</a:t>
            </a:fld>
            <a:endParaRPr lang="zh-HK"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dirty="0">
                <a:solidFill>
                  <a:schemeClr val="tx1"/>
                </a:solidFill>
              </a:rPr>
              <a:t>政策建議：</a:t>
            </a:r>
            <a:r>
              <a:rPr lang="zh-HK" altLang="zh-HK" b="1" dirty="0">
                <a:solidFill>
                  <a:schemeClr val="tx1"/>
                </a:solidFill>
              </a:rPr>
              <a:t>房屋</a:t>
            </a:r>
            <a:r>
              <a:rPr lang="zh-TW" altLang="zh-HK" b="1" dirty="0" smtClean="0">
                <a:solidFill>
                  <a:schemeClr val="tx1"/>
                </a:solidFill>
              </a:rPr>
              <a:t>方面</a:t>
            </a:r>
            <a:r>
              <a:rPr lang="zh-TW" altLang="zh-HK" dirty="0">
                <a:solidFill>
                  <a:schemeClr val="tx1"/>
                </a:solidFill>
              </a:rPr>
              <a:t/>
            </a:r>
            <a:br>
              <a:rPr lang="zh-TW" altLang="zh-HK" dirty="0">
                <a:solidFill>
                  <a:schemeClr val="tx1"/>
                </a:solidFill>
              </a:rPr>
            </a:br>
            <a:endParaRPr lang="zh-HK" altLang="en-US" dirty="0">
              <a:solidFill>
                <a:schemeClr val="tx1"/>
              </a:solidFill>
            </a:endParaRPr>
          </a:p>
        </p:txBody>
      </p:sp>
      <p:sp>
        <p:nvSpPr>
          <p:cNvPr id="3" name="內容版面配置區 2"/>
          <p:cNvSpPr>
            <a:spLocks noGrp="1"/>
          </p:cNvSpPr>
          <p:nvPr>
            <p:ph idx="1"/>
          </p:nvPr>
        </p:nvSpPr>
        <p:spPr>
          <a:xfrm>
            <a:off x="542776" y="2703201"/>
            <a:ext cx="7067845" cy="2586252"/>
          </a:xfrm>
        </p:spPr>
        <p:txBody>
          <a:bodyPr>
            <a:normAutofit/>
          </a:bodyPr>
          <a:lstStyle/>
          <a:p>
            <a:pPr hangingPunct="0"/>
            <a:r>
              <a:rPr lang="zh-TW" altLang="en-US" dirty="0" smtClean="0">
                <a:solidFill>
                  <a:schemeClr val="tx1"/>
                </a:solidFill>
              </a:rPr>
              <a:t>本</a:t>
            </a:r>
            <a:r>
              <a:rPr lang="zh-TW" altLang="en-US" dirty="0">
                <a:solidFill>
                  <a:schemeClr val="tx1"/>
                </a:solidFill>
              </a:rPr>
              <a:t>研究</a:t>
            </a:r>
            <a:r>
              <a:rPr lang="zh-TW" altLang="en-US" dirty="0" smtClean="0">
                <a:solidFill>
                  <a:schemeClr val="tx1"/>
                </a:solidFill>
              </a:rPr>
              <a:t>反映公屋能大幅減低</a:t>
            </a:r>
            <a:r>
              <a:rPr lang="zh-TW" altLang="en-US" dirty="0" smtClean="0">
                <a:solidFill>
                  <a:schemeClr val="tx1"/>
                </a:solidFill>
              </a:rPr>
              <a:t>基層</a:t>
            </a:r>
            <a:r>
              <a:rPr lang="zh-TW" altLang="en-US" dirty="0" smtClean="0">
                <a:solidFill>
                  <a:schemeClr val="tx1"/>
                </a:solidFill>
              </a:rPr>
              <a:t>人士的房屋開支，如</a:t>
            </a:r>
            <a:r>
              <a:rPr lang="zh-TW" altLang="en-US" dirty="0">
                <a:solidFill>
                  <a:schemeClr val="tx1"/>
                </a:solidFill>
              </a:rPr>
              <a:t>能減低房屋開支，他們便可以投放更多資源到其他生活範疇。</a:t>
            </a:r>
            <a:endParaRPr lang="en-US" altLang="zh-TW" dirty="0">
              <a:solidFill>
                <a:schemeClr val="tx1"/>
              </a:solidFill>
            </a:endParaRPr>
          </a:p>
          <a:p>
            <a:pPr hangingPunct="0"/>
            <a:endParaRPr lang="zh-TW" altLang="en-US" dirty="0">
              <a:solidFill>
                <a:schemeClr val="tx1"/>
              </a:solidFill>
            </a:endParaRPr>
          </a:p>
          <a:p>
            <a:pPr hangingPunct="0"/>
            <a:r>
              <a:rPr lang="zh-TW" altLang="en-US" dirty="0">
                <a:solidFill>
                  <a:schemeClr val="tx1"/>
                </a:solidFill>
              </a:rPr>
              <a:t>因此，</a:t>
            </a:r>
            <a:r>
              <a:rPr lang="zh-TW" altLang="en-US" dirty="0" smtClean="0">
                <a:solidFill>
                  <a:schemeClr val="tx1"/>
                </a:solidFill>
              </a:rPr>
              <a:t>政府應該加速增建</a:t>
            </a:r>
            <a:r>
              <a:rPr lang="zh-TW" altLang="en-US" dirty="0">
                <a:solidFill>
                  <a:schemeClr val="tx1"/>
                </a:solidFill>
              </a:rPr>
              <a:t>公共房屋，縮短公屋輪候</a:t>
            </a:r>
            <a:r>
              <a:rPr lang="zh-TW" altLang="en-US" dirty="0" smtClean="0">
                <a:solidFill>
                  <a:schemeClr val="tx1"/>
                </a:solidFill>
              </a:rPr>
              <a:t>時間。除了</a:t>
            </a:r>
            <a:r>
              <a:rPr lang="zh-TW" altLang="en-US" dirty="0">
                <a:solidFill>
                  <a:schemeClr val="tx1"/>
                </a:solidFill>
              </a:rPr>
              <a:t>增加公屋供應，政府亦應研究推出另類房屋的可能，</a:t>
            </a:r>
            <a:r>
              <a:rPr lang="zh-TW" altLang="en-US" dirty="0" smtClean="0">
                <a:solidFill>
                  <a:schemeClr val="tx1"/>
                </a:solidFill>
              </a:rPr>
              <a:t>例如現時推行的社會房屋計劃，是向</a:t>
            </a:r>
            <a:r>
              <a:rPr lang="zh-TW" altLang="en-US" dirty="0">
                <a:solidFill>
                  <a:schemeClr val="tx1"/>
                </a:solidFill>
              </a:rPr>
              <a:t>市民提供不同住屋</a:t>
            </a:r>
            <a:r>
              <a:rPr lang="zh-TW" altLang="en-US" dirty="0" smtClean="0">
                <a:solidFill>
                  <a:schemeClr val="tx1"/>
                </a:solidFill>
              </a:rPr>
              <a:t>選擇的重要嘗試。</a:t>
            </a:r>
            <a:endParaRPr lang="en-US" altLang="zh-TW" dirty="0">
              <a:solidFill>
                <a:schemeClr val="tx1"/>
              </a:solidFill>
            </a:endParaRPr>
          </a:p>
          <a:p>
            <a:pPr hangingPunct="0"/>
            <a:endParaRPr lang="en-US" altLang="zh-TW" dirty="0"/>
          </a:p>
          <a:p>
            <a:pPr hangingPunct="0"/>
            <a:endParaRPr lang="zh-TW" altLang="en-US" dirty="0"/>
          </a:p>
        </p:txBody>
      </p:sp>
      <p:sp>
        <p:nvSpPr>
          <p:cNvPr id="4" name="標題 1"/>
          <p:cNvSpPr txBox="1"/>
          <p:nvPr/>
        </p:nvSpPr>
        <p:spPr>
          <a:xfrm>
            <a:off x="621324" y="1606063"/>
            <a:ext cx="4105422" cy="658837"/>
          </a:xfrm>
          <a:prstGeom prst="rect">
            <a:avLst/>
          </a:prstGeom>
        </p:spPr>
        <p:txBody>
          <a:bodyPr vert="horz" lIns="91440" tIns="45720" rIns="91440" bIns="45720" rtlCol="0" anchor="t">
            <a:normAutofit fontScale="97500"/>
          </a:bodyPr>
          <a:lstStyle/>
          <a:p>
            <a:pPr marL="0" marR="0" lvl="0" indent="0" algn="l" defTabSz="457200" rtl="0" eaLnBrk="1" fontAlgn="auto" latinLnBrk="0" hangingPunct="1">
              <a:lnSpc>
                <a:spcPct val="100000"/>
              </a:lnSpc>
              <a:spcBef>
                <a:spcPct val="0"/>
              </a:spcBef>
              <a:spcAft>
                <a:spcPts val="0"/>
              </a:spcAft>
              <a:buClrTx/>
              <a:buSzTx/>
              <a:buFontTx/>
              <a:buNone/>
              <a:defRPr/>
            </a:pPr>
            <a:r>
              <a:rPr kumimoji="0" lang="zh-TW" altLang="en-US" sz="2800" b="1" i="0" u="none" strike="noStrike" kern="1200" cap="none" spc="0" normalizeH="0" baseline="0" noProof="0" dirty="0" smtClean="0">
                <a:ln>
                  <a:noFill/>
                </a:ln>
                <a:solidFill>
                  <a:schemeClr val="tx1"/>
                </a:solidFill>
                <a:effectLst/>
                <a:uLnTx/>
                <a:uFillTx/>
                <a:latin typeface="+mj-lt"/>
                <a:ea typeface="+mj-ea"/>
                <a:cs typeface="+mj-cs"/>
              </a:rPr>
              <a:t>增建房屋及興建社會房屋</a:t>
            </a:r>
            <a:endParaRPr kumimoji="0" lang="zh-HK" altLang="en-US" sz="2800" b="1" i="0" u="none" strike="noStrike" kern="1200" cap="none" spc="0" normalizeH="0" baseline="0" noProof="0" dirty="0">
              <a:ln>
                <a:noFill/>
              </a:ln>
              <a:solidFill>
                <a:schemeClr val="tx1"/>
              </a:solidFill>
              <a:effectLst/>
              <a:uLnTx/>
              <a:uFillTx/>
              <a:latin typeface="+mj-lt"/>
              <a:ea typeface="+mj-ea"/>
              <a:cs typeface="+mj-cs"/>
            </a:endParaRPr>
          </a:p>
        </p:txBody>
      </p:sp>
      <p:sp>
        <p:nvSpPr>
          <p:cNvPr id="5" name="投影片編號版面配置區 4"/>
          <p:cNvSpPr>
            <a:spLocks noGrp="1"/>
          </p:cNvSpPr>
          <p:nvPr>
            <p:ph type="sldNum" sz="quarter" idx="12"/>
          </p:nvPr>
        </p:nvSpPr>
        <p:spPr/>
        <p:txBody>
          <a:bodyPr/>
          <a:lstStyle/>
          <a:p>
            <a:fld id="{49917616-53C0-45A5-8EA7-FFFCA12FA527}" type="slidenum">
              <a:rPr lang="zh-HK" altLang="en-US" smtClean="0"/>
              <a:pPr/>
              <a:t>24</a:t>
            </a:fld>
            <a:endParaRPr lang="zh-HK"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1"/>
          <p:cNvSpPr>
            <a:spLocks noGrp="1"/>
          </p:cNvSpPr>
          <p:nvPr>
            <p:ph type="title"/>
          </p:nvPr>
        </p:nvSpPr>
        <p:spPr>
          <a:xfrm>
            <a:off x="609599" y="609600"/>
            <a:ext cx="6347713" cy="1120726"/>
          </a:xfrm>
        </p:spPr>
        <p:txBody>
          <a:bodyPr>
            <a:normAutofit fontScale="90000"/>
          </a:bodyPr>
          <a:lstStyle/>
          <a:p>
            <a:r>
              <a:rPr lang="zh-TW" altLang="en-US" b="1" dirty="0">
                <a:solidFill>
                  <a:schemeClr val="tx1"/>
                </a:solidFill>
              </a:rPr>
              <a:t>政策建議：</a:t>
            </a:r>
            <a:r>
              <a:rPr lang="zh-HK" altLang="zh-HK" b="1" dirty="0">
                <a:solidFill>
                  <a:schemeClr val="tx1"/>
                </a:solidFill>
              </a:rPr>
              <a:t>房屋</a:t>
            </a:r>
            <a:r>
              <a:rPr lang="zh-TW" altLang="zh-HK" b="1" dirty="0">
                <a:solidFill>
                  <a:schemeClr val="tx1"/>
                </a:solidFill>
              </a:rPr>
              <a:t>方面</a:t>
            </a:r>
            <a:br>
              <a:rPr lang="zh-TW" altLang="zh-HK" b="1" dirty="0">
                <a:solidFill>
                  <a:schemeClr val="tx1"/>
                </a:solidFill>
              </a:rPr>
            </a:br>
            <a:endParaRPr lang="zh-HK" altLang="en-US" b="1" dirty="0">
              <a:solidFill>
                <a:schemeClr val="tx1"/>
              </a:solidFill>
            </a:endParaRPr>
          </a:p>
        </p:txBody>
      </p:sp>
      <p:sp>
        <p:nvSpPr>
          <p:cNvPr id="5" name="矩形 4"/>
          <p:cNvSpPr/>
          <p:nvPr/>
        </p:nvSpPr>
        <p:spPr>
          <a:xfrm>
            <a:off x="745588" y="2633063"/>
            <a:ext cx="6527409" cy="3375283"/>
          </a:xfrm>
          <a:prstGeom prst="rect">
            <a:avLst/>
          </a:prstGeom>
        </p:spPr>
        <p:txBody>
          <a:bodyPr wrap="square">
            <a:spAutoFit/>
          </a:bodyPr>
          <a:lstStyle/>
          <a:p>
            <a:pPr marL="342900" indent="-342900" hangingPunct="0">
              <a:spcBef>
                <a:spcPts val="1000"/>
              </a:spcBef>
              <a:buClr>
                <a:schemeClr val="accent1"/>
              </a:buClr>
              <a:buSzPct val="80000"/>
              <a:buFont typeface="Wingdings 3" charset="2"/>
              <a:buChar char=""/>
            </a:pPr>
            <a:r>
              <a:rPr lang="zh-TW" altLang="zh-HK" dirty="0" smtClean="0"/>
              <a:t>私人樓宇租金持續上升，除了使基層市民要面對更頻繁的逼遷問題，亦令到市民搬遷時要繳付的按金和佣金上升，但現時綜援制度中並無給予健全成人按金津貼及搬遷費的津貼。</a:t>
            </a:r>
          </a:p>
          <a:p>
            <a:pPr marL="342900" indent="-342900" hangingPunct="0">
              <a:spcBef>
                <a:spcPts val="1000"/>
              </a:spcBef>
              <a:buClr>
                <a:schemeClr val="accent1"/>
              </a:buClr>
              <a:buSzPct val="80000"/>
              <a:buFont typeface="Wingdings 3" charset="2"/>
              <a:buChar char=""/>
            </a:pPr>
            <a:endParaRPr lang="zh-TW" altLang="zh-HK" dirty="0" smtClean="0"/>
          </a:p>
          <a:p>
            <a:pPr marL="342900" lvl="0" indent="-342900" hangingPunct="0">
              <a:spcBef>
                <a:spcPts val="1000"/>
              </a:spcBef>
              <a:buClr>
                <a:schemeClr val="accent1"/>
              </a:buClr>
              <a:buSzPct val="80000"/>
              <a:buFont typeface="Wingdings 3" charset="2"/>
              <a:buChar char=""/>
            </a:pPr>
            <a:r>
              <a:rPr lang="zh-TW" altLang="zh-HK" dirty="0" smtClean="0"/>
              <a:t>政府可考慮於下年度恢復非公屋非綜援住戶生活津貼</a:t>
            </a:r>
            <a:r>
              <a:rPr lang="en-US" altLang="zh-HK" dirty="0" smtClean="0"/>
              <a:t>(</a:t>
            </a:r>
            <a:r>
              <a:rPr lang="zh-TW" altLang="zh-HK" dirty="0" smtClean="0"/>
              <a:t>俗稱</a:t>
            </a:r>
            <a:r>
              <a:rPr lang="en-US" altLang="zh-HK" dirty="0" smtClean="0"/>
              <a:t>N</a:t>
            </a:r>
            <a:r>
              <a:rPr lang="zh-TW" altLang="zh-HK" dirty="0" smtClean="0"/>
              <a:t>無津貼</a:t>
            </a:r>
            <a:r>
              <a:rPr lang="en-US" altLang="zh-HK" dirty="0" smtClean="0"/>
              <a:t>)</a:t>
            </a:r>
            <a:r>
              <a:rPr lang="zh-TW" altLang="zh-HK" dirty="0" smtClean="0"/>
              <a:t>，減輕租住私樓的基層住戶的負擔。</a:t>
            </a:r>
            <a:endParaRPr lang="en-US" altLang="zh-TW" dirty="0" smtClean="0"/>
          </a:p>
          <a:p>
            <a:pPr marL="342900" lvl="0" indent="-342900" hangingPunct="0">
              <a:spcBef>
                <a:spcPts val="1000"/>
              </a:spcBef>
              <a:buClr>
                <a:schemeClr val="accent1"/>
              </a:buClr>
              <a:buSzPct val="80000"/>
              <a:buFont typeface="Wingdings 3" charset="2"/>
              <a:buChar char=""/>
            </a:pPr>
            <a:r>
              <a:rPr lang="zh-TW" altLang="zh-HK" dirty="0" smtClean="0"/>
              <a:t>政府亦</a:t>
            </a:r>
            <a:r>
              <a:rPr lang="zh-TW" altLang="en-US" dirty="0" smtClean="0"/>
              <a:t>應檢討綜援的租金津貼，包括重訂</a:t>
            </a:r>
            <a:r>
              <a:rPr lang="zh-TW" altLang="zh-HK" dirty="0" smtClean="0"/>
              <a:t>租金津貼的計算辦法，及</a:t>
            </a:r>
            <a:r>
              <a:rPr lang="zh-TW" altLang="en-US" dirty="0" smtClean="0"/>
              <a:t>重設給予健全成人的搬遷津貼及按全津貼，讓他們得以應付搬遷的開支。</a:t>
            </a:r>
            <a:endParaRPr lang="en-US" altLang="zh-TW" dirty="0" smtClean="0"/>
          </a:p>
          <a:p>
            <a:pPr marL="342900" lvl="0" indent="-342900" hangingPunct="0">
              <a:spcBef>
                <a:spcPts val="1000"/>
              </a:spcBef>
              <a:buClr>
                <a:schemeClr val="accent1"/>
              </a:buClr>
              <a:buSzPct val="80000"/>
              <a:buFont typeface="Wingdings 3" charset="2"/>
              <a:buChar char=""/>
            </a:pPr>
            <a:endParaRPr lang="zh-TW" altLang="zh-HK" dirty="0" smtClean="0">
              <a:solidFill>
                <a:schemeClr val="tx1">
                  <a:lumMod val="75000"/>
                  <a:lumOff val="25000"/>
                </a:schemeClr>
              </a:solidFill>
            </a:endParaRPr>
          </a:p>
        </p:txBody>
      </p:sp>
      <p:sp>
        <p:nvSpPr>
          <p:cNvPr id="7" name="標題 1"/>
          <p:cNvSpPr txBox="1"/>
          <p:nvPr/>
        </p:nvSpPr>
        <p:spPr>
          <a:xfrm>
            <a:off x="860473" y="1634198"/>
            <a:ext cx="5765410" cy="658837"/>
          </a:xfrm>
          <a:prstGeom prst="rect">
            <a:avLst/>
          </a:prstGeom>
        </p:spPr>
        <p:txBody>
          <a:bodyPr vert="horz" lIns="91440" tIns="45720" rIns="91440" bIns="45720" rtlCol="0" anchor="t">
            <a:normAutofit fontScale="82500" lnSpcReduction="10000"/>
          </a:bodyPr>
          <a:lstStyle/>
          <a:p>
            <a:pPr marL="0" marR="0" lvl="0" indent="0" algn="l" defTabSz="457200" rtl="0" eaLnBrk="1" fontAlgn="auto" latinLnBrk="0" hangingPunct="1">
              <a:lnSpc>
                <a:spcPct val="100000"/>
              </a:lnSpc>
              <a:spcBef>
                <a:spcPct val="0"/>
              </a:spcBef>
              <a:spcAft>
                <a:spcPts val="0"/>
              </a:spcAft>
              <a:buClrTx/>
              <a:buSzTx/>
              <a:buFontTx/>
              <a:buNone/>
              <a:defRPr/>
            </a:pPr>
            <a:r>
              <a:rPr kumimoji="0" lang="zh-TW" altLang="en-US" sz="2800" b="1" i="0" u="none" strike="noStrike" kern="1200" cap="none" spc="0" normalizeH="0" baseline="0" noProof="0" dirty="0" smtClean="0">
                <a:ln>
                  <a:noFill/>
                </a:ln>
                <a:solidFill>
                  <a:schemeClr val="tx1"/>
                </a:solidFill>
                <a:effectLst/>
                <a:uLnTx/>
                <a:uFillTx/>
                <a:latin typeface="+mj-lt"/>
                <a:ea typeface="+mj-ea"/>
                <a:cs typeface="+mj-cs"/>
              </a:rPr>
              <a:t>重設</a:t>
            </a:r>
            <a:r>
              <a:rPr kumimoji="0" lang="en-US" altLang="zh-TW" sz="2800" b="1" i="0" u="none" strike="noStrike" kern="1200" cap="none" spc="0" normalizeH="0" baseline="0" noProof="0" dirty="0" smtClean="0">
                <a:ln>
                  <a:noFill/>
                </a:ln>
                <a:solidFill>
                  <a:schemeClr val="tx1"/>
                </a:solidFill>
                <a:effectLst/>
                <a:uLnTx/>
                <a:uFillTx/>
                <a:latin typeface="+mj-lt"/>
                <a:ea typeface="+mj-ea"/>
                <a:cs typeface="+mj-cs"/>
              </a:rPr>
              <a:t>N</a:t>
            </a:r>
            <a:r>
              <a:rPr kumimoji="0" lang="zh-TW" altLang="en-US" sz="2800" b="1" i="0" u="none" strike="noStrike" kern="1200" cap="none" spc="0" normalizeH="0" baseline="0" noProof="0" dirty="0" smtClean="0">
                <a:ln>
                  <a:noFill/>
                </a:ln>
                <a:solidFill>
                  <a:schemeClr val="tx1"/>
                </a:solidFill>
                <a:effectLst/>
                <a:uLnTx/>
                <a:uFillTx/>
                <a:latin typeface="+mj-lt"/>
                <a:ea typeface="+mj-ea"/>
                <a:cs typeface="+mj-cs"/>
              </a:rPr>
              <a:t>無津貼及改善綜援與房屋相關的津貼</a:t>
            </a:r>
            <a:endParaRPr kumimoji="0" lang="zh-HK" altLang="en-US" sz="2800" b="1" i="0" u="none" strike="noStrike" kern="1200" cap="none" spc="0" normalizeH="0" baseline="0" noProof="0" dirty="0">
              <a:ln>
                <a:noFill/>
              </a:ln>
              <a:solidFill>
                <a:schemeClr val="tx1"/>
              </a:solidFill>
              <a:effectLst/>
              <a:uLnTx/>
              <a:uFillTx/>
              <a:latin typeface="+mj-lt"/>
              <a:ea typeface="+mj-ea"/>
              <a:cs typeface="+mj-cs"/>
            </a:endParaRPr>
          </a:p>
        </p:txBody>
      </p:sp>
      <p:sp>
        <p:nvSpPr>
          <p:cNvPr id="6" name="投影片編號版面配置區 5"/>
          <p:cNvSpPr>
            <a:spLocks noGrp="1"/>
          </p:cNvSpPr>
          <p:nvPr>
            <p:ph type="sldNum" sz="quarter" idx="12"/>
          </p:nvPr>
        </p:nvSpPr>
        <p:spPr/>
        <p:txBody>
          <a:bodyPr/>
          <a:lstStyle/>
          <a:p>
            <a:fld id="{49917616-53C0-45A5-8EA7-FFFCA12FA527}" type="slidenum">
              <a:rPr lang="zh-HK" altLang="en-US" smtClean="0"/>
              <a:pPr/>
              <a:t>25</a:t>
            </a:fld>
            <a:endParaRPr lang="zh-HK"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3200" b="1" dirty="0">
                <a:solidFill>
                  <a:schemeClr val="tx1"/>
                </a:solidFill>
              </a:rPr>
              <a:t>政策建議：</a:t>
            </a:r>
            <a:r>
              <a:rPr lang="zh-TW" altLang="zh-HK" sz="3200" b="1" dirty="0">
                <a:solidFill>
                  <a:schemeClr val="tx1"/>
                </a:solidFill>
              </a:rPr>
              <a:t>協助低收入家庭</a:t>
            </a:r>
            <a:br>
              <a:rPr lang="zh-TW" altLang="zh-HK" sz="3200" b="1" dirty="0">
                <a:solidFill>
                  <a:schemeClr val="tx1"/>
                </a:solidFill>
              </a:rPr>
            </a:br>
            <a:endParaRPr lang="zh-HK" altLang="en-US" sz="3200" b="1" dirty="0">
              <a:solidFill>
                <a:schemeClr val="tx1"/>
              </a:solidFill>
            </a:endParaRPr>
          </a:p>
        </p:txBody>
      </p:sp>
      <p:sp>
        <p:nvSpPr>
          <p:cNvPr id="3" name="內容版面配置區 2"/>
          <p:cNvSpPr>
            <a:spLocks noGrp="1"/>
          </p:cNvSpPr>
          <p:nvPr>
            <p:ph sz="half" idx="1"/>
          </p:nvPr>
        </p:nvSpPr>
        <p:spPr>
          <a:xfrm>
            <a:off x="709930" y="1784350"/>
            <a:ext cx="6685915" cy="3880485"/>
          </a:xfrm>
        </p:spPr>
        <p:txBody>
          <a:bodyPr>
            <a:normAutofit/>
          </a:bodyPr>
          <a:lstStyle/>
          <a:p>
            <a:r>
              <a:rPr lang="zh-TW" altLang="en-US" dirty="0">
                <a:solidFill>
                  <a:schemeClr val="tx1"/>
                </a:solidFill>
              </a:rPr>
              <a:t>在本研究中</a:t>
            </a:r>
            <a:r>
              <a:rPr lang="zh-TW" altLang="en-US" dirty="0" smtClean="0">
                <a:solidFill>
                  <a:schemeClr val="tx1"/>
                </a:solidFill>
              </a:rPr>
              <a:t>，發現租住私樓的基層市民負擔較重，而不少月</a:t>
            </a:r>
            <a:r>
              <a:rPr lang="zh-TW" altLang="zh-HK" dirty="0" smtClean="0">
                <a:solidFill>
                  <a:schemeClr val="tx1"/>
                </a:solidFill>
              </a:rPr>
              <a:t>入</a:t>
            </a:r>
            <a:r>
              <a:rPr lang="zh-TW" altLang="zh-HK" dirty="0">
                <a:solidFill>
                  <a:schemeClr val="tx1"/>
                </a:solidFill>
              </a:rPr>
              <a:t>為入息中位數</a:t>
            </a:r>
            <a:r>
              <a:rPr lang="en-US" altLang="zh-HK" dirty="0">
                <a:solidFill>
                  <a:schemeClr val="tx1"/>
                </a:solidFill>
              </a:rPr>
              <a:t>60</a:t>
            </a:r>
            <a:r>
              <a:rPr lang="en-US" altLang="zh-HK" dirty="0" smtClean="0">
                <a:solidFill>
                  <a:schemeClr val="tx1"/>
                </a:solidFill>
              </a:rPr>
              <a:t>%-</a:t>
            </a:r>
            <a:r>
              <a:rPr lang="en-US" altLang="zh-TW" dirty="0" smtClean="0">
                <a:solidFill>
                  <a:schemeClr val="tx1"/>
                </a:solidFill>
              </a:rPr>
              <a:t>8</a:t>
            </a:r>
            <a:r>
              <a:rPr lang="en-US" altLang="zh-HK" dirty="0" smtClean="0">
                <a:solidFill>
                  <a:schemeClr val="tx1"/>
                </a:solidFill>
              </a:rPr>
              <a:t>0</a:t>
            </a:r>
            <a:r>
              <a:rPr lang="en-US" altLang="zh-HK" dirty="0">
                <a:solidFill>
                  <a:schemeClr val="tx1"/>
                </a:solidFill>
              </a:rPr>
              <a:t>%</a:t>
            </a:r>
            <a:r>
              <a:rPr lang="zh-TW" altLang="zh-HK" dirty="0">
                <a:solidFill>
                  <a:schemeClr val="tx1"/>
                </a:solidFill>
              </a:rPr>
              <a:t>的基層市民，</a:t>
            </a:r>
            <a:r>
              <a:rPr lang="zh-TW" altLang="zh-HK" dirty="0" smtClean="0">
                <a:solidFill>
                  <a:schemeClr val="tx1"/>
                </a:solidFill>
              </a:rPr>
              <a:t>他們</a:t>
            </a:r>
            <a:r>
              <a:rPr lang="zh-TW" altLang="en-US" dirty="0" smtClean="0">
                <a:solidFill>
                  <a:schemeClr val="tx1"/>
                </a:solidFill>
              </a:rPr>
              <a:t>亦近三成面對入不敷支的狀況，顯示即使收入稍高的家庭，收入仍不足以應付開支需要</a:t>
            </a:r>
            <a:endParaRPr lang="en-US" altLang="zh-TW" dirty="0" smtClean="0">
              <a:solidFill>
                <a:schemeClr val="tx1"/>
              </a:solidFill>
            </a:endParaRPr>
          </a:p>
          <a:p>
            <a:r>
              <a:rPr lang="zh-TW" altLang="zh-HK" dirty="0">
                <a:solidFill>
                  <a:schemeClr val="tx1"/>
                </a:solidFill>
              </a:rPr>
              <a:t>建議政府改善低收入在職家庭津貼制度，把入息</a:t>
            </a:r>
            <a:r>
              <a:rPr lang="zh-TW" altLang="zh-HK" dirty="0" smtClean="0">
                <a:solidFill>
                  <a:schemeClr val="tx1"/>
                </a:solidFill>
              </a:rPr>
              <a:t>上限上調</a:t>
            </a:r>
            <a:r>
              <a:rPr lang="zh-TW" altLang="en-US" dirty="0" smtClean="0">
                <a:solidFill>
                  <a:schemeClr val="tx1"/>
                </a:solidFill>
              </a:rPr>
              <a:t>，方案如下</a:t>
            </a:r>
            <a:r>
              <a:rPr lang="en-US" altLang="zh-TW" dirty="0" smtClean="0">
                <a:solidFill>
                  <a:schemeClr val="tx1"/>
                </a:solidFill>
              </a:rPr>
              <a:t>:</a:t>
            </a:r>
          </a:p>
          <a:p>
            <a:pPr lvl="0" fontAlgn="auto"/>
            <a:endParaRPr lang="en-US" altLang="zh-TW" dirty="0" smtClean="0"/>
          </a:p>
        </p:txBody>
      </p:sp>
      <p:sp>
        <p:nvSpPr>
          <p:cNvPr id="4" name="標題 1"/>
          <p:cNvSpPr txBox="1"/>
          <p:nvPr/>
        </p:nvSpPr>
        <p:spPr>
          <a:xfrm>
            <a:off x="635390" y="1252024"/>
            <a:ext cx="6347713" cy="532227"/>
          </a:xfrm>
          <a:prstGeom prst="rect">
            <a:avLst/>
          </a:prstGeom>
        </p:spPr>
        <p:txBody>
          <a:bodyPr vert="horz" lIns="91440" tIns="45720" rIns="91440" bIns="45720" rtlCol="0" anchor="t">
            <a:noAutofit/>
          </a:bodyPr>
          <a:lstStyle/>
          <a:p>
            <a:pPr marR="0" indent="0" defTabSz="457200" fontAlgn="auto">
              <a:lnSpc>
                <a:spcPct val="100000"/>
              </a:lnSpc>
              <a:spcBef>
                <a:spcPct val="0"/>
              </a:spcBef>
              <a:spcAft>
                <a:spcPts val="0"/>
              </a:spcAft>
              <a:buClrTx/>
              <a:buSzTx/>
              <a:buFontTx/>
              <a:buNone/>
              <a:defRPr/>
            </a:pPr>
            <a:r>
              <a:rPr kumimoji="0" lang="zh-TW" altLang="en-US" sz="2400" b="1" i="0" kern="1200" cap="none" spc="0" normalizeH="0" baseline="0" noProof="0" dirty="0" smtClean="0">
                <a:latin typeface="+mj-lt"/>
                <a:ea typeface="+mj-ea"/>
                <a:cs typeface="+mj-cs"/>
              </a:rPr>
              <a:t>改善低收入在職家庭津貼計劃</a:t>
            </a:r>
            <a:r>
              <a:rPr kumimoji="0" lang="zh-TW" altLang="zh-HK" sz="2400" b="1" i="0" kern="1200" cap="none" spc="0" normalizeH="0" baseline="0" noProof="0" dirty="0" smtClean="0">
                <a:latin typeface="+mj-lt"/>
                <a:ea typeface="+mj-ea"/>
                <a:cs typeface="+mj-cs"/>
              </a:rPr>
              <a:t/>
            </a:r>
            <a:br>
              <a:rPr kumimoji="0" lang="zh-TW" altLang="zh-HK" sz="2400" b="1" i="0" kern="1200" cap="none" spc="0" normalizeH="0" baseline="0" noProof="0" dirty="0" smtClean="0">
                <a:latin typeface="+mj-lt"/>
                <a:ea typeface="+mj-ea"/>
                <a:cs typeface="+mj-cs"/>
              </a:rPr>
            </a:br>
            <a:endParaRPr kumimoji="0" lang="zh-HK" altLang="en-US" sz="2400" b="1" i="0" kern="1200" cap="none" spc="0" normalizeH="0" baseline="0" noProof="0" dirty="0">
              <a:latin typeface="+mj-lt"/>
              <a:ea typeface="+mj-ea"/>
              <a:cs typeface="+mj-cs"/>
            </a:endParaRPr>
          </a:p>
        </p:txBody>
      </p:sp>
      <p:graphicFrame>
        <p:nvGraphicFramePr>
          <p:cNvPr id="9" name="Content Placeholder -1"/>
          <p:cNvGraphicFramePr>
            <a:graphicFrameLocks noGrp="1"/>
          </p:cNvGraphicFramePr>
          <p:nvPr>
            <p:ph sz="half" idx="2"/>
          </p:nvPr>
        </p:nvGraphicFramePr>
        <p:xfrm>
          <a:off x="4622800" y="4149725"/>
          <a:ext cx="3355340" cy="1515110"/>
        </p:xfrm>
        <a:graphic>
          <a:graphicData uri="http://schemas.openxmlformats.org/drawingml/2006/table">
            <a:tbl>
              <a:tblPr firstRow="1" bandRow="1">
                <a:tableStyleId>{5940675A-B579-460E-94D1-54222C63F5DA}</a:tableStyleId>
              </a:tblPr>
              <a:tblGrid>
                <a:gridCol w="1230630"/>
                <a:gridCol w="1082040"/>
                <a:gridCol w="1042670"/>
              </a:tblGrid>
              <a:tr h="404495">
                <a:tc>
                  <a:txBody>
                    <a:bodyPr/>
                    <a:lstStyle/>
                    <a:p>
                      <a:pPr algn="ctr">
                        <a:buNone/>
                      </a:pPr>
                      <a:endParaRPr sz="1400" b="0">
                        <a:latin typeface="微軟正黑體" panose="020B0604030504040204" charset="-120"/>
                        <a:ea typeface="微軟正黑體" panose="020B0604030504040204" charset="-120"/>
                        <a:cs typeface="新細明體" panose="02020500000000000000" pitchFamily="18" charset="-120"/>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sz="1400" b="1">
                          <a:latin typeface="微軟正黑體" panose="020B0604030504040204" charset="-120"/>
                          <a:ea typeface="微軟正黑體" panose="020B0604030504040204" charset="-120"/>
                          <a:cs typeface="新細明體" panose="02020500000000000000" pitchFamily="18" charset="-120"/>
                        </a:rPr>
                        <a:t>全額津貼</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sz="1400" b="1">
                          <a:latin typeface="微軟正黑體" panose="020B0604030504040204" charset="-120"/>
                          <a:ea typeface="微軟正黑體" panose="020B0604030504040204" charset="-120"/>
                          <a:cs typeface="新細明體" panose="02020500000000000000" pitchFamily="18" charset="-120"/>
                        </a:rPr>
                        <a:t>半額津貼</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55625">
                <a:tc>
                  <a:txBody>
                    <a:bodyPr/>
                    <a:lstStyle/>
                    <a:p>
                      <a:pPr algn="ctr">
                        <a:buNone/>
                      </a:pPr>
                      <a:r>
                        <a:rPr sz="1400" b="0">
                          <a:latin typeface="微軟正黑體" panose="020B0604030504040204" charset="-120"/>
                          <a:ea typeface="微軟正黑體" panose="020B0604030504040204" charset="-120"/>
                          <a:cs typeface="新細明體" panose="02020500000000000000" pitchFamily="18" charset="-120"/>
                        </a:rPr>
                        <a:t>非租住私樓人士</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sz="1400" b="0">
                          <a:latin typeface="微軟正黑體" panose="020B0604030504040204" charset="-120"/>
                          <a:ea typeface="微軟正黑體" panose="020B0604030504040204" charset="-120"/>
                          <a:cs typeface="新細明體" panose="02020500000000000000" pitchFamily="18" charset="-120"/>
                        </a:rPr>
                        <a:t>≦入息中位數50%</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sz="1400" b="0">
                          <a:latin typeface="微軟正黑體" panose="020B0604030504040204" charset="-120"/>
                          <a:ea typeface="微軟正黑體" panose="020B0604030504040204" charset="-120"/>
                          <a:cs typeface="新細明體" panose="02020500000000000000" pitchFamily="18" charset="-120"/>
                        </a:rPr>
                        <a:t>入息中位數</a:t>
                      </a:r>
                      <a:r>
                        <a:rPr lang="en-US" sz="1400" b="0">
                          <a:latin typeface="微軟正黑體" panose="020B0604030504040204" charset="-120"/>
                          <a:ea typeface="微軟正黑體" panose="020B0604030504040204" charset="-120"/>
                          <a:cs typeface="新細明體" panose="02020500000000000000" pitchFamily="18" charset="-120"/>
                        </a:rPr>
                        <a:t>50%-70%</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54990">
                <a:tc>
                  <a:txBody>
                    <a:bodyPr/>
                    <a:lstStyle/>
                    <a:p>
                      <a:pPr algn="ctr">
                        <a:buNone/>
                      </a:pPr>
                      <a:r>
                        <a:rPr sz="1400" b="0">
                          <a:latin typeface="微軟正黑體" panose="020B0604030504040204" charset="-120"/>
                          <a:ea typeface="微軟正黑體" panose="020B0604030504040204" charset="-120"/>
                          <a:cs typeface="新細明體" panose="02020500000000000000" pitchFamily="18" charset="-120"/>
                        </a:rPr>
                        <a:t>租住私樓人士</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sz="1400" b="0">
                          <a:latin typeface="微軟正黑體" panose="020B0604030504040204" charset="-120"/>
                          <a:ea typeface="微軟正黑體" panose="020B0604030504040204" charset="-120"/>
                          <a:cs typeface="新細明體" panose="02020500000000000000" pitchFamily="18" charset="-120"/>
                        </a:rPr>
                        <a:t>≦入息中位數60%</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sz="1400" b="0">
                          <a:latin typeface="微軟正黑體" panose="020B0604030504040204" charset="-120"/>
                          <a:ea typeface="微軟正黑體" panose="020B0604030504040204" charset="-120"/>
                          <a:cs typeface="新細明體" panose="02020500000000000000" pitchFamily="18" charset="-120"/>
                        </a:rPr>
                        <a:t>入息中位數</a:t>
                      </a:r>
                      <a:r>
                        <a:rPr lang="en-US" sz="1400" b="0">
                          <a:latin typeface="微軟正黑體" panose="020B0604030504040204" charset="-120"/>
                          <a:ea typeface="微軟正黑體" panose="020B0604030504040204" charset="-120"/>
                          <a:cs typeface="新細明體" panose="02020500000000000000" pitchFamily="18" charset="-120"/>
                        </a:rPr>
                        <a:t>60%-80%</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aphicFrame>
        <p:nvGraphicFramePr>
          <p:cNvPr id="5" name="Table 4"/>
          <p:cNvGraphicFramePr/>
          <p:nvPr/>
        </p:nvGraphicFramePr>
        <p:xfrm>
          <a:off x="709930" y="4117340"/>
          <a:ext cx="3100705" cy="1108710"/>
        </p:xfrm>
        <a:graphic>
          <a:graphicData uri="http://schemas.openxmlformats.org/drawingml/2006/table">
            <a:tbl>
              <a:tblPr firstRow="1" bandRow="1">
                <a:tableStyleId>{5940675A-B579-460E-94D1-54222C63F5DA}</a:tableStyleId>
              </a:tblPr>
              <a:tblGrid>
                <a:gridCol w="1038225"/>
                <a:gridCol w="1079500"/>
                <a:gridCol w="982980"/>
              </a:tblGrid>
              <a:tr h="437515">
                <a:tc>
                  <a:txBody>
                    <a:bodyPr/>
                    <a:lstStyle/>
                    <a:p>
                      <a:pPr indent="0" algn="ctr">
                        <a:buNone/>
                      </a:pPr>
                      <a:endParaRPr lang="en-US" sz="1400" b="0">
                        <a:latin typeface="微軟正黑體" panose="020B0604030504040204" charset="-120"/>
                        <a:ea typeface="微軟正黑體" panose="020B0604030504040204" charset="-120"/>
                        <a:cs typeface="Times New Roman" panose="02020603050405020304" pitchFamily="18" charset="0"/>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sz="1400" b="1">
                          <a:latin typeface="微軟正黑體" panose="020B0604030504040204" charset="-120"/>
                          <a:ea typeface="微軟正黑體" panose="020B0604030504040204" charset="-120"/>
                          <a:cs typeface="新細明體" panose="02020500000000000000" pitchFamily="18" charset="-120"/>
                        </a:rPr>
                        <a:t>全額津貼</a:t>
                      </a:r>
                      <a:endParaRPr lang="en-US" sz="1400" b="1">
                        <a:latin typeface="微軟正黑體" panose="020B0604030504040204" charset="-120"/>
                        <a:ea typeface="微軟正黑體" panose="020B0604030504040204" charset="-120"/>
                        <a:cs typeface="新細明體" panose="02020500000000000000" pitchFamily="18" charset="-120"/>
                      </a:endParaRP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sz="1400" b="1">
                          <a:latin typeface="微軟正黑體" panose="020B0604030504040204" charset="-120"/>
                          <a:ea typeface="微軟正黑體" panose="020B0604030504040204" charset="-120"/>
                          <a:cs typeface="新細明體" panose="02020500000000000000" pitchFamily="18" charset="-120"/>
                        </a:rPr>
                        <a:t>半額津貼</a:t>
                      </a:r>
                      <a:endParaRPr lang="en-US" sz="1400" b="1">
                        <a:latin typeface="微軟正黑體" panose="020B0604030504040204" charset="-120"/>
                        <a:ea typeface="微軟正黑體" panose="020B0604030504040204" charset="-120"/>
                        <a:cs typeface="新細明體" panose="02020500000000000000" pitchFamily="18" charset="-12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71195">
                <a:tc>
                  <a:txBody>
                    <a:bodyPr/>
                    <a:lstStyle/>
                    <a:p>
                      <a:pPr indent="0" algn="ctr">
                        <a:buNone/>
                      </a:pPr>
                      <a:r>
                        <a:rPr lang="zh-TW" sz="1400" b="0">
                          <a:latin typeface="微軟正黑體" panose="020B0604030504040204" charset="-120"/>
                          <a:ea typeface="微軟正黑體" panose="020B0604030504040204" charset="-120"/>
                          <a:cs typeface="新細明體" panose="02020500000000000000" pitchFamily="18" charset="-120"/>
                        </a:rPr>
                        <a:t>所有住戶</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sz="1400" b="0">
                          <a:latin typeface="微軟正黑體" panose="020B0604030504040204" charset="-120"/>
                          <a:ea typeface="微軟正黑體" panose="020B0604030504040204" charset="-120"/>
                          <a:cs typeface="新細明體" panose="02020500000000000000" pitchFamily="18" charset="-120"/>
                        </a:rPr>
                        <a:t>≦入息中位數50%</a:t>
                      </a:r>
                      <a:endParaRPr lang="en-US" sz="1400" b="0">
                        <a:latin typeface="微軟正黑體" panose="020B0604030504040204" charset="-120"/>
                        <a:ea typeface="微軟正黑體" panose="020B0604030504040204" charset="-120"/>
                        <a:cs typeface="新細明體" panose="02020500000000000000" pitchFamily="18" charset="-120"/>
                      </a:endParaRP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sz="1400" b="0">
                          <a:latin typeface="微軟正黑體" panose="020B0604030504040204" charset="-120"/>
                          <a:ea typeface="微軟正黑體" panose="020B0604030504040204" charset="-120"/>
                          <a:cs typeface="新細明體" panose="02020500000000000000" pitchFamily="18" charset="-120"/>
                        </a:rPr>
                        <a:t>入息中位數</a:t>
                      </a:r>
                      <a:r>
                        <a:rPr lang="en-US" sz="1400" b="0">
                          <a:latin typeface="微軟正黑體" panose="020B0604030504040204" charset="-120"/>
                          <a:ea typeface="微軟正黑體" panose="020B0604030504040204" charset="-120"/>
                          <a:cs typeface="新細明體" panose="02020500000000000000" pitchFamily="18" charset="-120"/>
                        </a:rPr>
                        <a:t>50%-60%</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6" name="Text Box 5"/>
          <p:cNvSpPr txBox="1"/>
          <p:nvPr/>
        </p:nvSpPr>
        <p:spPr>
          <a:xfrm>
            <a:off x="609600" y="3749040"/>
            <a:ext cx="868680" cy="368300"/>
          </a:xfrm>
          <a:prstGeom prst="rect">
            <a:avLst/>
          </a:prstGeom>
          <a:noFill/>
        </p:spPr>
        <p:txBody>
          <a:bodyPr wrap="none" rtlCol="0" anchor="t">
            <a:spAutoFit/>
          </a:bodyPr>
          <a:lstStyle/>
          <a:p>
            <a:r>
              <a:rPr lang="zh-TW" b="1" dirty="0">
                <a:sym typeface="+mn-ea"/>
              </a:rPr>
              <a:t>現制度</a:t>
            </a:r>
            <a:endParaRPr lang="zh-TW" b="1"/>
          </a:p>
        </p:txBody>
      </p:sp>
      <p:sp>
        <p:nvSpPr>
          <p:cNvPr id="7" name="Text Box 6"/>
          <p:cNvSpPr txBox="1"/>
          <p:nvPr/>
        </p:nvSpPr>
        <p:spPr>
          <a:xfrm>
            <a:off x="4622800" y="3749040"/>
            <a:ext cx="1097280" cy="368300"/>
          </a:xfrm>
          <a:prstGeom prst="rect">
            <a:avLst/>
          </a:prstGeom>
          <a:noFill/>
        </p:spPr>
        <p:txBody>
          <a:bodyPr wrap="none" rtlCol="0" anchor="t">
            <a:spAutoFit/>
          </a:bodyPr>
          <a:lstStyle/>
          <a:p>
            <a:r>
              <a:rPr lang="zh-TW" b="1" dirty="0">
                <a:sym typeface="+mn-ea"/>
              </a:rPr>
              <a:t>建議方案</a:t>
            </a:r>
            <a:endParaRPr lang="zh-TW" b="1"/>
          </a:p>
        </p:txBody>
      </p:sp>
      <p:sp>
        <p:nvSpPr>
          <p:cNvPr id="8" name="Right Arrow 7"/>
          <p:cNvSpPr/>
          <p:nvPr/>
        </p:nvSpPr>
        <p:spPr>
          <a:xfrm>
            <a:off x="4011295" y="4511675"/>
            <a:ext cx="476885" cy="566420"/>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0" name="投影片編號版面配置區 9"/>
          <p:cNvSpPr>
            <a:spLocks noGrp="1"/>
          </p:cNvSpPr>
          <p:nvPr>
            <p:ph type="sldNum" sz="quarter" idx="12"/>
          </p:nvPr>
        </p:nvSpPr>
        <p:spPr/>
        <p:txBody>
          <a:bodyPr/>
          <a:lstStyle/>
          <a:p>
            <a:fld id="{49917616-53C0-45A5-8EA7-FFFCA12FA527}" type="slidenum">
              <a:rPr lang="zh-HK" altLang="en-US" smtClean="0"/>
              <a:pPr/>
              <a:t>26</a:t>
            </a:fld>
            <a:endParaRPr lang="zh-HK"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1"/>
          <p:cNvSpPr>
            <a:spLocks noGrp="1"/>
          </p:cNvSpPr>
          <p:nvPr/>
        </p:nvSpPr>
        <p:spPr>
          <a:xfrm>
            <a:off x="878840" y="737235"/>
            <a:ext cx="6347714"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zh-TW" altLang="en-US" sz="3200" b="1" dirty="0">
                <a:solidFill>
                  <a:schemeClr val="tx1"/>
                </a:solidFill>
              </a:rPr>
              <a:t>政策建議：</a:t>
            </a:r>
            <a:r>
              <a:rPr lang="zh-TW" altLang="zh-HK" sz="3200" b="1" dirty="0">
                <a:solidFill>
                  <a:schemeClr val="tx1"/>
                </a:solidFill>
              </a:rPr>
              <a:t>協助低收入家庭</a:t>
            </a:r>
            <a:br>
              <a:rPr lang="zh-TW" altLang="zh-HK" sz="3200" b="1" dirty="0">
                <a:solidFill>
                  <a:schemeClr val="tx1"/>
                </a:solidFill>
              </a:rPr>
            </a:br>
            <a:endParaRPr lang="zh-HK" altLang="en-US" sz="3200" b="1" dirty="0">
              <a:solidFill>
                <a:schemeClr val="tx1"/>
              </a:solidFill>
            </a:endParaRPr>
          </a:p>
        </p:txBody>
      </p:sp>
      <p:sp>
        <p:nvSpPr>
          <p:cNvPr id="6" name="內容版面配置區 2"/>
          <p:cNvSpPr>
            <a:spLocks noGrp="1"/>
          </p:cNvSpPr>
          <p:nvPr>
            <p:ph sz="half" idx="1"/>
          </p:nvPr>
        </p:nvSpPr>
        <p:spPr>
          <a:xfrm>
            <a:off x="709930" y="1784350"/>
            <a:ext cx="6685915" cy="1187450"/>
          </a:xfrm>
        </p:spPr>
        <p:txBody>
          <a:bodyPr>
            <a:normAutofit/>
          </a:bodyPr>
          <a:lstStyle/>
          <a:p>
            <a:pPr lvl="0" fontAlgn="auto"/>
            <a:r>
              <a:rPr lang="zh-TW" altLang="en-US" dirty="0" smtClean="0">
                <a:solidFill>
                  <a:schemeClr val="tx1"/>
                </a:solidFill>
              </a:rPr>
              <a:t>此外，因租住私樓的基層市民生活開支較高，建議在低收入在職家庭津貼中，對租住私樓的住戶給予額外生活補貼，補貼額如下</a:t>
            </a:r>
            <a:r>
              <a:rPr lang="en-US" altLang="zh-TW" dirty="0" smtClean="0">
                <a:solidFill>
                  <a:schemeClr val="tx1"/>
                </a:solidFill>
              </a:rPr>
              <a:t>:</a:t>
            </a:r>
          </a:p>
          <a:p>
            <a:pPr lvl="0" fontAlgn="auto"/>
            <a:endParaRPr lang="en-US" altLang="zh-TW" dirty="0" smtClean="0"/>
          </a:p>
          <a:p>
            <a:pPr lvl="0" fontAlgn="auto"/>
            <a:endParaRPr lang="en-US" altLang="zh-TW" dirty="0" smtClean="0"/>
          </a:p>
        </p:txBody>
      </p:sp>
      <p:graphicFrame>
        <p:nvGraphicFramePr>
          <p:cNvPr id="2" name="Table -1"/>
          <p:cNvGraphicFramePr/>
          <p:nvPr/>
        </p:nvGraphicFramePr>
        <p:xfrm>
          <a:off x="1521460" y="3190240"/>
          <a:ext cx="5302250" cy="2143125"/>
        </p:xfrm>
        <a:graphic>
          <a:graphicData uri="http://schemas.openxmlformats.org/drawingml/2006/table">
            <a:tbl>
              <a:tblPr firstRow="1" bandRow="1">
                <a:tableStyleId>{5940675A-B579-460E-94D1-54222C63F5DA}</a:tableStyleId>
              </a:tblPr>
              <a:tblGrid>
                <a:gridCol w="1931035"/>
                <a:gridCol w="1739265"/>
                <a:gridCol w="1631950"/>
              </a:tblGrid>
              <a:tr h="428625">
                <a:tc>
                  <a:txBody>
                    <a:bodyPr/>
                    <a:lstStyle/>
                    <a:p>
                      <a:pPr algn="ctr">
                        <a:buNone/>
                      </a:pPr>
                      <a:endParaRPr lang="en-US" sz="1400" b="0">
                        <a:latin typeface="微軟正黑體" panose="020B0604030504040204" charset="-120"/>
                        <a:ea typeface="微軟正黑體" panose="020B0604030504040204" charset="-120"/>
                        <a:cs typeface="新細明體" panose="02020500000000000000" pitchFamily="18" charset="-120"/>
                      </a:endParaRP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400" dirty="0" err="1" smtClean="0">
                          <a:latin typeface="微軟正黑體" panose="020B0604030504040204" charset="-120"/>
                          <a:ea typeface="微軟正黑體" panose="020B0604030504040204" charset="-120"/>
                          <a:cs typeface="新細明體" panose="02020500000000000000" pitchFamily="18" charset="-120"/>
                        </a:rPr>
                        <a:t>全額津貼</a:t>
                      </a:r>
                      <a:r>
                        <a:rPr lang="en-US" altLang="zh-TW" sz="1400" dirty="0" smtClean="0">
                          <a:latin typeface="微軟正黑體" panose="020B0604030504040204" charset="-120"/>
                          <a:ea typeface="微軟正黑體" panose="020B0604030504040204" charset="-120"/>
                          <a:cs typeface="新細明體" panose="02020500000000000000" pitchFamily="18" charset="-120"/>
                        </a:rPr>
                        <a:t>(</a:t>
                      </a:r>
                      <a:r>
                        <a:rPr lang="zh-TW" altLang="en-US" sz="1400" dirty="0" smtClean="0">
                          <a:latin typeface="微軟正黑體" panose="020B0604030504040204" charset="-120"/>
                          <a:ea typeface="微軟正黑體" panose="020B0604030504040204" charset="-120"/>
                          <a:cs typeface="新細明體" panose="02020500000000000000" pitchFamily="18" charset="-120"/>
                        </a:rPr>
                        <a:t>港元</a:t>
                      </a:r>
                      <a:r>
                        <a:rPr lang="en-US" altLang="zh-TW" sz="1400" dirty="0" smtClean="0">
                          <a:latin typeface="微軟正黑體" panose="020B0604030504040204" charset="-120"/>
                          <a:ea typeface="微軟正黑體" panose="020B0604030504040204" charset="-120"/>
                          <a:cs typeface="新細明體" panose="02020500000000000000" pitchFamily="18" charset="-120"/>
                        </a:rPr>
                        <a:t>)</a:t>
                      </a:r>
                      <a:endParaRPr lang="en-US" sz="1400" dirty="0">
                        <a:latin typeface="微軟正黑體" panose="020B0604030504040204" charset="-120"/>
                        <a:ea typeface="微軟正黑體" panose="020B0604030504040204" charset="-120"/>
                        <a:cs typeface="新細明體" panose="02020500000000000000" pitchFamily="18" charset="-120"/>
                      </a:endParaRP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err="1" smtClean="0">
                          <a:latin typeface="微軟正黑體" panose="020B0604030504040204" charset="-120"/>
                          <a:ea typeface="微軟正黑體" panose="020B0604030504040204" charset="-120"/>
                          <a:cs typeface="新細明體" panose="02020500000000000000" pitchFamily="18" charset="-120"/>
                        </a:rPr>
                        <a:t>半額津貼</a:t>
                      </a:r>
                      <a:r>
                        <a:rPr lang="en-US" altLang="zh-TW" sz="1400" dirty="0" smtClean="0">
                          <a:latin typeface="微軟正黑體" panose="020B0604030504040204" charset="-120"/>
                          <a:ea typeface="微軟正黑體" panose="020B0604030504040204" charset="-120"/>
                          <a:cs typeface="新細明體" panose="02020500000000000000" pitchFamily="18" charset="-120"/>
                        </a:rPr>
                        <a:t>(</a:t>
                      </a:r>
                      <a:r>
                        <a:rPr lang="zh-TW" altLang="en-US" sz="1400" dirty="0" smtClean="0">
                          <a:latin typeface="微軟正黑體" panose="020B0604030504040204" charset="-120"/>
                          <a:ea typeface="微軟正黑體" panose="020B0604030504040204" charset="-120"/>
                          <a:cs typeface="新細明體" panose="02020500000000000000" pitchFamily="18" charset="-120"/>
                        </a:rPr>
                        <a:t>港元</a:t>
                      </a:r>
                      <a:r>
                        <a:rPr lang="en-US" altLang="zh-TW" sz="1400" dirty="0" smtClean="0">
                          <a:latin typeface="微軟正黑體" panose="020B0604030504040204" charset="-120"/>
                          <a:ea typeface="微軟正黑體" panose="020B0604030504040204" charset="-120"/>
                          <a:cs typeface="新細明體" panose="02020500000000000000" pitchFamily="18" charset="-120"/>
                        </a:rPr>
                        <a:t>)</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8625">
                <a:tc>
                  <a:txBody>
                    <a:bodyPr/>
                    <a:lstStyle/>
                    <a:p>
                      <a:pPr algn="ctr">
                        <a:buNone/>
                      </a:pPr>
                      <a:r>
                        <a:rPr lang="en-US" sz="1400" b="0">
                          <a:latin typeface="微軟正黑體" panose="020B0604030504040204" charset="-120"/>
                          <a:ea typeface="微軟正黑體" panose="020B0604030504040204" charset="-120"/>
                          <a:cs typeface="新細明體" panose="02020500000000000000" pitchFamily="18" charset="-120"/>
                        </a:rPr>
                        <a:t>2人</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400" b="0">
                          <a:latin typeface="微軟正黑體" panose="020B0604030504040204" charset="-120"/>
                          <a:ea typeface="微軟正黑體" panose="020B0604030504040204" charset="-120"/>
                          <a:cs typeface="新細明體" panose="02020500000000000000" pitchFamily="18" charset="-120"/>
                        </a:rPr>
                        <a:t>680</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400" b="0">
                          <a:latin typeface="微軟正黑體" panose="020B0604030504040204" charset="-120"/>
                          <a:ea typeface="微軟正黑體" panose="020B0604030504040204" charset="-120"/>
                          <a:cs typeface="新細明體" panose="02020500000000000000" pitchFamily="18" charset="-120"/>
                        </a:rPr>
                        <a:t>340</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8625">
                <a:tc>
                  <a:txBody>
                    <a:bodyPr/>
                    <a:lstStyle/>
                    <a:p>
                      <a:pPr algn="ctr">
                        <a:buNone/>
                      </a:pPr>
                      <a:r>
                        <a:rPr lang="en-US" sz="1400" b="0">
                          <a:latin typeface="微軟正黑體" panose="020B0604030504040204" charset="-120"/>
                          <a:ea typeface="微軟正黑體" panose="020B0604030504040204" charset="-120"/>
                          <a:cs typeface="新細明體" panose="02020500000000000000" pitchFamily="18" charset="-120"/>
                        </a:rPr>
                        <a:t>3人</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400" b="0">
                          <a:latin typeface="微軟正黑體" panose="020B0604030504040204" charset="-120"/>
                          <a:ea typeface="微軟正黑體" panose="020B0604030504040204" charset="-120"/>
                          <a:cs typeface="新細明體" panose="02020500000000000000" pitchFamily="18" charset="-120"/>
                        </a:rPr>
                        <a:t>935</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400" b="0">
                          <a:latin typeface="微軟正黑體" panose="020B0604030504040204" charset="-120"/>
                          <a:ea typeface="微軟正黑體" panose="020B0604030504040204" charset="-120"/>
                          <a:cs typeface="新細明體" panose="02020500000000000000" pitchFamily="18" charset="-120"/>
                        </a:rPr>
                        <a:t>468</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8625">
                <a:tc>
                  <a:txBody>
                    <a:bodyPr/>
                    <a:lstStyle/>
                    <a:p>
                      <a:pPr algn="ctr">
                        <a:buNone/>
                      </a:pPr>
                      <a:r>
                        <a:rPr lang="en-US" sz="1400" b="0">
                          <a:latin typeface="微軟正黑體" panose="020B0604030504040204" charset="-120"/>
                          <a:ea typeface="微軟正黑體" panose="020B0604030504040204" charset="-120"/>
                          <a:cs typeface="新細明體" panose="02020500000000000000" pitchFamily="18" charset="-120"/>
                        </a:rPr>
                        <a:t>4人</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400" b="0">
                          <a:latin typeface="微軟正黑體" panose="020B0604030504040204" charset="-120"/>
                          <a:ea typeface="微軟正黑體" panose="020B0604030504040204" charset="-120"/>
                          <a:cs typeface="新細明體" panose="02020500000000000000" pitchFamily="18" charset="-120"/>
                        </a:rPr>
                        <a:t>1,105</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400" b="0">
                          <a:latin typeface="微軟正黑體" panose="020B0604030504040204" charset="-120"/>
                          <a:ea typeface="微軟正黑體" panose="020B0604030504040204" charset="-120"/>
                          <a:cs typeface="新細明體" panose="02020500000000000000" pitchFamily="18" charset="-120"/>
                        </a:rPr>
                        <a:t>553</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8625">
                <a:tc>
                  <a:txBody>
                    <a:bodyPr/>
                    <a:lstStyle/>
                    <a:p>
                      <a:pPr algn="ctr">
                        <a:buNone/>
                      </a:pPr>
                      <a:r>
                        <a:rPr lang="en-US" sz="1400" b="0">
                          <a:latin typeface="微軟正黑體" panose="020B0604030504040204" charset="-120"/>
                          <a:ea typeface="微軟正黑體" panose="020B0604030504040204" charset="-120"/>
                          <a:cs typeface="新細明體" panose="02020500000000000000" pitchFamily="18" charset="-120"/>
                        </a:rPr>
                        <a:t>5人或以上</a:t>
                      </a:r>
                    </a:p>
                  </a:txBody>
                  <a:tcPr marL="0" marR="0" marT="0" marB="1"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400" b="0">
                          <a:latin typeface="微軟正黑體" panose="020B0604030504040204" charset="-120"/>
                          <a:ea typeface="微軟正黑體" panose="020B0604030504040204" charset="-120"/>
                          <a:cs typeface="新細明體" panose="02020500000000000000" pitchFamily="18" charset="-120"/>
                        </a:rPr>
                        <a:t>1,190</a:t>
                      </a:r>
                    </a:p>
                  </a:txBody>
                  <a:tcPr marL="0" marR="0" marT="0" marB="1" anchor="ctr">
                    <a:lnL w="12700" cap="flat" cmpd="sng">
                      <a:solidFill>
                        <a:srgbClr val="08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algn="ctr">
                        <a:buNone/>
                      </a:pPr>
                      <a:r>
                        <a:rPr lang="en-US" sz="1400" b="0" dirty="0">
                          <a:latin typeface="微軟正黑體" panose="020B0604030504040204" charset="-120"/>
                          <a:ea typeface="微軟正黑體" panose="020B0604030504040204" charset="-120"/>
                          <a:cs typeface="新細明體" panose="02020500000000000000" pitchFamily="18" charset="-120"/>
                        </a:rPr>
                        <a:t>595</a:t>
                      </a: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00" name="Text Box 99"/>
          <p:cNvSpPr txBox="1"/>
          <p:nvPr/>
        </p:nvSpPr>
        <p:spPr>
          <a:xfrm>
            <a:off x="878840" y="5935345"/>
            <a:ext cx="6346825" cy="521970"/>
          </a:xfrm>
          <a:prstGeom prst="rect">
            <a:avLst/>
          </a:prstGeom>
          <a:noFill/>
          <a:ln w="9525">
            <a:noFill/>
          </a:ln>
        </p:spPr>
        <p:txBody>
          <a:bodyPr wrap="square">
            <a:spAutoFit/>
          </a:bodyPr>
          <a:lstStyle/>
          <a:p>
            <a:pPr indent="0"/>
            <a:r>
              <a:rPr lang="en-US" sz="1050" b="0">
                <a:latin typeface="SimSun" panose="02010600030101010101" pitchFamily="2" charset="-122"/>
                <a:ea typeface="SimSun" panose="02010600030101010101" pitchFamily="2" charset="-122"/>
                <a:cs typeface="SimSun" panose="02010600030101010101" pitchFamily="2" charset="-122"/>
              </a:rPr>
              <a:t>*</a:t>
            </a:r>
            <a:r>
              <a:rPr lang="en-US" sz="1400" b="0">
                <a:latin typeface="微軟正黑體" panose="020B0604030504040204" charset="-120"/>
                <a:ea typeface="微軟正黑體" panose="020B0604030504040204" charset="-120"/>
                <a:cs typeface="新細明體" panose="02020500000000000000" pitchFamily="18" charset="-120"/>
              </a:rPr>
              <a:t>津貼額是根據非公屋、非綜援的低收入住戶一次過生活津貼，按過去一年甲類消費物價指數的租住私人樓宇指數，並按月計算而調整</a:t>
            </a:r>
            <a:endParaRPr lang="en-US" sz="1400">
              <a:latin typeface="微軟正黑體" panose="020B0604030504040204" charset="-120"/>
              <a:ea typeface="微軟正黑體" panose="020B0604030504040204" charset="-120"/>
              <a:cs typeface="新細明體" panose="02020500000000000000" pitchFamily="18" charset="-120"/>
            </a:endParaRPr>
          </a:p>
        </p:txBody>
      </p:sp>
      <p:sp>
        <p:nvSpPr>
          <p:cNvPr id="7" name="投影片編號版面配置區 6"/>
          <p:cNvSpPr>
            <a:spLocks noGrp="1"/>
          </p:cNvSpPr>
          <p:nvPr>
            <p:ph type="sldNum" sz="quarter" idx="12"/>
          </p:nvPr>
        </p:nvSpPr>
        <p:spPr/>
        <p:txBody>
          <a:bodyPr/>
          <a:lstStyle/>
          <a:p>
            <a:fld id="{49917616-53C0-45A5-8EA7-FFFCA12FA527}" type="slidenum">
              <a:rPr lang="zh-HK" altLang="en-US" smtClean="0"/>
              <a:pPr/>
              <a:t>27</a:t>
            </a:fld>
            <a:endParaRPr lang="zh-HK"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3200" b="1" dirty="0">
                <a:solidFill>
                  <a:schemeClr val="tx1"/>
                </a:solidFill>
              </a:rPr>
              <a:t>政策建議：食物</a:t>
            </a:r>
            <a:r>
              <a:rPr lang="zh-TW" altLang="zh-HK" sz="3200" b="1" dirty="0">
                <a:solidFill>
                  <a:schemeClr val="tx1"/>
                </a:solidFill>
              </a:rPr>
              <a:t>方面</a:t>
            </a:r>
            <a:br>
              <a:rPr lang="zh-TW" altLang="zh-HK" sz="3200" b="1" dirty="0">
                <a:solidFill>
                  <a:schemeClr val="tx1"/>
                </a:solidFill>
              </a:rPr>
            </a:br>
            <a:endParaRPr lang="zh-HK" altLang="en-US" sz="3200" b="1" dirty="0">
              <a:solidFill>
                <a:schemeClr val="tx1"/>
              </a:solidFill>
            </a:endParaRPr>
          </a:p>
        </p:txBody>
      </p:sp>
      <p:sp>
        <p:nvSpPr>
          <p:cNvPr id="3" name="內容版面配置區 2"/>
          <p:cNvSpPr>
            <a:spLocks noGrp="1"/>
          </p:cNvSpPr>
          <p:nvPr>
            <p:ph idx="1"/>
          </p:nvPr>
        </p:nvSpPr>
        <p:spPr>
          <a:xfrm>
            <a:off x="464774" y="2067951"/>
            <a:ext cx="7047374" cy="4387439"/>
          </a:xfrm>
        </p:spPr>
        <p:txBody>
          <a:bodyPr>
            <a:normAutofit lnSpcReduction="10000"/>
          </a:bodyPr>
          <a:lstStyle/>
          <a:p>
            <a:pPr hangingPunct="0"/>
            <a:r>
              <a:rPr lang="zh-TW" altLang="zh-HK" dirty="0">
                <a:solidFill>
                  <a:schemeClr val="tx1"/>
                </a:solidFill>
              </a:rPr>
              <a:t>研究顯示</a:t>
            </a:r>
            <a:r>
              <a:rPr lang="zh-TW" altLang="zh-HK" dirty="0" smtClean="0">
                <a:solidFill>
                  <a:schemeClr val="tx1"/>
                </a:solidFill>
              </a:rPr>
              <a:t>，</a:t>
            </a:r>
            <a:r>
              <a:rPr lang="zh-TW" altLang="en-US" dirty="0" smtClean="0">
                <a:solidFill>
                  <a:schemeClr val="tx1"/>
                </a:solidFill>
              </a:rPr>
              <a:t>不少貧窮住戶雖然以較多比例的開支應付食物的需要，然而仍面對食物匱乏的狀況。</a:t>
            </a:r>
            <a:r>
              <a:rPr lang="zh-TW" altLang="zh-HK" dirty="0" smtClean="0">
                <a:solidFill>
                  <a:schemeClr val="tx1"/>
                </a:solidFill>
              </a:rPr>
              <a:t>短期</a:t>
            </a:r>
            <a:r>
              <a:rPr lang="zh-TW" altLang="zh-HK" dirty="0">
                <a:solidFill>
                  <a:schemeClr val="tx1"/>
                </a:solidFill>
              </a:rPr>
              <a:t>食物援助服務能有效減少市民的食物開支，而且比其他社會保障措施更能即時滿足服務使用者的需要</a:t>
            </a:r>
            <a:r>
              <a:rPr lang="zh-TW" altLang="zh-HK" dirty="0" smtClean="0">
                <a:solidFill>
                  <a:schemeClr val="tx1"/>
                </a:solidFill>
              </a:rPr>
              <a:t>。</a:t>
            </a:r>
            <a:endParaRPr lang="zh-TW" altLang="zh-HK" dirty="0">
              <a:solidFill>
                <a:schemeClr val="tx1"/>
              </a:solidFill>
            </a:endParaRPr>
          </a:p>
          <a:p>
            <a:pPr marL="0" indent="0" hangingPunct="0">
              <a:buNone/>
            </a:pPr>
            <a:endParaRPr lang="zh-TW" altLang="zh-HK" dirty="0">
              <a:solidFill>
                <a:schemeClr val="tx1"/>
              </a:solidFill>
            </a:endParaRPr>
          </a:p>
          <a:p>
            <a:pPr lvl="0" fontAlgn="auto" hangingPunct="0"/>
            <a:r>
              <a:rPr lang="zh-TW" altLang="en-US" dirty="0">
                <a:solidFill>
                  <a:schemeClr val="tx1"/>
                </a:solidFill>
              </a:rPr>
              <a:t>我們</a:t>
            </a:r>
            <a:r>
              <a:rPr lang="zh-TW" altLang="zh-HK" dirty="0">
                <a:solidFill>
                  <a:schemeClr val="tx1"/>
                </a:solidFill>
              </a:rPr>
              <a:t>建議政府考慮把食物援助服務納入恆常的資助項目，以確立短期食物援助服務在現時社會保障系統中所擔當的獨特功能。</a:t>
            </a:r>
          </a:p>
          <a:p>
            <a:endParaRPr lang="en-US" altLang="zh-HK" dirty="0">
              <a:solidFill>
                <a:schemeClr val="tx1"/>
              </a:solidFill>
            </a:endParaRPr>
          </a:p>
          <a:p>
            <a:pPr hangingPunct="0"/>
            <a:r>
              <a:rPr lang="zh-TW" altLang="zh-HK" dirty="0">
                <a:solidFill>
                  <a:schemeClr val="tx1"/>
                </a:solidFill>
              </a:rPr>
              <a:t>香港每日丟棄不少食物，而現在有不少民間團體透過食物回收計劃，把這些食物捐贈有需要人士。為此，政府應立法鼓勵食物回收與捐贈</a:t>
            </a:r>
            <a:r>
              <a:rPr lang="zh-TW" altLang="zh-HK" dirty="0" smtClean="0">
                <a:solidFill>
                  <a:schemeClr val="tx1"/>
                </a:solidFill>
              </a:rPr>
              <a:t>，包括</a:t>
            </a:r>
            <a:r>
              <a:rPr lang="zh-TW" altLang="zh-HK" dirty="0">
                <a:solidFill>
                  <a:schemeClr val="tx1"/>
                </a:solidFill>
              </a:rPr>
              <a:t>在每區設立食物回收隊伍，</a:t>
            </a:r>
            <a:r>
              <a:rPr lang="zh-TW" altLang="zh-HK" dirty="0" smtClean="0">
                <a:solidFill>
                  <a:schemeClr val="tx1"/>
                </a:solidFill>
              </a:rPr>
              <a:t>及回收</a:t>
            </a:r>
            <a:r>
              <a:rPr lang="zh-TW" altLang="zh-HK" dirty="0">
                <a:solidFill>
                  <a:schemeClr val="tx1"/>
                </a:solidFill>
              </a:rPr>
              <a:t>和轉贈食物的團體提供更多資助和營運或儲藏的空間</a:t>
            </a:r>
            <a:r>
              <a:rPr lang="zh-TW" altLang="zh-HK" dirty="0" smtClean="0">
                <a:solidFill>
                  <a:schemeClr val="tx1"/>
                </a:solidFill>
              </a:rPr>
              <a:t>。</a:t>
            </a:r>
            <a:r>
              <a:rPr lang="zh-TW" altLang="en-US" dirty="0" smtClean="0">
                <a:solidFill>
                  <a:schemeClr val="tx1"/>
                </a:solidFill>
              </a:rPr>
              <a:t>及訂立</a:t>
            </a:r>
            <a:r>
              <a:rPr lang="zh-TW" altLang="zh-HK" dirty="0" smtClean="0">
                <a:solidFill>
                  <a:schemeClr val="tx1"/>
                </a:solidFill>
              </a:rPr>
              <a:t>「</a:t>
            </a:r>
            <a:r>
              <a:rPr lang="zh-TW" altLang="zh-HK" dirty="0">
                <a:solidFill>
                  <a:schemeClr val="tx1"/>
                </a:solidFill>
              </a:rPr>
              <a:t>好撒瑪利亞人法」，使捐贈食物的商戶以及回收食物的團體，可在符合一定處理食物的條件下，免去因受助者進食了有問題的食品健康受損而衍生的刑責。</a:t>
            </a:r>
          </a:p>
          <a:p>
            <a:pPr marL="0" indent="0">
              <a:buNone/>
            </a:pPr>
            <a:endParaRPr lang="zh-TW" altLang="zh-HK" dirty="0"/>
          </a:p>
        </p:txBody>
      </p:sp>
      <p:sp>
        <p:nvSpPr>
          <p:cNvPr id="4" name="標題 1"/>
          <p:cNvSpPr txBox="1"/>
          <p:nvPr/>
        </p:nvSpPr>
        <p:spPr>
          <a:xfrm>
            <a:off x="733866" y="1296574"/>
            <a:ext cx="5484054" cy="658837"/>
          </a:xfrm>
          <a:prstGeom prst="rect">
            <a:avLst/>
          </a:prstGeom>
        </p:spPr>
        <p:txBody>
          <a:bodyPr vert="horz" lIns="91440" tIns="45720" rIns="91440" bIns="45720" rtlCol="0" anchor="t">
            <a:normAutofit fontScale="82500" lnSpcReduction="20000"/>
          </a:bodyPr>
          <a:lstStyle/>
          <a:p>
            <a:pPr marL="0" marR="0" lvl="0" indent="0" algn="l" defTabSz="457200" rtl="0" eaLnBrk="1" fontAlgn="auto" latinLnBrk="0" hangingPunct="1">
              <a:lnSpc>
                <a:spcPct val="100000"/>
              </a:lnSpc>
              <a:spcBef>
                <a:spcPct val="0"/>
              </a:spcBef>
              <a:spcAft>
                <a:spcPts val="0"/>
              </a:spcAft>
              <a:buClrTx/>
              <a:buSzTx/>
              <a:buFontTx/>
              <a:buNone/>
              <a:defRPr/>
            </a:pPr>
            <a:r>
              <a:rPr kumimoji="0" lang="zh-TW" altLang="en-US" sz="2800" b="1" i="0" u="none" strike="noStrike" kern="1200" cap="none" spc="0" normalizeH="0" baseline="0" noProof="0" dirty="0" smtClean="0">
                <a:ln>
                  <a:noFill/>
                </a:ln>
                <a:solidFill>
                  <a:schemeClr val="tx1"/>
                </a:solidFill>
                <a:effectLst/>
                <a:uLnTx/>
                <a:uFillTx/>
                <a:latin typeface="+mj-lt"/>
                <a:ea typeface="+mj-ea"/>
                <a:cs typeface="+mj-cs"/>
              </a:rPr>
              <a:t>優化短期食物援助計劃及制訂鼓勵食物</a:t>
            </a:r>
            <a:r>
              <a:rPr lang="zh-TW" altLang="en-US" sz="2800" b="1" dirty="0" smtClean="0">
                <a:latin typeface="+mj-lt"/>
                <a:ea typeface="+mj-ea"/>
                <a:cs typeface="+mj-cs"/>
              </a:rPr>
              <a:t>回收的措施</a:t>
            </a:r>
            <a:endParaRPr kumimoji="0" lang="zh-HK" altLang="en-US" sz="2800" b="1" i="0" u="none" strike="noStrike" kern="1200" cap="none" spc="0" normalizeH="0" baseline="0" noProof="0" dirty="0">
              <a:ln>
                <a:noFill/>
              </a:ln>
              <a:solidFill>
                <a:schemeClr val="tx1"/>
              </a:solidFill>
              <a:effectLst/>
              <a:uLnTx/>
              <a:uFillTx/>
              <a:latin typeface="+mj-lt"/>
              <a:ea typeface="+mj-ea"/>
              <a:cs typeface="+mj-cs"/>
            </a:endParaRPr>
          </a:p>
        </p:txBody>
      </p:sp>
      <p:sp>
        <p:nvSpPr>
          <p:cNvPr id="5" name="投影片編號版面配置區 4"/>
          <p:cNvSpPr>
            <a:spLocks noGrp="1"/>
          </p:cNvSpPr>
          <p:nvPr>
            <p:ph type="sldNum" sz="quarter" idx="12"/>
          </p:nvPr>
        </p:nvSpPr>
        <p:spPr/>
        <p:txBody>
          <a:bodyPr/>
          <a:lstStyle/>
          <a:p>
            <a:fld id="{49917616-53C0-45A5-8EA7-FFFCA12FA527}" type="slidenum">
              <a:rPr lang="zh-HK" altLang="en-US" smtClean="0"/>
              <a:pPr/>
              <a:t>28</a:t>
            </a:fld>
            <a:endParaRPr lang="zh-HK"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09599" y="609600"/>
            <a:ext cx="7943851" cy="1320800"/>
          </a:xfrm>
        </p:spPr>
        <p:txBody>
          <a:bodyPr>
            <a:normAutofit fontScale="90000"/>
          </a:bodyPr>
          <a:lstStyle/>
          <a:p>
            <a:r>
              <a:rPr lang="zh-TW" altLang="en-US" dirty="0" smtClean="0">
                <a:solidFill>
                  <a:schemeClr val="tx1"/>
                </a:solidFill>
              </a:rPr>
              <a:t>附錄</a:t>
            </a:r>
            <a:r>
              <a:rPr lang="en-US" altLang="zh-TW" dirty="0" smtClean="0">
                <a:solidFill>
                  <a:schemeClr val="tx1"/>
                </a:solidFill>
              </a:rPr>
              <a:t/>
            </a:r>
            <a:br>
              <a:rPr lang="en-US" altLang="zh-TW" dirty="0" smtClean="0">
                <a:solidFill>
                  <a:schemeClr val="tx1"/>
                </a:solidFill>
              </a:rPr>
            </a:br>
            <a:r>
              <a:rPr lang="zh-TW" altLang="en-US" dirty="0" smtClean="0">
                <a:solidFill>
                  <a:schemeClr val="tx1"/>
                </a:solidFill>
              </a:rPr>
              <a:t>不同開支組別用於不同開支類別的開支比例</a:t>
            </a:r>
            <a:endParaRPr lang="zh-TW" altLang="en-US" dirty="0">
              <a:solidFill>
                <a:schemeClr val="tx1"/>
              </a:solidFill>
            </a:endParaRPr>
          </a:p>
        </p:txBody>
      </p:sp>
      <p:sp>
        <p:nvSpPr>
          <p:cNvPr id="4" name="投影片編號版面配置區 3"/>
          <p:cNvSpPr>
            <a:spLocks noGrp="1"/>
          </p:cNvSpPr>
          <p:nvPr>
            <p:ph type="sldNum" sz="quarter" idx="12"/>
          </p:nvPr>
        </p:nvSpPr>
        <p:spPr/>
        <p:txBody>
          <a:bodyPr/>
          <a:lstStyle/>
          <a:p>
            <a:fld id="{49917616-53C0-45A5-8EA7-FFFCA12FA527}" type="slidenum">
              <a:rPr lang="zh-HK" altLang="en-US" smtClean="0"/>
              <a:pPr/>
              <a:t>29</a:t>
            </a:fld>
            <a:endParaRPr lang="zh-HK" altLang="en-US"/>
          </a:p>
        </p:txBody>
      </p:sp>
      <p:graphicFrame>
        <p:nvGraphicFramePr>
          <p:cNvPr id="5" name="表格 4"/>
          <p:cNvGraphicFramePr>
            <a:graphicFrameLocks noGrp="1"/>
          </p:cNvGraphicFramePr>
          <p:nvPr/>
        </p:nvGraphicFramePr>
        <p:xfrm>
          <a:off x="800100" y="1943094"/>
          <a:ext cx="6057900" cy="4438656"/>
        </p:xfrm>
        <a:graphic>
          <a:graphicData uri="http://schemas.openxmlformats.org/drawingml/2006/table">
            <a:tbl>
              <a:tblPr>
                <a:tableStyleId>{3C2FFA5D-87B4-456A-9821-1D502468CF0F}</a:tableStyleId>
              </a:tblPr>
              <a:tblGrid>
                <a:gridCol w="1514475"/>
                <a:gridCol w="1514475"/>
                <a:gridCol w="1514475"/>
                <a:gridCol w="1514475"/>
              </a:tblGrid>
              <a:tr h="369888">
                <a:tc>
                  <a:txBody>
                    <a:bodyPr/>
                    <a:lstStyle/>
                    <a:p>
                      <a:pPr algn="ctr" fontAlgn="ctr"/>
                      <a:r>
                        <a:rPr lang="zh-TW" altLang="en-US" sz="1600" u="none" strike="noStrike" dirty="0"/>
                        <a:t> </a:t>
                      </a:r>
                      <a:endParaRPr lang="zh-TW" altLang="en-US" sz="1600" b="0" i="0" u="none" strike="noStrike" dirty="0">
                        <a:solidFill>
                          <a:srgbClr val="000000"/>
                        </a:solidFill>
                        <a:latin typeface="新細明體"/>
                      </a:endParaRPr>
                    </a:p>
                  </a:txBody>
                  <a:tcPr marL="9525" marR="9525" marT="9525" marB="0" anchor="ctr"/>
                </a:tc>
                <a:tc>
                  <a:txBody>
                    <a:bodyPr/>
                    <a:lstStyle/>
                    <a:p>
                      <a:pPr algn="ctr" fontAlgn="ctr"/>
                      <a:r>
                        <a:rPr lang="zh-TW" altLang="en-US" sz="1600" u="none" strike="noStrike"/>
                        <a:t>食物</a:t>
                      </a:r>
                      <a:endParaRPr lang="zh-TW" altLang="en-US" sz="1600" b="0" i="0" u="none" strike="noStrike">
                        <a:solidFill>
                          <a:srgbClr val="000000"/>
                        </a:solidFill>
                        <a:latin typeface="新細明體"/>
                      </a:endParaRPr>
                    </a:p>
                  </a:txBody>
                  <a:tcPr marL="9525" marR="9525" marT="9525" marB="0" anchor="ctr"/>
                </a:tc>
                <a:tc>
                  <a:txBody>
                    <a:bodyPr/>
                    <a:lstStyle/>
                    <a:p>
                      <a:pPr algn="ctr" fontAlgn="ctr"/>
                      <a:r>
                        <a:rPr lang="zh-TW" altLang="en-US" sz="1600" u="none" strike="noStrike"/>
                        <a:t>房屋</a:t>
                      </a:r>
                      <a:endParaRPr lang="zh-TW" altLang="en-US" sz="1600" b="0" i="0" u="none" strike="noStrike">
                        <a:solidFill>
                          <a:srgbClr val="000000"/>
                        </a:solidFill>
                        <a:latin typeface="新細明體"/>
                      </a:endParaRPr>
                    </a:p>
                  </a:txBody>
                  <a:tcPr marL="9525" marR="9525" marT="9525" marB="0" anchor="ctr"/>
                </a:tc>
                <a:tc>
                  <a:txBody>
                    <a:bodyPr/>
                    <a:lstStyle/>
                    <a:p>
                      <a:pPr algn="ctr" fontAlgn="ctr"/>
                      <a:r>
                        <a:rPr lang="zh-TW" altLang="en-US" sz="1600" u="none" strike="noStrike"/>
                        <a:t>其他</a:t>
                      </a:r>
                      <a:endParaRPr lang="zh-TW" altLang="en-US" sz="1600" b="0" i="0" u="none" strike="noStrike">
                        <a:solidFill>
                          <a:srgbClr val="000000"/>
                        </a:solidFill>
                        <a:latin typeface="新細明體"/>
                      </a:endParaRPr>
                    </a:p>
                  </a:txBody>
                  <a:tcPr marL="9525" marR="9525" marT="9525" marB="0" anchor="ctr"/>
                </a:tc>
              </a:tr>
              <a:tr h="369888">
                <a:tc>
                  <a:txBody>
                    <a:bodyPr/>
                    <a:lstStyle/>
                    <a:p>
                      <a:pPr algn="ctr" fontAlgn="ctr"/>
                      <a:r>
                        <a:rPr lang="zh-TW" altLang="en-US" sz="1600" u="none" strike="noStrike" dirty="0"/>
                        <a:t>最低</a:t>
                      </a:r>
                      <a:r>
                        <a:rPr lang="en-US" altLang="zh-TW" sz="1600" u="none" strike="noStrike" dirty="0"/>
                        <a:t>5%</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dirty="0"/>
                        <a:t>48.9%</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a:t>21.7%</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dirty="0"/>
                        <a:t>29.3%</a:t>
                      </a:r>
                      <a:endParaRPr lang="en-US" altLang="zh-TW" sz="1600" b="0" i="0" u="none" strike="noStrike" dirty="0">
                        <a:solidFill>
                          <a:srgbClr val="000000"/>
                        </a:solidFill>
                        <a:latin typeface="新細明體"/>
                      </a:endParaRPr>
                    </a:p>
                  </a:txBody>
                  <a:tcPr marL="9525" marR="9525" marT="9525" marB="0" anchor="ctr"/>
                </a:tc>
              </a:tr>
              <a:tr h="369888">
                <a:tc>
                  <a:txBody>
                    <a:bodyPr/>
                    <a:lstStyle/>
                    <a:p>
                      <a:pPr algn="ctr" fontAlgn="ctr"/>
                      <a:r>
                        <a:rPr lang="en-US" altLang="zh-TW" sz="1600" u="none" strike="noStrike"/>
                        <a:t>5-10%</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dirty="0"/>
                        <a:t>49.1%</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a:t>19.0%</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dirty="0"/>
                        <a:t>32.0%</a:t>
                      </a:r>
                      <a:endParaRPr lang="en-US" altLang="zh-TW" sz="1600" b="0" i="0" u="none" strike="noStrike" dirty="0">
                        <a:solidFill>
                          <a:srgbClr val="000000"/>
                        </a:solidFill>
                        <a:latin typeface="新細明體"/>
                      </a:endParaRPr>
                    </a:p>
                  </a:txBody>
                  <a:tcPr marL="9525" marR="9525" marT="9525" marB="0" anchor="ctr"/>
                </a:tc>
              </a:tr>
              <a:tr h="369888">
                <a:tc>
                  <a:txBody>
                    <a:bodyPr/>
                    <a:lstStyle/>
                    <a:p>
                      <a:pPr algn="ctr" fontAlgn="ctr"/>
                      <a:r>
                        <a:rPr lang="en-US" altLang="zh-TW" sz="1600" u="none" strike="noStrike"/>
                        <a:t>10-15%</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dirty="0"/>
                        <a:t>47.3%</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a:t>19.2%</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a:t>33.5%</a:t>
                      </a:r>
                      <a:endParaRPr lang="en-US" altLang="zh-TW" sz="1600" b="0" i="0" u="none" strike="noStrike">
                        <a:solidFill>
                          <a:srgbClr val="000000"/>
                        </a:solidFill>
                        <a:latin typeface="新細明體"/>
                      </a:endParaRPr>
                    </a:p>
                  </a:txBody>
                  <a:tcPr marL="9525" marR="9525" marT="9525" marB="0" anchor="ctr"/>
                </a:tc>
              </a:tr>
              <a:tr h="369888">
                <a:tc>
                  <a:txBody>
                    <a:bodyPr/>
                    <a:lstStyle/>
                    <a:p>
                      <a:pPr algn="ctr" fontAlgn="ctr"/>
                      <a:r>
                        <a:rPr lang="en-US" altLang="zh-TW" sz="1600" u="none" strike="noStrike"/>
                        <a:t>15-20%</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dirty="0"/>
                        <a:t>44.2%</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dirty="0"/>
                        <a:t>21.2%</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a:t>34.6%</a:t>
                      </a:r>
                      <a:endParaRPr lang="en-US" altLang="zh-TW" sz="1600" b="0" i="0" u="none" strike="noStrike">
                        <a:solidFill>
                          <a:srgbClr val="000000"/>
                        </a:solidFill>
                        <a:latin typeface="新細明體"/>
                      </a:endParaRPr>
                    </a:p>
                  </a:txBody>
                  <a:tcPr marL="9525" marR="9525" marT="9525" marB="0" anchor="ctr"/>
                </a:tc>
              </a:tr>
              <a:tr h="369888">
                <a:tc>
                  <a:txBody>
                    <a:bodyPr/>
                    <a:lstStyle/>
                    <a:p>
                      <a:pPr algn="ctr" fontAlgn="ctr"/>
                      <a:r>
                        <a:rPr lang="en-US" altLang="zh-TW" sz="1600" u="none" strike="noStrike"/>
                        <a:t>20-30%</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dirty="0"/>
                        <a:t>40.5%</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dirty="0"/>
                        <a:t>26.6%</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a:t>32.9%</a:t>
                      </a:r>
                      <a:endParaRPr lang="en-US" altLang="zh-TW" sz="1600" b="0" i="0" u="none" strike="noStrike">
                        <a:solidFill>
                          <a:srgbClr val="000000"/>
                        </a:solidFill>
                        <a:latin typeface="新細明體"/>
                      </a:endParaRPr>
                    </a:p>
                  </a:txBody>
                  <a:tcPr marL="9525" marR="9525" marT="9525" marB="0" anchor="ctr"/>
                </a:tc>
              </a:tr>
              <a:tr h="369888">
                <a:tc>
                  <a:txBody>
                    <a:bodyPr/>
                    <a:lstStyle/>
                    <a:p>
                      <a:pPr algn="ctr" fontAlgn="ctr"/>
                      <a:r>
                        <a:rPr lang="en-US" altLang="zh-TW" sz="1600" u="none" strike="noStrike"/>
                        <a:t>30-40%</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dirty="0"/>
                        <a:t>35.8%</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dirty="0"/>
                        <a:t>32.9%</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a:t>31.3%</a:t>
                      </a:r>
                      <a:endParaRPr lang="en-US" altLang="zh-TW" sz="1600" b="0" i="0" u="none" strike="noStrike">
                        <a:solidFill>
                          <a:srgbClr val="000000"/>
                        </a:solidFill>
                        <a:latin typeface="新細明體"/>
                      </a:endParaRPr>
                    </a:p>
                  </a:txBody>
                  <a:tcPr marL="9525" marR="9525" marT="9525" marB="0" anchor="ctr"/>
                </a:tc>
              </a:tr>
              <a:tr h="369888">
                <a:tc>
                  <a:txBody>
                    <a:bodyPr/>
                    <a:lstStyle/>
                    <a:p>
                      <a:pPr algn="ctr" fontAlgn="ctr"/>
                      <a:r>
                        <a:rPr lang="en-US" altLang="zh-TW" sz="1600" u="none" strike="noStrike"/>
                        <a:t>40-50%</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dirty="0"/>
                        <a:t>31.8%</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dirty="0"/>
                        <a:t>36.8%</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dirty="0"/>
                        <a:t>31.4%</a:t>
                      </a:r>
                      <a:endParaRPr lang="en-US" altLang="zh-TW" sz="1600" b="0" i="0" u="none" strike="noStrike" dirty="0">
                        <a:solidFill>
                          <a:srgbClr val="000000"/>
                        </a:solidFill>
                        <a:latin typeface="新細明體"/>
                      </a:endParaRPr>
                    </a:p>
                  </a:txBody>
                  <a:tcPr marL="9525" marR="9525" marT="9525" marB="0" anchor="ctr"/>
                </a:tc>
              </a:tr>
              <a:tr h="369888">
                <a:tc>
                  <a:txBody>
                    <a:bodyPr/>
                    <a:lstStyle/>
                    <a:p>
                      <a:pPr algn="ctr" fontAlgn="ctr"/>
                      <a:r>
                        <a:rPr lang="en-US" altLang="zh-TW" sz="1600" u="none" strike="noStrike"/>
                        <a:t>50-60%</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dirty="0"/>
                        <a:t>30.1%</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dirty="0"/>
                        <a:t>39.1%</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dirty="0"/>
                        <a:t>30.9%</a:t>
                      </a:r>
                      <a:endParaRPr lang="en-US" altLang="zh-TW" sz="1600" b="0" i="0" u="none" strike="noStrike" dirty="0">
                        <a:solidFill>
                          <a:srgbClr val="000000"/>
                        </a:solidFill>
                        <a:latin typeface="新細明體"/>
                      </a:endParaRPr>
                    </a:p>
                  </a:txBody>
                  <a:tcPr marL="9525" marR="9525" marT="9525" marB="0" anchor="ctr"/>
                </a:tc>
              </a:tr>
              <a:tr h="369888">
                <a:tc>
                  <a:txBody>
                    <a:bodyPr/>
                    <a:lstStyle/>
                    <a:p>
                      <a:pPr algn="ctr" fontAlgn="ctr"/>
                      <a:r>
                        <a:rPr lang="en-US" altLang="zh-TW" sz="1600" u="none" strike="noStrike"/>
                        <a:t>60-70%</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a:t>27.6%</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dirty="0"/>
                        <a:t>39.1%</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dirty="0"/>
                        <a:t>33.3%</a:t>
                      </a:r>
                      <a:endParaRPr lang="en-US" altLang="zh-TW" sz="1600" b="0" i="0" u="none" strike="noStrike" dirty="0">
                        <a:solidFill>
                          <a:srgbClr val="000000"/>
                        </a:solidFill>
                        <a:latin typeface="新細明體"/>
                      </a:endParaRPr>
                    </a:p>
                  </a:txBody>
                  <a:tcPr marL="9525" marR="9525" marT="9525" marB="0" anchor="ctr"/>
                </a:tc>
              </a:tr>
              <a:tr h="369888">
                <a:tc>
                  <a:txBody>
                    <a:bodyPr/>
                    <a:lstStyle/>
                    <a:p>
                      <a:pPr algn="ctr" fontAlgn="ctr"/>
                      <a:r>
                        <a:rPr lang="en-US" altLang="zh-TW" sz="1600" u="none" strike="noStrike"/>
                        <a:t>70-80%</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a:t>26.9%</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dirty="0"/>
                        <a:t>38.3%</a:t>
                      </a:r>
                      <a:endParaRPr lang="en-US" altLang="zh-TW" sz="1600" b="0" i="0" u="none" strike="noStrike" dirty="0">
                        <a:solidFill>
                          <a:srgbClr val="000000"/>
                        </a:solidFill>
                        <a:latin typeface="新細明體"/>
                      </a:endParaRPr>
                    </a:p>
                  </a:txBody>
                  <a:tcPr marL="9525" marR="9525" marT="9525" marB="0" anchor="ctr"/>
                </a:tc>
                <a:tc>
                  <a:txBody>
                    <a:bodyPr/>
                    <a:lstStyle/>
                    <a:p>
                      <a:pPr algn="ctr" fontAlgn="ctr"/>
                      <a:r>
                        <a:rPr lang="en-US" altLang="zh-TW" sz="1600" u="none" strike="noStrike" dirty="0"/>
                        <a:t>34.9%</a:t>
                      </a:r>
                      <a:endParaRPr lang="en-US" altLang="zh-TW" sz="1600" b="0" i="0" u="none" strike="noStrike" dirty="0">
                        <a:solidFill>
                          <a:srgbClr val="000000"/>
                        </a:solidFill>
                        <a:latin typeface="新細明體"/>
                      </a:endParaRPr>
                    </a:p>
                  </a:txBody>
                  <a:tcPr marL="9525" marR="9525" marT="9525" marB="0" anchor="ctr"/>
                </a:tc>
              </a:tr>
              <a:tr h="369888">
                <a:tc>
                  <a:txBody>
                    <a:bodyPr/>
                    <a:lstStyle/>
                    <a:p>
                      <a:pPr algn="ctr" fontAlgn="ctr"/>
                      <a:r>
                        <a:rPr lang="en-US" altLang="zh-TW" sz="1600" u="none" strike="noStrike"/>
                        <a:t>80-100%</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a:t>20.0%</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a:t>37.5%</a:t>
                      </a:r>
                      <a:endParaRPr lang="en-US" altLang="zh-TW" sz="1600" b="0" i="0" u="none" strike="noStrike">
                        <a:solidFill>
                          <a:srgbClr val="000000"/>
                        </a:solidFill>
                        <a:latin typeface="新細明體"/>
                      </a:endParaRPr>
                    </a:p>
                  </a:txBody>
                  <a:tcPr marL="9525" marR="9525" marT="9525" marB="0" anchor="ctr"/>
                </a:tc>
                <a:tc>
                  <a:txBody>
                    <a:bodyPr/>
                    <a:lstStyle/>
                    <a:p>
                      <a:pPr algn="ctr" fontAlgn="ctr"/>
                      <a:r>
                        <a:rPr lang="en-US" altLang="zh-TW" sz="1600" u="none" strike="noStrike" dirty="0"/>
                        <a:t>42.5%</a:t>
                      </a:r>
                      <a:endParaRPr lang="en-US" altLang="zh-TW" sz="1600" b="0" i="0" u="none" strike="noStrike" dirty="0">
                        <a:solidFill>
                          <a:srgbClr val="000000"/>
                        </a:solidFill>
                        <a:latin typeface="新細明體"/>
                      </a:endParaRPr>
                    </a:p>
                  </a:txBody>
                  <a:tcPr marL="9525" marR="9525" marT="9525" marB="0" anchor="ct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solidFill>
                  <a:schemeClr val="tx1"/>
                </a:solidFill>
              </a:rPr>
              <a:t>量度貧窮的面向</a:t>
            </a:r>
            <a:endParaRPr lang="zh-TW" altLang="en-US" dirty="0">
              <a:solidFill>
                <a:schemeClr val="tx1"/>
              </a:solidFill>
            </a:endParaRPr>
          </a:p>
        </p:txBody>
      </p:sp>
      <p:graphicFrame>
        <p:nvGraphicFramePr>
          <p:cNvPr id="4" name="內容版面配置區 3"/>
          <p:cNvGraphicFramePr>
            <a:graphicFrameLocks noGrp="1"/>
          </p:cNvGraphicFramePr>
          <p:nvPr>
            <p:ph idx="1"/>
          </p:nvPr>
        </p:nvGraphicFramePr>
        <p:xfrm>
          <a:off x="422031" y="1688123"/>
          <a:ext cx="6794695" cy="4353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投影片編號版面配置區 4"/>
          <p:cNvSpPr>
            <a:spLocks noGrp="1"/>
          </p:cNvSpPr>
          <p:nvPr>
            <p:ph type="sldNum" sz="quarter" idx="12"/>
          </p:nvPr>
        </p:nvSpPr>
        <p:spPr/>
        <p:txBody>
          <a:bodyPr/>
          <a:lstStyle/>
          <a:p>
            <a:fld id="{49917616-53C0-45A5-8EA7-FFFCA12FA527}" type="slidenum">
              <a:rPr lang="zh-HK" altLang="en-US" smtClean="0"/>
              <a:pPr/>
              <a:t>3</a:t>
            </a:fld>
            <a:endParaRPr lang="zh-HK"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HK" altLang="zh-HK" b="1" dirty="0">
                <a:solidFill>
                  <a:schemeClr val="tx1"/>
                </a:solidFill>
              </a:rPr>
              <a:t>研究目的、背景及方法</a:t>
            </a:r>
            <a:endParaRPr lang="zh-HK" altLang="en-US" b="1" dirty="0">
              <a:solidFill>
                <a:schemeClr val="tx1"/>
              </a:solidFill>
            </a:endParaRPr>
          </a:p>
        </p:txBody>
      </p:sp>
      <p:sp>
        <p:nvSpPr>
          <p:cNvPr id="3" name="內容版面配置區 2"/>
          <p:cNvSpPr>
            <a:spLocks noGrp="1"/>
          </p:cNvSpPr>
          <p:nvPr>
            <p:ph idx="1"/>
          </p:nvPr>
        </p:nvSpPr>
        <p:spPr>
          <a:xfrm>
            <a:off x="609598" y="1626310"/>
            <a:ext cx="6663071" cy="4425214"/>
          </a:xfrm>
        </p:spPr>
        <p:txBody>
          <a:bodyPr>
            <a:normAutofit/>
          </a:bodyPr>
          <a:lstStyle/>
          <a:p>
            <a:pPr algn="just"/>
            <a:r>
              <a:rPr lang="zh-TW" altLang="en-US" sz="2400" dirty="0">
                <a:solidFill>
                  <a:schemeClr val="tx1"/>
                </a:solidFill>
              </a:rPr>
              <a:t>我們以香港政府統計處在</a:t>
            </a:r>
            <a:r>
              <a:rPr lang="en-US" altLang="zh-TW" sz="2400" dirty="0">
                <a:solidFill>
                  <a:schemeClr val="tx1"/>
                </a:solidFill>
              </a:rPr>
              <a:t>2009/10</a:t>
            </a:r>
            <a:r>
              <a:rPr lang="zh-TW" altLang="en-US" sz="2400" dirty="0">
                <a:solidFill>
                  <a:schemeClr val="tx1"/>
                </a:solidFill>
              </a:rPr>
              <a:t>及</a:t>
            </a:r>
            <a:r>
              <a:rPr lang="en-US" altLang="zh-TW" sz="2400" dirty="0">
                <a:solidFill>
                  <a:schemeClr val="tx1"/>
                </a:solidFill>
              </a:rPr>
              <a:t>2014/15</a:t>
            </a:r>
            <a:r>
              <a:rPr lang="zh-TW" altLang="en-US" sz="2400" dirty="0">
                <a:solidFill>
                  <a:schemeClr val="tx1"/>
                </a:solidFill>
              </a:rPr>
              <a:t>年度進行的</a:t>
            </a:r>
            <a:r>
              <a:rPr lang="en-US" altLang="zh-TW" sz="2400" dirty="0">
                <a:solidFill>
                  <a:schemeClr val="tx1"/>
                </a:solidFill>
              </a:rPr>
              <a:t>《</a:t>
            </a:r>
            <a:r>
              <a:rPr lang="zh-TW" altLang="en-US" sz="2400" dirty="0">
                <a:solidFill>
                  <a:schemeClr val="tx1"/>
                </a:solidFill>
              </a:rPr>
              <a:t>住戶開支統計調查</a:t>
            </a:r>
            <a:r>
              <a:rPr lang="en-US" altLang="zh-TW" sz="2400" dirty="0">
                <a:solidFill>
                  <a:schemeClr val="tx1"/>
                </a:solidFill>
              </a:rPr>
              <a:t>》</a:t>
            </a:r>
            <a:r>
              <a:rPr lang="zh-TW" altLang="en-US" sz="2400" dirty="0">
                <a:solidFill>
                  <a:schemeClr val="tx1"/>
                </a:solidFill>
              </a:rPr>
              <a:t>的數據，分析過去五年貧窮住戶每月在食物、房屋及教育等方面的開支和整體的收支平衡。</a:t>
            </a:r>
          </a:p>
          <a:p>
            <a:pPr algn="just"/>
            <a:endParaRPr lang="zh-TW" altLang="en-US" sz="2400" dirty="0">
              <a:solidFill>
                <a:schemeClr val="tx1"/>
              </a:solidFill>
            </a:endParaRPr>
          </a:p>
          <a:p>
            <a:pPr algn="just"/>
            <a:r>
              <a:rPr lang="zh-TW" altLang="en-US" sz="2400" dirty="0">
                <a:solidFill>
                  <a:schemeClr val="tx1"/>
                </a:solidFill>
              </a:rPr>
              <a:t>統計處的上述調查並不包括領取綜援的住戶，因此以下公佈的數據將不包括綜援住戶</a:t>
            </a:r>
          </a:p>
          <a:p>
            <a:pPr algn="just"/>
            <a:endParaRPr lang="zh-TW" altLang="en-US" sz="2400" dirty="0"/>
          </a:p>
        </p:txBody>
      </p:sp>
      <p:sp>
        <p:nvSpPr>
          <p:cNvPr id="4" name="投影片編號版面配置區 3"/>
          <p:cNvSpPr>
            <a:spLocks noGrp="1"/>
          </p:cNvSpPr>
          <p:nvPr>
            <p:ph type="sldNum" sz="quarter" idx="12"/>
          </p:nvPr>
        </p:nvSpPr>
        <p:spPr/>
        <p:txBody>
          <a:bodyPr/>
          <a:lstStyle/>
          <a:p>
            <a:fld id="{49917616-53C0-45A5-8EA7-FFFCA12FA527}" type="slidenum">
              <a:rPr lang="zh-HK" altLang="en-US" smtClean="0"/>
              <a:pPr/>
              <a:t>4</a:t>
            </a:fld>
            <a:endParaRPr lang="zh-HK"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460" cy="853440"/>
          </a:xfrm>
        </p:spPr>
        <p:txBody>
          <a:bodyPr/>
          <a:lstStyle/>
          <a:p>
            <a:pPr algn="l"/>
            <a:r>
              <a:rPr lang="zh-TW" altLang="en-US" b="1" dirty="0">
                <a:solidFill>
                  <a:schemeClr val="tx1"/>
                </a:solidFill>
              </a:rPr>
              <a:t>按百份位數劃分的住戶開支</a:t>
            </a:r>
          </a:p>
        </p:txBody>
      </p:sp>
      <p:graphicFrame>
        <p:nvGraphicFramePr>
          <p:cNvPr id="5" name="Diagram 4"/>
          <p:cNvGraphicFramePr/>
          <p:nvPr>
            <p:extLst>
              <p:ext uri="{D42A27DB-BD31-4B8C-83A1-F6EECF244321}">
                <p14:modId xmlns="" xmlns:p14="http://schemas.microsoft.com/office/powerpoint/2010/main" val="3350600814"/>
              </p:ext>
            </p:extLst>
          </p:nvPr>
        </p:nvGraphicFramePr>
        <p:xfrm>
          <a:off x="376555" y="1590675"/>
          <a:ext cx="5316220" cy="7194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 xmlns:p14="http://schemas.microsoft.com/office/powerpoint/2010/main" val="1720371648"/>
              </p:ext>
            </p:extLst>
          </p:nvPr>
        </p:nvGraphicFramePr>
        <p:xfrm>
          <a:off x="376555" y="5184140"/>
          <a:ext cx="5316855" cy="71945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Diagram 6"/>
          <p:cNvGraphicFramePr/>
          <p:nvPr>
            <p:extLst>
              <p:ext uri="{D42A27DB-BD31-4B8C-83A1-F6EECF244321}">
                <p14:modId xmlns="" xmlns:p14="http://schemas.microsoft.com/office/powerpoint/2010/main" val="585811486"/>
              </p:ext>
            </p:extLst>
          </p:nvPr>
        </p:nvGraphicFramePr>
        <p:xfrm>
          <a:off x="376555" y="2463800"/>
          <a:ext cx="5316220" cy="71945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8" name="Diagram 7"/>
          <p:cNvGraphicFramePr/>
          <p:nvPr>
            <p:extLst>
              <p:ext uri="{D42A27DB-BD31-4B8C-83A1-F6EECF244321}">
                <p14:modId xmlns="" xmlns:p14="http://schemas.microsoft.com/office/powerpoint/2010/main" val="3879491691"/>
              </p:ext>
            </p:extLst>
          </p:nvPr>
        </p:nvGraphicFramePr>
        <p:xfrm>
          <a:off x="376555" y="3338830"/>
          <a:ext cx="5316855" cy="719455"/>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aphicFrame>
        <p:nvGraphicFramePr>
          <p:cNvPr id="9" name="Diagram 8"/>
          <p:cNvGraphicFramePr/>
          <p:nvPr>
            <p:extLst>
              <p:ext uri="{D42A27DB-BD31-4B8C-83A1-F6EECF244321}">
                <p14:modId xmlns="" xmlns:p14="http://schemas.microsoft.com/office/powerpoint/2010/main" val="3733508221"/>
              </p:ext>
            </p:extLst>
          </p:nvPr>
        </p:nvGraphicFramePr>
        <p:xfrm>
          <a:off x="376555" y="4315460"/>
          <a:ext cx="5316220" cy="719455"/>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
        <p:nvSpPr>
          <p:cNvPr id="10" name="Right Arrow 9"/>
          <p:cNvSpPr/>
          <p:nvPr/>
        </p:nvSpPr>
        <p:spPr>
          <a:xfrm>
            <a:off x="5793105" y="2108200"/>
            <a:ext cx="805180" cy="3180715"/>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1" name="Rounded Rectangle 10"/>
          <p:cNvSpPr/>
          <p:nvPr/>
        </p:nvSpPr>
        <p:spPr>
          <a:xfrm>
            <a:off x="6866890" y="2463800"/>
            <a:ext cx="1579880" cy="23037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a:solidFill>
                  <a:schemeClr val="tx1"/>
                </a:solidFill>
              </a:rPr>
              <a:t>整體住戶開支百份位</a:t>
            </a:r>
          </a:p>
        </p:txBody>
      </p:sp>
      <p:sp>
        <p:nvSpPr>
          <p:cNvPr id="12" name="投影片編號版面配置區 11"/>
          <p:cNvSpPr>
            <a:spLocks noGrp="1"/>
          </p:cNvSpPr>
          <p:nvPr>
            <p:ph type="sldNum" sz="quarter" idx="12"/>
          </p:nvPr>
        </p:nvSpPr>
        <p:spPr/>
        <p:txBody>
          <a:bodyPr/>
          <a:lstStyle/>
          <a:p>
            <a:fld id="{49917616-53C0-45A5-8EA7-FFFCA12FA527}" type="slidenum">
              <a:rPr lang="zh-HK" altLang="en-US" smtClean="0"/>
              <a:pPr/>
              <a:t>5</a:t>
            </a:fld>
            <a:endParaRPr lang="zh-HK"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solidFill>
                  <a:schemeClr val="tx1"/>
                </a:solidFill>
              </a:rPr>
              <a:t>整體住戶的開支模式</a:t>
            </a:r>
            <a:endParaRPr lang="zh-HK" altLang="en-US" b="1" dirty="0">
              <a:solidFill>
                <a:schemeClr val="tx1"/>
              </a:solidFill>
            </a:endParaRPr>
          </a:p>
        </p:txBody>
      </p:sp>
      <p:sp>
        <p:nvSpPr>
          <p:cNvPr id="3" name="內容版面配置區 2"/>
          <p:cNvSpPr>
            <a:spLocks noGrp="1"/>
          </p:cNvSpPr>
          <p:nvPr>
            <p:ph idx="1"/>
          </p:nvPr>
        </p:nvSpPr>
        <p:spPr/>
        <p:txBody>
          <a:bodyPr/>
          <a:lstStyle/>
          <a:p>
            <a:endParaRPr lang="zh-HK" altLang="en-US"/>
          </a:p>
        </p:txBody>
      </p:sp>
      <p:graphicFrame>
        <p:nvGraphicFramePr>
          <p:cNvPr id="4" name="圖表 3"/>
          <p:cNvGraphicFramePr/>
          <p:nvPr/>
        </p:nvGraphicFramePr>
        <p:xfrm>
          <a:off x="0" y="1610436"/>
          <a:ext cx="9144000" cy="5247564"/>
        </p:xfrm>
        <a:graphic>
          <a:graphicData uri="http://schemas.openxmlformats.org/drawingml/2006/chart">
            <c:chart xmlns:c="http://schemas.openxmlformats.org/drawingml/2006/chart" xmlns:r="http://schemas.openxmlformats.org/officeDocument/2006/relationships" r:id="rId2"/>
          </a:graphicData>
        </a:graphic>
      </p:graphicFrame>
      <p:sp>
        <p:nvSpPr>
          <p:cNvPr id="5" name="AutoShape 13"/>
          <p:cNvSpPr/>
          <p:nvPr/>
        </p:nvSpPr>
        <p:spPr>
          <a:xfrm rot="477619" flipV="1">
            <a:off x="580066" y="4921129"/>
            <a:ext cx="8195625" cy="143747"/>
          </a:xfrm>
          <a:prstGeom prst="rightArrow">
            <a:avLst>
              <a:gd name="adj1" fmla="val 50000"/>
              <a:gd name="adj2" fmla="val 723571"/>
            </a:avLst>
          </a:prstGeom>
          <a:solidFill>
            <a:srgbClr val="FFFFFF"/>
          </a:solidFill>
          <a:ln w="9525" cap="flat" cmpd="sng">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olid"/>
            <a:miter/>
            <a:headEnd type="none" w="med" len="med"/>
            <a:tailEnd type="none" w="med" len="med"/>
          </a:ln>
        </p:spPr>
        <p:txBody>
          <a:bodyPr upright="1"/>
          <a:lstStyle/>
          <a:p>
            <a:endParaRPr lang="zh-TW" altLang="en-US"/>
          </a:p>
        </p:txBody>
      </p:sp>
      <p:sp>
        <p:nvSpPr>
          <p:cNvPr id="6" name="投影片編號版面配置區 5"/>
          <p:cNvSpPr>
            <a:spLocks noGrp="1"/>
          </p:cNvSpPr>
          <p:nvPr>
            <p:ph type="sldNum" sz="quarter" idx="12"/>
          </p:nvPr>
        </p:nvSpPr>
        <p:spPr/>
        <p:txBody>
          <a:bodyPr/>
          <a:lstStyle/>
          <a:p>
            <a:fld id="{49917616-53C0-45A5-8EA7-FFFCA12FA527}" type="slidenum">
              <a:rPr lang="zh-HK" altLang="en-US" smtClean="0"/>
              <a:pPr/>
              <a:t>6</a:t>
            </a:fld>
            <a:endParaRPr lang="zh-HK"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09599" y="609600"/>
            <a:ext cx="6347713" cy="1320800"/>
          </a:xfrm>
        </p:spPr>
        <p:txBody>
          <a:bodyPr/>
          <a:lstStyle/>
          <a:p>
            <a:r>
              <a:rPr lang="zh-TW" altLang="en-US" b="1" dirty="0">
                <a:solidFill>
                  <a:schemeClr val="tx1"/>
                </a:solidFill>
              </a:rPr>
              <a:t>整體住戶的開支模式</a:t>
            </a:r>
            <a:endParaRPr lang="zh-HK" altLang="en-US" b="1" dirty="0">
              <a:solidFill>
                <a:schemeClr val="tx1"/>
              </a:solidFill>
            </a:endParaRPr>
          </a:p>
        </p:txBody>
      </p:sp>
      <p:sp>
        <p:nvSpPr>
          <p:cNvPr id="3" name="內容版面配置區 2"/>
          <p:cNvSpPr>
            <a:spLocks noGrp="1"/>
          </p:cNvSpPr>
          <p:nvPr>
            <p:ph idx="1"/>
          </p:nvPr>
        </p:nvSpPr>
        <p:spPr>
          <a:xfrm>
            <a:off x="609600" y="1764030"/>
            <a:ext cx="6951345" cy="4718685"/>
          </a:xfrm>
        </p:spPr>
        <p:txBody>
          <a:bodyPr>
            <a:normAutofit/>
          </a:bodyPr>
          <a:lstStyle/>
          <a:p>
            <a:r>
              <a:rPr lang="zh-TW" altLang="en-US" dirty="0">
                <a:solidFill>
                  <a:schemeClr val="tx1"/>
                </a:solidFill>
              </a:rPr>
              <a:t>我們把住戶的開支組別由低至高從左到右排列，縱軸由上至下是其他開支、住屋開支和食物開支佔總開支的比例。</a:t>
            </a:r>
            <a:endParaRPr lang="en-US" altLang="zh-TW" dirty="0">
              <a:solidFill>
                <a:schemeClr val="tx1"/>
              </a:solidFill>
            </a:endParaRPr>
          </a:p>
          <a:p>
            <a:endParaRPr lang="en-US" altLang="zh-TW" dirty="0">
              <a:solidFill>
                <a:schemeClr val="tx1"/>
              </a:solidFill>
            </a:endParaRPr>
          </a:p>
          <a:p>
            <a:r>
              <a:rPr lang="zh-TW" altLang="en-US" dirty="0">
                <a:solidFill>
                  <a:schemeClr val="tx1"/>
                </a:solidFill>
              </a:rPr>
              <a:t>開支較低住户的開支模式有以下特點：</a:t>
            </a:r>
          </a:p>
          <a:p>
            <a:pPr>
              <a:buFont typeface="+mj-lt"/>
              <a:buAutoNum type="arabicPeriod"/>
            </a:pPr>
            <a:r>
              <a:rPr lang="zh-TW" altLang="en-US" dirty="0">
                <a:solidFill>
                  <a:schemeClr val="tx1"/>
                </a:solidFill>
              </a:rPr>
              <a:t>食物開支佔總開支非常高的比例，尤其是屬最低幾個開支組別的住戶。以最低</a:t>
            </a:r>
            <a:r>
              <a:rPr lang="en-US" altLang="zh-TW" dirty="0">
                <a:solidFill>
                  <a:schemeClr val="tx1"/>
                </a:solidFill>
              </a:rPr>
              <a:t>5%</a:t>
            </a:r>
            <a:r>
              <a:rPr lang="zh-TW" altLang="en-US" dirty="0">
                <a:solidFill>
                  <a:schemeClr val="tx1"/>
                </a:solidFill>
              </a:rPr>
              <a:t>開支組別為例，食物開支佔總開支的比例接近</a:t>
            </a:r>
            <a:r>
              <a:rPr lang="en-US" altLang="zh-TW" dirty="0">
                <a:solidFill>
                  <a:schemeClr val="tx1"/>
                </a:solidFill>
              </a:rPr>
              <a:t>50%</a:t>
            </a:r>
            <a:r>
              <a:rPr lang="zh-TW" altLang="en-US" dirty="0">
                <a:solidFill>
                  <a:schemeClr val="tx1"/>
                </a:solidFill>
              </a:rPr>
              <a:t>。</a:t>
            </a:r>
            <a:endParaRPr lang="en-US" altLang="zh-TW" dirty="0">
              <a:solidFill>
                <a:schemeClr val="tx1"/>
              </a:solidFill>
            </a:endParaRPr>
          </a:p>
          <a:p>
            <a:pPr>
              <a:buFont typeface="+mj-lt"/>
              <a:buAutoNum type="arabicPeriod"/>
            </a:pPr>
            <a:r>
              <a:rPr lang="zh-TW" altLang="en-US" dirty="0">
                <a:solidFill>
                  <a:schemeClr val="tx1"/>
                </a:solidFill>
              </a:rPr>
              <a:t>扣除食物和房屋後，其他開支佔總開支的比例較低，例如屬最低</a:t>
            </a:r>
            <a:r>
              <a:rPr lang="en-US" altLang="zh-TW" dirty="0">
                <a:solidFill>
                  <a:schemeClr val="tx1"/>
                </a:solidFill>
              </a:rPr>
              <a:t>5%</a:t>
            </a:r>
            <a:r>
              <a:rPr lang="zh-TW" altLang="en-US" dirty="0">
                <a:solidFill>
                  <a:schemeClr val="tx1"/>
                </a:solidFill>
              </a:rPr>
              <a:t>開支組別的住戶的其他開支只佔總開支的</a:t>
            </a:r>
            <a:r>
              <a:rPr lang="en-US" altLang="zh-TW" dirty="0">
                <a:solidFill>
                  <a:schemeClr val="tx1"/>
                </a:solidFill>
              </a:rPr>
              <a:t>30%</a:t>
            </a:r>
            <a:r>
              <a:rPr lang="zh-TW" altLang="en-US" dirty="0">
                <a:solidFill>
                  <a:schemeClr val="tx1"/>
                </a:solidFill>
              </a:rPr>
              <a:t>。</a:t>
            </a:r>
            <a:endParaRPr lang="en-US" altLang="zh-TW" dirty="0">
              <a:solidFill>
                <a:schemeClr val="tx1"/>
              </a:solidFill>
            </a:endParaRPr>
          </a:p>
          <a:p>
            <a:pPr marL="0" indent="0">
              <a:buNone/>
            </a:pPr>
            <a:endParaRPr lang="en-US" altLang="zh-TW" dirty="0">
              <a:solidFill>
                <a:schemeClr val="tx1"/>
              </a:solidFill>
            </a:endParaRPr>
          </a:p>
          <a:p>
            <a:r>
              <a:rPr lang="zh-TW" altLang="en-US" dirty="0">
                <a:solidFill>
                  <a:schemeClr val="tx1"/>
                </a:solidFill>
              </a:rPr>
              <a:t>整體而言，當開支組別越高，住戶食物開支佔總開支的比例則越</a:t>
            </a:r>
            <a:r>
              <a:rPr lang="zh-TW" altLang="en-US" dirty="0" smtClean="0">
                <a:solidFill>
                  <a:schemeClr val="tx1"/>
                </a:solidFill>
              </a:rPr>
              <a:t>低。</a:t>
            </a:r>
            <a:endParaRPr lang="zh-TW" altLang="en-US" dirty="0">
              <a:solidFill>
                <a:schemeClr val="tx1"/>
              </a:solidFill>
            </a:endParaRPr>
          </a:p>
          <a:p>
            <a:pPr marL="0" indent="0">
              <a:buNone/>
            </a:pPr>
            <a:endParaRPr lang="zh-HK" altLang="en-US" dirty="0"/>
          </a:p>
        </p:txBody>
      </p:sp>
      <p:sp>
        <p:nvSpPr>
          <p:cNvPr id="4" name="投影片編號版面配置區 3"/>
          <p:cNvSpPr>
            <a:spLocks noGrp="1"/>
          </p:cNvSpPr>
          <p:nvPr>
            <p:ph type="sldNum" sz="quarter" idx="12"/>
          </p:nvPr>
        </p:nvSpPr>
        <p:spPr/>
        <p:txBody>
          <a:bodyPr/>
          <a:lstStyle/>
          <a:p>
            <a:fld id="{49917616-53C0-45A5-8EA7-FFFCA12FA527}" type="slidenum">
              <a:rPr lang="zh-HK" altLang="en-US" smtClean="0"/>
              <a:pPr/>
              <a:t>7</a:t>
            </a:fld>
            <a:endParaRPr lang="zh-HK"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Autofit/>
          </a:bodyPr>
          <a:lstStyle/>
          <a:p>
            <a:r>
              <a:rPr lang="zh-TW" altLang="zh-HK" sz="3200" b="1" dirty="0" smtClean="0">
                <a:solidFill>
                  <a:schemeClr val="tx1"/>
                </a:solidFill>
              </a:rPr>
              <a:t>低開支私</a:t>
            </a:r>
            <a:r>
              <a:rPr lang="zh-TW" altLang="zh-HK" sz="3200" b="1" dirty="0">
                <a:solidFill>
                  <a:schemeClr val="tx1"/>
                </a:solidFill>
              </a:rPr>
              <a:t>樓住</a:t>
            </a:r>
            <a:r>
              <a:rPr lang="zh-TW" altLang="en-US" sz="3200" b="1" dirty="0">
                <a:solidFill>
                  <a:schemeClr val="tx1"/>
                </a:solidFill>
              </a:rPr>
              <a:t>戶</a:t>
            </a:r>
            <a:r>
              <a:rPr lang="zh-TW" altLang="zh-HK" sz="3200" b="1" dirty="0">
                <a:solidFill>
                  <a:schemeClr val="tx1"/>
                </a:solidFill>
              </a:rPr>
              <a:t>房屋開支佔整體</a:t>
            </a:r>
            <a:r>
              <a:rPr lang="zh-TW" altLang="zh-HK" sz="3200" b="1" dirty="0" smtClean="0">
                <a:solidFill>
                  <a:schemeClr val="tx1"/>
                </a:solidFill>
              </a:rPr>
              <a:t>開支</a:t>
            </a:r>
            <a:r>
              <a:rPr lang="zh-TW" altLang="en-US" sz="3200" b="1" dirty="0" smtClean="0">
                <a:solidFill>
                  <a:schemeClr val="tx1"/>
                </a:solidFill>
              </a:rPr>
              <a:t>的比率較五年前上升</a:t>
            </a:r>
            <a:r>
              <a:rPr lang="zh-TW" altLang="zh-HK" sz="3200" dirty="0"/>
              <a:t/>
            </a:r>
            <a:br>
              <a:rPr lang="zh-TW" altLang="zh-HK" sz="3200" dirty="0"/>
            </a:br>
            <a:endParaRPr lang="zh-HK" altLang="en-US" sz="3200" dirty="0"/>
          </a:p>
        </p:txBody>
      </p:sp>
      <p:graphicFrame>
        <p:nvGraphicFramePr>
          <p:cNvPr id="8" name="內容版面配置區 7"/>
          <p:cNvGraphicFramePr>
            <a:graphicFrameLocks noGrp="1"/>
          </p:cNvGraphicFramePr>
          <p:nvPr>
            <p:ph idx="1"/>
          </p:nvPr>
        </p:nvGraphicFramePr>
        <p:xfrm>
          <a:off x="1012874" y="2419644"/>
          <a:ext cx="6176449" cy="2939784"/>
        </p:xfrm>
        <a:graphic>
          <a:graphicData uri="http://schemas.openxmlformats.org/drawingml/2006/table">
            <a:tbl>
              <a:tblPr firstRow="1" firstCol="1" bandRow="1">
                <a:tableStyleId>{5C22544A-7EE6-4342-B048-85BDC9FD1C3A}</a:tableStyleId>
              </a:tblPr>
              <a:tblGrid>
                <a:gridCol w="2081300"/>
                <a:gridCol w="1984068"/>
                <a:gridCol w="2111081"/>
              </a:tblGrid>
              <a:tr h="464232">
                <a:tc>
                  <a:txBody>
                    <a:bodyPr/>
                    <a:lstStyle/>
                    <a:p>
                      <a:pPr algn="ctr">
                        <a:spcAft>
                          <a:spcPts val="0"/>
                        </a:spcAft>
                      </a:pPr>
                      <a:r>
                        <a:rPr lang="zh-TW" sz="1600" kern="100" dirty="0">
                          <a:effectLst/>
                        </a:rPr>
                        <a:t>住戶人數</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spcAft>
                          <a:spcPts val="0"/>
                        </a:spcAft>
                      </a:pPr>
                      <a:r>
                        <a:rPr lang="en-US" sz="1600" kern="100">
                          <a:effectLst/>
                        </a:rPr>
                        <a:t>2009/2010</a:t>
                      </a:r>
                      <a:r>
                        <a:rPr lang="zh-TW" sz="1600" kern="100">
                          <a:effectLst/>
                        </a:rPr>
                        <a:t>年度</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spcAft>
                          <a:spcPts val="0"/>
                        </a:spcAft>
                      </a:pPr>
                      <a:r>
                        <a:rPr lang="en-US" sz="1600" kern="100">
                          <a:effectLst/>
                        </a:rPr>
                        <a:t>2014/2015</a:t>
                      </a:r>
                      <a:r>
                        <a:rPr lang="zh-TW" sz="1600" kern="100">
                          <a:effectLst/>
                        </a:rPr>
                        <a:t>年度</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r>
              <a:tr h="412592">
                <a:tc>
                  <a:txBody>
                    <a:bodyPr/>
                    <a:lstStyle/>
                    <a:p>
                      <a:pPr algn="ctr">
                        <a:lnSpc>
                          <a:spcPct val="115000"/>
                        </a:lnSpc>
                        <a:spcAft>
                          <a:spcPts val="0"/>
                        </a:spcAft>
                      </a:pPr>
                      <a:r>
                        <a:rPr lang="zh-TW" sz="1600" kern="100" dirty="0">
                          <a:effectLst/>
                        </a:rPr>
                        <a:t>一人住戶</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spcAft>
                          <a:spcPts val="0"/>
                        </a:spcAft>
                      </a:pPr>
                      <a:r>
                        <a:rPr lang="en-US" sz="1600" b="0" kern="100" dirty="0">
                          <a:effectLst/>
                        </a:rPr>
                        <a:t>3,849</a:t>
                      </a:r>
                      <a:r>
                        <a:rPr lang="zh-TW" sz="1600" b="0" kern="100" dirty="0">
                          <a:effectLst/>
                        </a:rPr>
                        <a:t>元 </a:t>
                      </a:r>
                      <a:r>
                        <a:rPr lang="en-US" sz="1600" b="0" kern="100" dirty="0">
                          <a:effectLst/>
                        </a:rPr>
                        <a:t>(52.6%)</a:t>
                      </a:r>
                      <a:endParaRPr lang="zh-TW" sz="1600" b="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600" b="0" kern="100" dirty="0">
                          <a:effectLst/>
                        </a:rPr>
                        <a:t>4,951</a:t>
                      </a:r>
                      <a:r>
                        <a:rPr lang="zh-TW" sz="1600" b="0" kern="100" dirty="0">
                          <a:effectLst/>
                        </a:rPr>
                        <a:t>元 </a:t>
                      </a:r>
                      <a:r>
                        <a:rPr lang="en-US" sz="1600" b="0" kern="100" dirty="0">
                          <a:effectLst/>
                        </a:rPr>
                        <a:t>(</a:t>
                      </a:r>
                      <a:r>
                        <a:rPr lang="en-US" sz="1600" b="1" kern="100" dirty="0">
                          <a:effectLst/>
                        </a:rPr>
                        <a:t>56.0%</a:t>
                      </a:r>
                      <a:r>
                        <a:rPr lang="en-US" sz="1600" b="0" kern="100" dirty="0">
                          <a:effectLst/>
                        </a:rPr>
                        <a:t>)</a:t>
                      </a:r>
                      <a:endParaRPr lang="zh-TW" sz="1600" b="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r>
              <a:tr h="412592">
                <a:tc>
                  <a:txBody>
                    <a:bodyPr/>
                    <a:lstStyle/>
                    <a:p>
                      <a:pPr algn="ctr">
                        <a:lnSpc>
                          <a:spcPct val="115000"/>
                        </a:lnSpc>
                        <a:spcAft>
                          <a:spcPts val="0"/>
                        </a:spcAft>
                      </a:pPr>
                      <a:r>
                        <a:rPr lang="zh-TW" sz="1600" kern="100">
                          <a:effectLst/>
                        </a:rPr>
                        <a:t>二人住戶</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spcAft>
                          <a:spcPts val="0"/>
                        </a:spcAft>
                      </a:pPr>
                      <a:r>
                        <a:rPr lang="en-US" sz="1600" b="0" kern="100" dirty="0">
                          <a:effectLst/>
                        </a:rPr>
                        <a:t>5,354</a:t>
                      </a:r>
                      <a:r>
                        <a:rPr lang="zh-TW" sz="1600" b="0" kern="100" dirty="0">
                          <a:effectLst/>
                        </a:rPr>
                        <a:t>元 </a:t>
                      </a:r>
                      <a:r>
                        <a:rPr lang="en-US" sz="1600" b="0" kern="100" dirty="0">
                          <a:effectLst/>
                        </a:rPr>
                        <a:t>(49.2%)</a:t>
                      </a:r>
                      <a:endParaRPr lang="zh-TW" sz="1600" b="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600" b="0" kern="100" dirty="0">
                          <a:effectLst/>
                        </a:rPr>
                        <a:t>7,525</a:t>
                      </a:r>
                      <a:r>
                        <a:rPr lang="zh-TW" sz="1600" b="0" kern="100" dirty="0">
                          <a:effectLst/>
                        </a:rPr>
                        <a:t>元 </a:t>
                      </a:r>
                      <a:r>
                        <a:rPr lang="en-US" sz="1600" b="0" kern="100" dirty="0">
                          <a:effectLst/>
                        </a:rPr>
                        <a:t>(</a:t>
                      </a:r>
                      <a:r>
                        <a:rPr lang="en-US" sz="1600" b="1" kern="100" dirty="0">
                          <a:effectLst/>
                        </a:rPr>
                        <a:t>53.4%</a:t>
                      </a:r>
                      <a:r>
                        <a:rPr lang="en-US" sz="1600" b="0" kern="100" dirty="0">
                          <a:effectLst/>
                        </a:rPr>
                        <a:t>)</a:t>
                      </a:r>
                      <a:endParaRPr lang="zh-TW" sz="1600" b="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r>
              <a:tr h="412592">
                <a:tc>
                  <a:txBody>
                    <a:bodyPr/>
                    <a:lstStyle/>
                    <a:p>
                      <a:pPr algn="ctr">
                        <a:lnSpc>
                          <a:spcPct val="115000"/>
                        </a:lnSpc>
                        <a:spcAft>
                          <a:spcPts val="0"/>
                        </a:spcAft>
                      </a:pPr>
                      <a:r>
                        <a:rPr lang="zh-TW" sz="1600" kern="100">
                          <a:effectLst/>
                        </a:rPr>
                        <a:t>三人住戶</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spcAft>
                          <a:spcPts val="0"/>
                        </a:spcAft>
                      </a:pPr>
                      <a:r>
                        <a:rPr lang="en-US" sz="1600" b="0" kern="100" dirty="0">
                          <a:effectLst/>
                        </a:rPr>
                        <a:t>5,572</a:t>
                      </a:r>
                      <a:r>
                        <a:rPr lang="zh-TW" sz="1600" b="0" kern="100" dirty="0">
                          <a:effectLst/>
                        </a:rPr>
                        <a:t>元 </a:t>
                      </a:r>
                      <a:r>
                        <a:rPr lang="en-US" sz="1600" b="0" kern="100" dirty="0">
                          <a:effectLst/>
                        </a:rPr>
                        <a:t>(41.1%)</a:t>
                      </a:r>
                      <a:endParaRPr lang="zh-TW" sz="1600" b="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600" b="0" kern="100" dirty="0">
                          <a:effectLst/>
                        </a:rPr>
                        <a:t>7,664</a:t>
                      </a:r>
                      <a:r>
                        <a:rPr lang="zh-TW" sz="1600" b="0" kern="100" dirty="0">
                          <a:effectLst/>
                        </a:rPr>
                        <a:t>元 </a:t>
                      </a:r>
                      <a:r>
                        <a:rPr lang="en-US" sz="1600" b="0" kern="100" dirty="0">
                          <a:effectLst/>
                        </a:rPr>
                        <a:t>(43.9%)</a:t>
                      </a:r>
                      <a:endParaRPr lang="zh-TW" sz="1600" b="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r>
              <a:tr h="412592">
                <a:tc>
                  <a:txBody>
                    <a:bodyPr/>
                    <a:lstStyle/>
                    <a:p>
                      <a:pPr algn="ctr">
                        <a:lnSpc>
                          <a:spcPct val="115000"/>
                        </a:lnSpc>
                        <a:spcAft>
                          <a:spcPts val="0"/>
                        </a:spcAft>
                      </a:pPr>
                      <a:r>
                        <a:rPr lang="zh-TW" sz="1600" kern="100">
                          <a:effectLst/>
                        </a:rPr>
                        <a:t>四人住戶</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spcAft>
                          <a:spcPts val="0"/>
                        </a:spcAft>
                      </a:pPr>
                      <a:r>
                        <a:rPr lang="en-US" sz="1600" b="0" kern="100" dirty="0">
                          <a:effectLst/>
                        </a:rPr>
                        <a:t>5,883</a:t>
                      </a:r>
                      <a:r>
                        <a:rPr lang="zh-TW" sz="1600" b="0" kern="100" dirty="0">
                          <a:effectLst/>
                        </a:rPr>
                        <a:t>元 </a:t>
                      </a:r>
                      <a:r>
                        <a:rPr lang="en-US" sz="1600" b="0" kern="100" dirty="0">
                          <a:effectLst/>
                        </a:rPr>
                        <a:t>(37.9%)</a:t>
                      </a:r>
                      <a:endParaRPr lang="zh-TW" sz="1600" b="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600" b="0" kern="100" dirty="0">
                          <a:effectLst/>
                        </a:rPr>
                        <a:t>8,588</a:t>
                      </a:r>
                      <a:r>
                        <a:rPr lang="zh-TW" sz="1600" b="0" kern="100" dirty="0">
                          <a:effectLst/>
                        </a:rPr>
                        <a:t>元 </a:t>
                      </a:r>
                      <a:r>
                        <a:rPr lang="en-US" sz="1600" b="0" kern="100" dirty="0">
                          <a:effectLst/>
                        </a:rPr>
                        <a:t>(40.0%)</a:t>
                      </a:r>
                      <a:endParaRPr lang="zh-TW" sz="1600" b="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r>
              <a:tr h="412592">
                <a:tc>
                  <a:txBody>
                    <a:bodyPr/>
                    <a:lstStyle/>
                    <a:p>
                      <a:pPr algn="ctr">
                        <a:lnSpc>
                          <a:spcPct val="115000"/>
                        </a:lnSpc>
                        <a:spcAft>
                          <a:spcPts val="0"/>
                        </a:spcAft>
                      </a:pPr>
                      <a:r>
                        <a:rPr lang="zh-TW" sz="1600" kern="100">
                          <a:effectLst/>
                        </a:rPr>
                        <a:t>五人或以上住戶</a:t>
                      </a:r>
                      <a:endParaRPr lang="zh-TW" sz="16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spcAft>
                          <a:spcPts val="0"/>
                        </a:spcAft>
                      </a:pPr>
                      <a:r>
                        <a:rPr lang="en-US" sz="1600" b="0" kern="100">
                          <a:effectLst/>
                        </a:rPr>
                        <a:t>6,225</a:t>
                      </a:r>
                      <a:r>
                        <a:rPr lang="zh-TW" sz="1600" b="0" kern="100">
                          <a:effectLst/>
                        </a:rPr>
                        <a:t>元 </a:t>
                      </a:r>
                      <a:r>
                        <a:rPr lang="en-US" sz="1600" b="0" kern="100">
                          <a:effectLst/>
                        </a:rPr>
                        <a:t>(33.2%)</a:t>
                      </a:r>
                      <a:endParaRPr lang="zh-TW" sz="1600" b="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600" b="0" kern="100" dirty="0">
                          <a:effectLst/>
                        </a:rPr>
                        <a:t>8,840</a:t>
                      </a:r>
                      <a:r>
                        <a:rPr lang="zh-TW" sz="1600" b="0" kern="100" dirty="0">
                          <a:effectLst/>
                        </a:rPr>
                        <a:t>元 </a:t>
                      </a:r>
                      <a:r>
                        <a:rPr lang="en-US" sz="1600" b="0" kern="100" dirty="0">
                          <a:effectLst/>
                        </a:rPr>
                        <a:t>(34.0%)</a:t>
                      </a:r>
                      <a:endParaRPr lang="zh-TW" sz="1600" b="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r>
              <a:tr h="412592">
                <a:tc>
                  <a:txBody>
                    <a:bodyPr/>
                    <a:lstStyle/>
                    <a:p>
                      <a:pPr algn="ctr">
                        <a:lnSpc>
                          <a:spcPct val="115000"/>
                        </a:lnSpc>
                        <a:spcAft>
                          <a:spcPts val="0"/>
                        </a:spcAft>
                      </a:pPr>
                      <a:r>
                        <a:rPr lang="zh-TW" sz="1600" kern="100" dirty="0">
                          <a:effectLst/>
                        </a:rPr>
                        <a:t>整體住戶</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spcAft>
                          <a:spcPts val="0"/>
                        </a:spcAft>
                      </a:pPr>
                      <a:r>
                        <a:rPr lang="en-US" sz="1600" b="0" kern="100" dirty="0">
                          <a:effectLst/>
                        </a:rPr>
                        <a:t>5,397</a:t>
                      </a:r>
                      <a:r>
                        <a:rPr lang="zh-TW" sz="1600" b="0" kern="100" dirty="0">
                          <a:effectLst/>
                        </a:rPr>
                        <a:t>元 </a:t>
                      </a:r>
                      <a:r>
                        <a:rPr lang="en-US" sz="1600" b="0" kern="100" dirty="0">
                          <a:effectLst/>
                        </a:rPr>
                        <a:t>(42.1%)</a:t>
                      </a:r>
                      <a:endParaRPr lang="zh-TW" sz="1600" b="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US" sz="1600" b="0" kern="100" dirty="0">
                          <a:effectLst/>
                        </a:rPr>
                        <a:t>7,608 </a:t>
                      </a:r>
                      <a:r>
                        <a:rPr lang="zh-TW" sz="1600" b="0" kern="100" dirty="0">
                          <a:effectLst/>
                        </a:rPr>
                        <a:t>元</a:t>
                      </a:r>
                      <a:r>
                        <a:rPr lang="en-US" sz="1600" b="0" kern="100" dirty="0">
                          <a:effectLst/>
                        </a:rPr>
                        <a:t>(44.4%)</a:t>
                      </a:r>
                      <a:endParaRPr lang="zh-TW" sz="1600" b="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r>
            </a:tbl>
          </a:graphicData>
        </a:graphic>
      </p:graphicFrame>
      <p:sp>
        <p:nvSpPr>
          <p:cNvPr id="9" name="Rectangle 3"/>
          <p:cNvSpPr>
            <a:spLocks noChangeArrowheads="1"/>
          </p:cNvSpPr>
          <p:nvPr/>
        </p:nvSpPr>
        <p:spPr bwMode="auto">
          <a:xfrm>
            <a:off x="1552518" y="1733546"/>
            <a:ext cx="5150123" cy="584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lvl="0" algn="ctr" defTabSz="914400" eaLnBrk="0" fontAlgn="base" hangingPunct="0">
              <a:spcBef>
                <a:spcPct val="0"/>
              </a:spcBef>
              <a:spcAft>
                <a:spcPct val="0"/>
              </a:spcAft>
            </a:pPr>
            <a:r>
              <a:rPr kumimoji="0" lang="zh-TW" altLang="zh-HK" sz="1600" i="0" u="none" strike="noStrike" cap="none" normalizeH="0" baseline="0" dirty="0" smtClean="0">
                <a:ln>
                  <a:noFill/>
                </a:ln>
                <a:solidFill>
                  <a:schemeClr val="tx1"/>
                </a:solidFill>
                <a:effectLst/>
                <a:latin typeface="+mn-ea"/>
                <a:cs typeface="Times New Roman" panose="02020603050405020304" pitchFamily="18" charset="0"/>
              </a:rPr>
              <a:t>按</a:t>
            </a:r>
            <a:r>
              <a:rPr kumimoji="0" lang="zh-TW" altLang="zh-HK" sz="1600" i="0" u="none" strike="noStrike" cap="none" normalizeH="0" baseline="0" dirty="0">
                <a:ln>
                  <a:noFill/>
                </a:ln>
                <a:solidFill>
                  <a:schemeClr val="tx1"/>
                </a:solidFill>
                <a:effectLst/>
                <a:latin typeface="+mn-ea"/>
                <a:cs typeface="Times New Roman" panose="02020603050405020304" pitchFamily="18" charset="0"/>
              </a:rPr>
              <a:t>年度和住戶人數劃分</a:t>
            </a:r>
            <a:r>
              <a:rPr kumimoji="0" lang="zh-TW" altLang="en-US" sz="1600" i="0" u="none" strike="noStrike" cap="none" normalizeH="0" baseline="0" dirty="0">
                <a:ln>
                  <a:noFill/>
                </a:ln>
                <a:solidFill>
                  <a:schemeClr val="tx1"/>
                </a:solidFill>
                <a:effectLst/>
                <a:latin typeface="+mn-ea"/>
                <a:cs typeface="Times New Roman" panose="02020603050405020304" pitchFamily="18" charset="0"/>
              </a:rPr>
              <a:t>，</a:t>
            </a:r>
            <a:r>
              <a:rPr lang="zh-TW" altLang="en-US" sz="1600" dirty="0">
                <a:latin typeface="+mn-ea"/>
                <a:cs typeface="Times New Roman" panose="02020603050405020304" pitchFamily="18" charset="0"/>
              </a:rPr>
              <a:t>開支</a:t>
            </a:r>
            <a:r>
              <a:rPr lang="zh-TW" altLang="zh-HK" sz="1600" dirty="0">
                <a:latin typeface="+mn-ea"/>
                <a:cs typeface="Times New Roman" panose="02020603050405020304" pitchFamily="18" charset="0"/>
              </a:rPr>
              <a:t>最低</a:t>
            </a:r>
            <a:r>
              <a:rPr lang="zh-TW" altLang="en-US" sz="1600" dirty="0">
                <a:latin typeface="+mn-ea"/>
              </a:rPr>
              <a:t>的</a:t>
            </a:r>
            <a:r>
              <a:rPr lang="en-US" altLang="zh-TW" sz="1600" dirty="0">
                <a:latin typeface="+mn-ea"/>
                <a:cs typeface="Times New Roman" panose="02020603050405020304" pitchFamily="18" charset="0"/>
              </a:rPr>
              <a:t>50%</a:t>
            </a:r>
            <a:r>
              <a:rPr lang="zh-TW" altLang="en-US" sz="1600" dirty="0">
                <a:latin typeface="+mn-ea"/>
                <a:cs typeface="Times New Roman" panose="02020603050405020304" pitchFamily="18" charset="0"/>
              </a:rPr>
              <a:t>住戶中</a:t>
            </a:r>
            <a:endParaRPr kumimoji="0" lang="zh-TW" altLang="en-US" sz="1600" i="0" u="none" strike="noStrike" cap="none" normalizeH="0" baseline="0" dirty="0">
              <a:ln>
                <a:noFill/>
              </a:ln>
              <a:solidFill>
                <a:schemeClr val="tx1"/>
              </a:solidFill>
              <a:effectLst/>
              <a:latin typeface="+mn-ea"/>
            </a:endParaRPr>
          </a:p>
          <a:p>
            <a:pPr marL="0" marR="0" lvl="0" indent="0" algn="ctr" defTabSz="914400" rtl="0" eaLnBrk="0" fontAlgn="base" latinLnBrk="0" hangingPunct="0">
              <a:lnSpc>
                <a:spcPct val="100000"/>
              </a:lnSpc>
              <a:spcBef>
                <a:spcPct val="0"/>
              </a:spcBef>
              <a:spcAft>
                <a:spcPct val="0"/>
              </a:spcAft>
              <a:buClrTx/>
              <a:buSzTx/>
              <a:buFontTx/>
              <a:buNone/>
            </a:pPr>
            <a:r>
              <a:rPr kumimoji="0" lang="zh-TW" altLang="en-US" sz="1600" i="0" u="none" strike="noStrike" cap="none" normalizeH="0" baseline="0" dirty="0">
                <a:ln>
                  <a:noFill/>
                </a:ln>
                <a:solidFill>
                  <a:schemeClr val="tx1"/>
                </a:solidFill>
                <a:effectLst/>
                <a:latin typeface="+mn-ea"/>
                <a:cs typeface="Times New Roman" panose="02020603050405020304" pitchFamily="18" charset="0"/>
              </a:rPr>
              <a:t>私樓住戶的平均每月房屋開支和其佔總開支的百分比</a:t>
            </a:r>
            <a:endParaRPr kumimoji="0" lang="zh-TW" altLang="en-US" sz="1600" i="0" u="none" strike="noStrike" cap="none" normalizeH="0" baseline="0" dirty="0">
              <a:ln>
                <a:noFill/>
              </a:ln>
              <a:solidFill>
                <a:schemeClr val="tx1"/>
              </a:solidFill>
              <a:effectLst/>
              <a:latin typeface="+mn-ea"/>
            </a:endParaRPr>
          </a:p>
        </p:txBody>
      </p:sp>
      <p:sp>
        <p:nvSpPr>
          <p:cNvPr id="6" name="內容版面配置區 2"/>
          <p:cNvSpPr txBox="1"/>
          <p:nvPr/>
        </p:nvSpPr>
        <p:spPr>
          <a:xfrm>
            <a:off x="567311" y="5513401"/>
            <a:ext cx="7020844" cy="93014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285750" indent="-285750" algn="just">
              <a:buFont typeface="Wingdings" panose="05000000000000000000" pitchFamily="2" charset="2"/>
              <a:buChar char="Ø"/>
            </a:pPr>
            <a:r>
              <a:rPr lang="zh-TW" altLang="en-US" dirty="0"/>
              <a:t>基層私樓住戶</a:t>
            </a:r>
            <a:r>
              <a:rPr lang="zh-TW" altLang="zh-HK" dirty="0"/>
              <a:t>房屋開支上升對人數較少的住戶影響最大。一人住戶的平均</a:t>
            </a:r>
            <a:r>
              <a:rPr lang="zh-TW" altLang="en-US" dirty="0"/>
              <a:t>每月</a:t>
            </a:r>
            <a:r>
              <a:rPr lang="zh-TW" altLang="zh-HK" dirty="0"/>
              <a:t>房屋開支由</a:t>
            </a:r>
            <a:r>
              <a:rPr lang="en-US" altLang="zh-HK" dirty="0"/>
              <a:t>3,849</a:t>
            </a:r>
            <a:r>
              <a:rPr lang="zh-TW" altLang="zh-HK" dirty="0"/>
              <a:t>元上升到</a:t>
            </a:r>
            <a:r>
              <a:rPr lang="en-US" altLang="zh-HK" dirty="0"/>
              <a:t>4,951</a:t>
            </a:r>
            <a:r>
              <a:rPr lang="zh-TW" altLang="zh-HK" dirty="0"/>
              <a:t>元，二人住戶由</a:t>
            </a:r>
            <a:r>
              <a:rPr lang="en-US" altLang="zh-HK" dirty="0"/>
              <a:t>5,354</a:t>
            </a:r>
            <a:r>
              <a:rPr lang="zh-TW" altLang="zh-HK" dirty="0"/>
              <a:t>元上升到</a:t>
            </a:r>
            <a:r>
              <a:rPr lang="en-US" altLang="zh-HK" dirty="0"/>
              <a:t>7,525</a:t>
            </a:r>
            <a:r>
              <a:rPr lang="zh-TW" altLang="zh-HK" dirty="0"/>
              <a:t>元，兩組住戶的房屋開支均佔總開支的過半。</a:t>
            </a:r>
            <a:endParaRPr lang="zh-HK" altLang="en-US" dirty="0"/>
          </a:p>
          <a:p>
            <a:endParaRPr lang="zh-HK" altLang="en-US" dirty="0"/>
          </a:p>
        </p:txBody>
      </p:sp>
      <p:sp>
        <p:nvSpPr>
          <p:cNvPr id="7" name="投影片編號版面配置區 6"/>
          <p:cNvSpPr>
            <a:spLocks noGrp="1"/>
          </p:cNvSpPr>
          <p:nvPr>
            <p:ph type="sldNum" sz="quarter" idx="12"/>
          </p:nvPr>
        </p:nvSpPr>
        <p:spPr/>
        <p:txBody>
          <a:bodyPr/>
          <a:lstStyle/>
          <a:p>
            <a:fld id="{49917616-53C0-45A5-8EA7-FFFCA12FA527}" type="slidenum">
              <a:rPr lang="zh-HK" altLang="en-US" smtClean="0"/>
              <a:pPr/>
              <a:t>8</a:t>
            </a:fld>
            <a:endParaRPr lang="zh-HK"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97057" y="314178"/>
            <a:ext cx="6536789" cy="1320800"/>
          </a:xfrm>
        </p:spPr>
        <p:txBody>
          <a:bodyPr>
            <a:normAutofit fontScale="90000"/>
          </a:bodyPr>
          <a:lstStyle/>
          <a:p>
            <a:r>
              <a:rPr lang="zh-TW" b="1" dirty="0" smtClean="0">
                <a:solidFill>
                  <a:schemeClr val="tx1"/>
                </a:solidFill>
              </a:rPr>
              <a:t>平均而言，低開支</a:t>
            </a:r>
            <a:r>
              <a:rPr lang="zh-TW" altLang="en-US" b="1" dirty="0" smtClean="0">
                <a:solidFill>
                  <a:schemeClr val="tx1"/>
                </a:solidFill>
              </a:rPr>
              <a:t>私樓住戶的房屋開支，是公屋住戶的近五倍</a:t>
            </a:r>
            <a:endParaRPr lang="zh-HK" altLang="en-US" b="1" dirty="0">
              <a:solidFill>
                <a:schemeClr val="tx1"/>
              </a:solidFill>
            </a:endParaRPr>
          </a:p>
        </p:txBody>
      </p:sp>
      <p:graphicFrame>
        <p:nvGraphicFramePr>
          <p:cNvPr id="4" name="內容版面配置區 3"/>
          <p:cNvGraphicFramePr>
            <a:graphicFrameLocks noGrp="1"/>
          </p:cNvGraphicFramePr>
          <p:nvPr>
            <p:ph idx="1"/>
          </p:nvPr>
        </p:nvGraphicFramePr>
        <p:xfrm>
          <a:off x="609599" y="2674959"/>
          <a:ext cx="6348414" cy="2841921"/>
        </p:xfrm>
        <a:graphic>
          <a:graphicData uri="http://schemas.openxmlformats.org/drawingml/2006/table">
            <a:tbl>
              <a:tblPr firstRow="1" firstCol="1" bandRow="1">
                <a:tableStyleId>{5C22544A-7EE6-4342-B048-85BDC9FD1C3A}</a:tableStyleId>
              </a:tblPr>
              <a:tblGrid>
                <a:gridCol w="2116138"/>
                <a:gridCol w="2116138"/>
                <a:gridCol w="2116138"/>
              </a:tblGrid>
              <a:tr h="464026">
                <a:tc>
                  <a:txBody>
                    <a:bodyPr/>
                    <a:lstStyle/>
                    <a:p>
                      <a:endParaRPr lang="zh-HK" altLang="en-US" dirty="0"/>
                    </a:p>
                  </a:txBody>
                  <a:tcPr anchor="ctr"/>
                </a:tc>
                <a:tc>
                  <a:txBody>
                    <a:bodyPr/>
                    <a:lstStyle/>
                    <a:p>
                      <a:pPr algn="ctr"/>
                      <a:r>
                        <a:rPr lang="zh-TW" altLang="en-US" sz="1800" dirty="0"/>
                        <a:t>公屋住戶</a:t>
                      </a:r>
                      <a:endParaRPr lang="zh-HK" altLang="en-US" sz="1800" dirty="0">
                        <a:latin typeface="+mn-lt"/>
                      </a:endParaRPr>
                    </a:p>
                  </a:txBody>
                  <a:tcPr anchor="ctr"/>
                </a:tc>
                <a:tc>
                  <a:txBody>
                    <a:bodyPr/>
                    <a:lstStyle/>
                    <a:p>
                      <a:pPr algn="ctr"/>
                      <a:r>
                        <a:rPr lang="zh-TW" altLang="en-US" sz="1800" dirty="0"/>
                        <a:t>私樓住戶</a:t>
                      </a:r>
                      <a:endParaRPr lang="zh-HK" altLang="en-US" sz="1800" dirty="0">
                        <a:latin typeface="+mn-lt"/>
                      </a:endParaRPr>
                    </a:p>
                  </a:txBody>
                  <a:tcPr anchor="ctr"/>
                </a:tc>
              </a:tr>
              <a:tr h="635180">
                <a:tc>
                  <a:txBody>
                    <a:bodyPr/>
                    <a:lstStyle/>
                    <a:p>
                      <a:pPr algn="ctr" fontAlgn="base">
                        <a:spcAft>
                          <a:spcPts val="0"/>
                        </a:spcAft>
                      </a:pPr>
                      <a:r>
                        <a:rPr lang="zh-TW" sz="1600" kern="0" dirty="0">
                          <a:effectLst/>
                        </a:rPr>
                        <a:t>食物開支</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algn="ctr" fontAlgn="b"/>
                      <a:r>
                        <a:rPr lang="en-US" altLang="zh-HK" sz="1800" u="none" strike="noStrike" dirty="0">
                          <a:effectLst/>
                        </a:rPr>
                        <a:t>5</a:t>
                      </a:r>
                      <a:r>
                        <a:rPr lang="en-US" altLang="zh-TW" sz="1800" u="none" strike="noStrike" dirty="0">
                          <a:effectLst/>
                        </a:rPr>
                        <a:t>,</a:t>
                      </a:r>
                      <a:r>
                        <a:rPr lang="en-US" altLang="zh-HK" sz="1800" u="none" strike="noStrike" dirty="0">
                          <a:effectLst/>
                        </a:rPr>
                        <a:t>725</a:t>
                      </a:r>
                      <a:r>
                        <a:rPr lang="zh-TW" altLang="en-US" sz="1800" u="none" strike="noStrike" dirty="0">
                          <a:effectLst/>
                        </a:rPr>
                        <a:t> 元</a:t>
                      </a:r>
                      <a:endParaRPr lang="en-US" altLang="zh-HK" sz="1800" u="none" strike="noStrike" dirty="0">
                        <a:effectLst/>
                      </a:endParaRPr>
                    </a:p>
                    <a:p>
                      <a:pPr algn="ctr" fontAlgn="b"/>
                      <a:r>
                        <a:rPr lang="en-US" altLang="zh-HK" sz="1800" u="none" strike="noStrike" dirty="0">
                          <a:effectLst/>
                        </a:rPr>
                        <a:t>(48.2%)</a:t>
                      </a:r>
                      <a:endParaRPr lang="en-US" altLang="zh-HK" sz="1800" b="0" i="0" u="none" strike="noStrike" dirty="0">
                        <a:solidFill>
                          <a:srgbClr val="000000"/>
                        </a:solidFill>
                        <a:effectLst/>
                        <a:latin typeface="+mn-lt"/>
                        <a:ea typeface="新細明體" panose="02020500000000000000" pitchFamily="18" charset="-120"/>
                      </a:endParaRPr>
                    </a:p>
                  </a:txBody>
                  <a:tcPr marL="9525" marR="9525" marT="9525" marB="0" anchor="ctr"/>
                </a:tc>
                <a:tc>
                  <a:txBody>
                    <a:bodyPr/>
                    <a:lstStyle/>
                    <a:p>
                      <a:pPr marL="0" marR="0" indent="0" algn="ctr" defTabSz="457200" rtl="0" eaLnBrk="1" fontAlgn="b" latinLnBrk="0" hangingPunct="1">
                        <a:lnSpc>
                          <a:spcPct val="100000"/>
                        </a:lnSpc>
                        <a:spcBef>
                          <a:spcPts val="0"/>
                        </a:spcBef>
                        <a:spcAft>
                          <a:spcPts val="0"/>
                        </a:spcAft>
                        <a:buClrTx/>
                        <a:buSzTx/>
                        <a:buFontTx/>
                        <a:buNone/>
                        <a:defRPr/>
                      </a:pPr>
                      <a:r>
                        <a:rPr lang="en-US" altLang="zh-HK" sz="1800" u="none" strike="noStrike" dirty="0">
                          <a:effectLst/>
                        </a:rPr>
                        <a:t>4</a:t>
                      </a:r>
                      <a:r>
                        <a:rPr lang="en-US" altLang="zh-TW" sz="1800" u="none" strike="noStrike" dirty="0">
                          <a:effectLst/>
                        </a:rPr>
                        <a:t>,</a:t>
                      </a:r>
                      <a:r>
                        <a:rPr lang="en-US" altLang="zh-HK" sz="1800" u="none" strike="noStrike" dirty="0">
                          <a:effectLst/>
                        </a:rPr>
                        <a:t>973</a:t>
                      </a:r>
                      <a:r>
                        <a:rPr lang="zh-TW" altLang="en-US" sz="1800" u="none" strike="noStrike" dirty="0">
                          <a:effectLst/>
                        </a:rPr>
                        <a:t>元</a:t>
                      </a:r>
                      <a:endParaRPr lang="en-US" altLang="zh-HK" sz="1800" u="none" strike="noStrike" dirty="0">
                        <a:effectLst/>
                      </a:endParaRPr>
                    </a:p>
                    <a:p>
                      <a:pPr algn="ctr" fontAlgn="b"/>
                      <a:r>
                        <a:rPr lang="en-US" altLang="zh-HK" sz="1800" u="none" strike="noStrike" dirty="0">
                          <a:effectLst/>
                        </a:rPr>
                        <a:t>(29</a:t>
                      </a:r>
                      <a:r>
                        <a:rPr lang="en-US" altLang="zh-TW" sz="1800" u="none" strike="noStrike" dirty="0">
                          <a:effectLst/>
                        </a:rPr>
                        <a:t>.0</a:t>
                      </a:r>
                      <a:r>
                        <a:rPr lang="en-US" altLang="zh-HK" sz="1800" u="none" strike="noStrike" dirty="0">
                          <a:effectLst/>
                        </a:rPr>
                        <a:t>%)</a:t>
                      </a:r>
                      <a:endParaRPr lang="en-US" altLang="zh-HK" sz="1800" b="0" i="0" u="none" strike="noStrike" dirty="0">
                        <a:solidFill>
                          <a:srgbClr val="000000"/>
                        </a:solidFill>
                        <a:effectLst/>
                        <a:latin typeface="+mn-lt"/>
                        <a:ea typeface="新細明體" panose="02020500000000000000" pitchFamily="18" charset="-120"/>
                      </a:endParaRPr>
                    </a:p>
                  </a:txBody>
                  <a:tcPr marL="9525" marR="9525" marT="9525" marB="0" anchor="ctr"/>
                </a:tc>
              </a:tr>
              <a:tr h="635180">
                <a:tc>
                  <a:txBody>
                    <a:bodyPr/>
                    <a:lstStyle/>
                    <a:p>
                      <a:pPr algn="ctr" fontAlgn="base">
                        <a:spcAft>
                          <a:spcPts val="0"/>
                        </a:spcAft>
                      </a:pPr>
                      <a:r>
                        <a:rPr lang="zh-TW" sz="1600" kern="0" dirty="0">
                          <a:effectLst/>
                        </a:rPr>
                        <a:t>房屋開支</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marL="0" marR="0" indent="0" algn="ctr" defTabSz="457200" rtl="0" eaLnBrk="1" fontAlgn="b" latinLnBrk="0" hangingPunct="1">
                        <a:lnSpc>
                          <a:spcPct val="100000"/>
                        </a:lnSpc>
                        <a:spcBef>
                          <a:spcPts val="0"/>
                        </a:spcBef>
                        <a:spcAft>
                          <a:spcPts val="0"/>
                        </a:spcAft>
                        <a:buClrTx/>
                        <a:buSzTx/>
                        <a:buFontTx/>
                        <a:buNone/>
                        <a:defRPr/>
                      </a:pPr>
                      <a:r>
                        <a:rPr lang="en-US" altLang="zh-HK" sz="1800" u="none" strike="noStrike" dirty="0">
                          <a:effectLst/>
                        </a:rPr>
                        <a:t>1</a:t>
                      </a:r>
                      <a:r>
                        <a:rPr lang="en-US" altLang="zh-TW" sz="1800" u="none" strike="noStrike" dirty="0">
                          <a:effectLst/>
                        </a:rPr>
                        <a:t>,</a:t>
                      </a:r>
                      <a:r>
                        <a:rPr lang="en-US" altLang="zh-HK" sz="1800" u="none" strike="noStrike" dirty="0">
                          <a:effectLst/>
                        </a:rPr>
                        <a:t>568</a:t>
                      </a:r>
                      <a:r>
                        <a:rPr lang="zh-TW" altLang="en-US" sz="1800" u="none" strike="noStrike" dirty="0">
                          <a:effectLst/>
                        </a:rPr>
                        <a:t>元</a:t>
                      </a:r>
                      <a:endParaRPr lang="en-US" altLang="zh-HK" sz="1800" u="none" strike="noStrike" dirty="0">
                        <a:effectLst/>
                      </a:endParaRPr>
                    </a:p>
                    <a:p>
                      <a:pPr algn="ctr" fontAlgn="b"/>
                      <a:r>
                        <a:rPr lang="en-US" altLang="zh-HK" sz="1800" u="none" strike="noStrike" dirty="0">
                          <a:effectLst/>
                        </a:rPr>
                        <a:t>(13.2%)</a:t>
                      </a:r>
                      <a:endParaRPr lang="en-US" altLang="zh-HK" sz="1800" b="0" i="0" u="none" strike="noStrike" dirty="0">
                        <a:solidFill>
                          <a:srgbClr val="000000"/>
                        </a:solidFill>
                        <a:effectLst/>
                        <a:latin typeface="+mn-lt"/>
                        <a:ea typeface="新細明體" panose="02020500000000000000" pitchFamily="18" charset="-120"/>
                      </a:endParaRPr>
                    </a:p>
                  </a:txBody>
                  <a:tcPr marL="9525" marR="9525" marT="9525" marB="0" anchor="ctr"/>
                </a:tc>
                <a:tc>
                  <a:txBody>
                    <a:bodyPr/>
                    <a:lstStyle/>
                    <a:p>
                      <a:pPr marL="0" marR="0" indent="0" algn="ctr" defTabSz="457200" rtl="0" eaLnBrk="1" fontAlgn="b" latinLnBrk="0" hangingPunct="1">
                        <a:lnSpc>
                          <a:spcPct val="100000"/>
                        </a:lnSpc>
                        <a:spcBef>
                          <a:spcPts val="0"/>
                        </a:spcBef>
                        <a:spcAft>
                          <a:spcPts val="0"/>
                        </a:spcAft>
                        <a:buClrTx/>
                        <a:buSzTx/>
                        <a:buFontTx/>
                        <a:buNone/>
                        <a:defRPr/>
                      </a:pPr>
                      <a:r>
                        <a:rPr lang="en-US" altLang="zh-HK" sz="1800" u="none" strike="noStrike" dirty="0">
                          <a:effectLst/>
                        </a:rPr>
                        <a:t>7</a:t>
                      </a:r>
                      <a:r>
                        <a:rPr lang="en-US" altLang="zh-TW" sz="1800" u="none" strike="noStrike" dirty="0">
                          <a:effectLst/>
                        </a:rPr>
                        <a:t>,</a:t>
                      </a:r>
                      <a:r>
                        <a:rPr lang="en-US" altLang="zh-HK" sz="1800" u="none" strike="noStrike" dirty="0">
                          <a:effectLst/>
                        </a:rPr>
                        <a:t>608</a:t>
                      </a:r>
                      <a:r>
                        <a:rPr lang="zh-TW" altLang="en-US" sz="1800" u="none" strike="noStrike" dirty="0">
                          <a:effectLst/>
                        </a:rPr>
                        <a:t>元</a:t>
                      </a:r>
                      <a:endParaRPr lang="en-US" altLang="zh-HK" sz="1800" u="none" strike="noStrike" dirty="0">
                        <a:effectLst/>
                      </a:endParaRPr>
                    </a:p>
                    <a:p>
                      <a:pPr algn="ctr" fontAlgn="b"/>
                      <a:r>
                        <a:rPr lang="en-US" altLang="zh-HK" sz="1800" u="none" strike="noStrike" dirty="0">
                          <a:effectLst/>
                        </a:rPr>
                        <a:t>(44.4%)</a:t>
                      </a:r>
                      <a:endParaRPr lang="en-US" altLang="zh-HK" sz="1800" b="0" i="0" u="none" strike="noStrike" dirty="0">
                        <a:solidFill>
                          <a:srgbClr val="000000"/>
                        </a:solidFill>
                        <a:effectLst/>
                        <a:latin typeface="+mn-lt"/>
                        <a:ea typeface="新細明體" panose="02020500000000000000" pitchFamily="18" charset="-120"/>
                      </a:endParaRPr>
                    </a:p>
                  </a:txBody>
                  <a:tcPr marL="9525" marR="9525" marT="9525" marB="0" anchor="ctr"/>
                </a:tc>
              </a:tr>
              <a:tr h="635180">
                <a:tc>
                  <a:txBody>
                    <a:bodyPr/>
                    <a:lstStyle/>
                    <a:p>
                      <a:pPr algn="ctr" fontAlgn="base">
                        <a:spcAft>
                          <a:spcPts val="0"/>
                        </a:spcAft>
                      </a:pPr>
                      <a:r>
                        <a:rPr lang="zh-TW" sz="1600" kern="0" dirty="0">
                          <a:effectLst/>
                        </a:rPr>
                        <a:t>其他開支</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marL="0" marR="0" indent="0" algn="ctr" defTabSz="457200" rtl="0" eaLnBrk="1" fontAlgn="b" latinLnBrk="0" hangingPunct="1">
                        <a:lnSpc>
                          <a:spcPct val="100000"/>
                        </a:lnSpc>
                        <a:spcBef>
                          <a:spcPts val="0"/>
                        </a:spcBef>
                        <a:spcAft>
                          <a:spcPts val="0"/>
                        </a:spcAft>
                        <a:buClrTx/>
                        <a:buSzTx/>
                        <a:buFontTx/>
                        <a:buNone/>
                        <a:defRPr/>
                      </a:pPr>
                      <a:r>
                        <a:rPr lang="en-US" altLang="zh-HK" sz="1800" u="none" strike="noStrike" dirty="0">
                          <a:effectLst/>
                        </a:rPr>
                        <a:t>4</a:t>
                      </a:r>
                      <a:r>
                        <a:rPr lang="en-US" altLang="zh-TW" sz="1800" u="none" strike="noStrike" dirty="0">
                          <a:effectLst/>
                        </a:rPr>
                        <a:t>,</a:t>
                      </a:r>
                      <a:r>
                        <a:rPr lang="en-US" altLang="zh-HK" sz="1800" u="none" strike="noStrike" dirty="0">
                          <a:effectLst/>
                        </a:rPr>
                        <a:t>592</a:t>
                      </a:r>
                      <a:r>
                        <a:rPr lang="zh-TW" altLang="en-US" sz="1800" u="none" strike="noStrike" dirty="0">
                          <a:effectLst/>
                        </a:rPr>
                        <a:t>元</a:t>
                      </a:r>
                      <a:endParaRPr lang="en-US" altLang="zh-HK" sz="1800" u="none" strike="noStrike" dirty="0">
                        <a:effectLst/>
                      </a:endParaRPr>
                    </a:p>
                    <a:p>
                      <a:pPr algn="ctr" fontAlgn="b"/>
                      <a:r>
                        <a:rPr lang="en-US" altLang="zh-HK" sz="1800" u="none" strike="noStrike" dirty="0">
                          <a:effectLst/>
                        </a:rPr>
                        <a:t>(38.6%)</a:t>
                      </a:r>
                      <a:endParaRPr lang="en-US" altLang="zh-HK" sz="1800" b="0" i="0" u="none" strike="noStrike" dirty="0">
                        <a:solidFill>
                          <a:srgbClr val="000000"/>
                        </a:solidFill>
                        <a:effectLst/>
                        <a:latin typeface="+mn-lt"/>
                        <a:ea typeface="新細明體" panose="02020500000000000000" pitchFamily="18" charset="-120"/>
                      </a:endParaRPr>
                    </a:p>
                  </a:txBody>
                  <a:tcPr marL="9525" marR="9525" marT="9525" marB="0" anchor="ctr"/>
                </a:tc>
                <a:tc>
                  <a:txBody>
                    <a:bodyPr/>
                    <a:lstStyle/>
                    <a:p>
                      <a:pPr marL="0" marR="0" indent="0" algn="ctr" defTabSz="457200" rtl="0" eaLnBrk="1" fontAlgn="b" latinLnBrk="0" hangingPunct="1">
                        <a:lnSpc>
                          <a:spcPct val="100000"/>
                        </a:lnSpc>
                        <a:spcBef>
                          <a:spcPts val="0"/>
                        </a:spcBef>
                        <a:spcAft>
                          <a:spcPts val="0"/>
                        </a:spcAft>
                        <a:buClrTx/>
                        <a:buSzTx/>
                        <a:buFontTx/>
                        <a:buNone/>
                        <a:defRPr/>
                      </a:pPr>
                      <a:r>
                        <a:rPr lang="en-US" altLang="zh-HK" sz="1800" u="none" strike="noStrike" dirty="0">
                          <a:effectLst/>
                        </a:rPr>
                        <a:t>4</a:t>
                      </a:r>
                      <a:r>
                        <a:rPr lang="en-US" altLang="zh-TW" sz="1800" u="none" strike="noStrike" dirty="0">
                          <a:effectLst/>
                        </a:rPr>
                        <a:t>,</a:t>
                      </a:r>
                      <a:r>
                        <a:rPr lang="en-US" altLang="zh-HK" sz="1800" u="none" strike="noStrike" dirty="0">
                          <a:effectLst/>
                        </a:rPr>
                        <a:t>570</a:t>
                      </a:r>
                      <a:r>
                        <a:rPr lang="zh-TW" altLang="en-US" sz="1800" u="none" strike="noStrike" dirty="0">
                          <a:effectLst/>
                        </a:rPr>
                        <a:t>元</a:t>
                      </a:r>
                      <a:endParaRPr lang="en-US" altLang="zh-HK" sz="1800" u="none" strike="noStrike" dirty="0">
                        <a:effectLst/>
                      </a:endParaRPr>
                    </a:p>
                    <a:p>
                      <a:pPr algn="ctr" fontAlgn="b"/>
                      <a:r>
                        <a:rPr lang="en-US" altLang="zh-HK" sz="1800" u="none" strike="noStrike" dirty="0">
                          <a:effectLst/>
                        </a:rPr>
                        <a:t>(26.6%)</a:t>
                      </a:r>
                      <a:endParaRPr lang="en-US" altLang="zh-HK" sz="1800" b="0" i="0" u="none" strike="noStrike" dirty="0">
                        <a:solidFill>
                          <a:srgbClr val="000000"/>
                        </a:solidFill>
                        <a:effectLst/>
                        <a:latin typeface="+mn-lt"/>
                        <a:ea typeface="新細明體" panose="02020500000000000000" pitchFamily="18" charset="-120"/>
                      </a:endParaRPr>
                    </a:p>
                  </a:txBody>
                  <a:tcPr marL="9525" marR="9525" marT="9525" marB="0" anchor="ctr"/>
                </a:tc>
              </a:tr>
              <a:tr h="472355">
                <a:tc>
                  <a:txBody>
                    <a:bodyPr/>
                    <a:lstStyle/>
                    <a:p>
                      <a:pPr algn="ctr" fontAlgn="base">
                        <a:spcAft>
                          <a:spcPts val="0"/>
                        </a:spcAft>
                      </a:pPr>
                      <a:r>
                        <a:rPr lang="zh-TW" sz="1600" kern="0" dirty="0">
                          <a:effectLst/>
                        </a:rPr>
                        <a:t>總開支</a:t>
                      </a:r>
                      <a:endParaRPr lang="zh-TW" sz="16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nchor="ctr"/>
                </a:tc>
                <a:tc>
                  <a:txBody>
                    <a:bodyPr/>
                    <a:lstStyle/>
                    <a:p>
                      <a:pPr marL="0" marR="0" indent="0" algn="ctr" defTabSz="457200" rtl="0" eaLnBrk="1" fontAlgn="ctr" latinLnBrk="0" hangingPunct="1">
                        <a:lnSpc>
                          <a:spcPct val="100000"/>
                        </a:lnSpc>
                        <a:spcBef>
                          <a:spcPts val="0"/>
                        </a:spcBef>
                        <a:spcAft>
                          <a:spcPts val="0"/>
                        </a:spcAft>
                        <a:buClrTx/>
                        <a:buSzTx/>
                        <a:buFontTx/>
                        <a:buNone/>
                        <a:defRPr/>
                      </a:pPr>
                      <a:r>
                        <a:rPr lang="en-US" altLang="zh-HK" sz="1800" u="none" strike="noStrike" dirty="0">
                          <a:effectLst/>
                        </a:rPr>
                        <a:t>11,884</a:t>
                      </a:r>
                      <a:r>
                        <a:rPr lang="zh-TW" altLang="en-US" sz="1800" u="none" strike="noStrike" dirty="0">
                          <a:effectLst/>
                        </a:rPr>
                        <a:t>元</a:t>
                      </a:r>
                      <a:endParaRPr lang="en-US" altLang="zh-HK" sz="1800" b="0" i="0" u="none" strike="noStrike" dirty="0">
                        <a:solidFill>
                          <a:srgbClr val="000000"/>
                        </a:solidFill>
                        <a:effectLst/>
                        <a:latin typeface="+mn-ea"/>
                        <a:ea typeface="+mn-ea"/>
                      </a:endParaRPr>
                    </a:p>
                  </a:txBody>
                  <a:tcPr marL="9525" marR="9525" marT="9525" marB="0" anchor="ctr"/>
                </a:tc>
                <a:tc>
                  <a:txBody>
                    <a:bodyPr/>
                    <a:lstStyle/>
                    <a:p>
                      <a:pPr marL="0" marR="0" indent="0" algn="ctr" defTabSz="457200" rtl="0" eaLnBrk="1" fontAlgn="ctr" latinLnBrk="0" hangingPunct="1">
                        <a:lnSpc>
                          <a:spcPct val="100000"/>
                        </a:lnSpc>
                        <a:spcBef>
                          <a:spcPts val="0"/>
                        </a:spcBef>
                        <a:spcAft>
                          <a:spcPts val="0"/>
                        </a:spcAft>
                        <a:buClrTx/>
                        <a:buSzTx/>
                        <a:buFontTx/>
                        <a:buNone/>
                        <a:defRPr/>
                      </a:pPr>
                      <a:r>
                        <a:rPr lang="en-US" altLang="zh-HK" sz="1800" u="none" strike="noStrike" dirty="0">
                          <a:effectLst/>
                        </a:rPr>
                        <a:t>17,152</a:t>
                      </a:r>
                      <a:r>
                        <a:rPr lang="zh-TW" altLang="en-US" sz="1800" u="none" strike="noStrike" dirty="0">
                          <a:effectLst/>
                        </a:rPr>
                        <a:t>元</a:t>
                      </a:r>
                      <a:endParaRPr lang="en-US" altLang="zh-HK" sz="1800" b="0" i="0" u="none" strike="noStrike" dirty="0">
                        <a:solidFill>
                          <a:srgbClr val="000000"/>
                        </a:solidFill>
                        <a:effectLst/>
                        <a:latin typeface="+mn-ea"/>
                        <a:ea typeface="+mn-ea"/>
                      </a:endParaRPr>
                    </a:p>
                  </a:txBody>
                  <a:tcPr marL="9525" marR="9525" marT="9525" marB="0" anchor="ctr"/>
                </a:tc>
              </a:tr>
            </a:tbl>
          </a:graphicData>
        </a:graphic>
      </p:graphicFrame>
      <p:sp>
        <p:nvSpPr>
          <p:cNvPr id="6" name="矩形 5"/>
          <p:cNvSpPr/>
          <p:nvPr/>
        </p:nvSpPr>
        <p:spPr>
          <a:xfrm>
            <a:off x="403359" y="1768986"/>
            <a:ext cx="6771164" cy="646331"/>
          </a:xfrm>
          <a:prstGeom prst="rect">
            <a:avLst/>
          </a:prstGeom>
        </p:spPr>
        <p:txBody>
          <a:bodyPr wrap="square">
            <a:spAutoFit/>
          </a:bodyPr>
          <a:lstStyle/>
          <a:p>
            <a:pPr lvl="0" algn="ctr" defTabSz="914400" eaLnBrk="0" fontAlgn="base" hangingPunct="0">
              <a:spcBef>
                <a:spcPct val="0"/>
              </a:spcBef>
              <a:spcAft>
                <a:spcPct val="0"/>
              </a:spcAft>
            </a:pPr>
            <a:r>
              <a:rPr lang="zh-TW" altLang="zh-HK" dirty="0" smtClean="0">
                <a:latin typeface="+mn-ea"/>
                <a:cs typeface="Times New Roman" panose="02020603050405020304" pitchFamily="18" charset="0"/>
              </a:rPr>
              <a:t>按</a:t>
            </a:r>
            <a:r>
              <a:rPr lang="zh-TW" altLang="en-US" dirty="0" smtClean="0">
                <a:latin typeface="+mn-ea"/>
                <a:cs typeface="Times New Roman" panose="02020603050405020304" pitchFamily="18" charset="0"/>
              </a:rPr>
              <a:t>住</a:t>
            </a:r>
            <a:r>
              <a:rPr lang="zh-TW" altLang="en-US" dirty="0">
                <a:latin typeface="+mn-ea"/>
                <a:cs typeface="Times New Roman" panose="02020603050405020304" pitchFamily="18" charset="0"/>
              </a:rPr>
              <a:t>屋類型劃分，開支</a:t>
            </a:r>
            <a:r>
              <a:rPr lang="zh-TW" altLang="zh-HK" dirty="0">
                <a:latin typeface="+mn-ea"/>
                <a:cs typeface="Times New Roman" panose="02020603050405020304" pitchFamily="18" charset="0"/>
              </a:rPr>
              <a:t>最低</a:t>
            </a:r>
            <a:r>
              <a:rPr lang="zh-TW" altLang="en-US" dirty="0">
                <a:latin typeface="+mn-ea"/>
              </a:rPr>
              <a:t>的</a:t>
            </a:r>
            <a:r>
              <a:rPr lang="en-US" altLang="zh-TW" dirty="0">
                <a:latin typeface="+mn-ea"/>
                <a:cs typeface="Times New Roman" panose="02020603050405020304" pitchFamily="18" charset="0"/>
              </a:rPr>
              <a:t>50%</a:t>
            </a:r>
            <a:r>
              <a:rPr lang="zh-TW" altLang="en-US" dirty="0">
                <a:latin typeface="+mn-ea"/>
                <a:cs typeface="Times New Roman" panose="02020603050405020304" pitchFamily="18" charset="0"/>
              </a:rPr>
              <a:t>住戶的</a:t>
            </a:r>
            <a:r>
              <a:rPr lang="zh-TW" altLang="en-US" dirty="0"/>
              <a:t>平均每月食物、房屋和其他開支及其佔總開支的百分比，</a:t>
            </a:r>
            <a:r>
              <a:rPr lang="en-US" altLang="zh-TW" dirty="0"/>
              <a:t>2014</a:t>
            </a:r>
            <a:r>
              <a:rPr lang="zh-TW" altLang="en-US" dirty="0"/>
              <a:t> </a:t>
            </a:r>
            <a:r>
              <a:rPr lang="en-US" altLang="zh-TW" dirty="0"/>
              <a:t>–</a:t>
            </a:r>
            <a:r>
              <a:rPr lang="zh-TW" altLang="en-US" dirty="0"/>
              <a:t> </a:t>
            </a:r>
            <a:r>
              <a:rPr lang="en-US" altLang="zh-TW" dirty="0"/>
              <a:t>2015</a:t>
            </a:r>
            <a:r>
              <a:rPr lang="zh-TW" altLang="en-US" dirty="0"/>
              <a:t> 年度</a:t>
            </a:r>
            <a:endParaRPr lang="zh-HK" altLang="en-US" dirty="0"/>
          </a:p>
        </p:txBody>
      </p:sp>
      <p:sp>
        <p:nvSpPr>
          <p:cNvPr id="5" name="投影片編號版面配置區 4"/>
          <p:cNvSpPr>
            <a:spLocks noGrp="1"/>
          </p:cNvSpPr>
          <p:nvPr>
            <p:ph type="sldNum" sz="quarter" idx="12"/>
          </p:nvPr>
        </p:nvSpPr>
        <p:spPr/>
        <p:txBody>
          <a:bodyPr/>
          <a:lstStyle/>
          <a:p>
            <a:fld id="{49917616-53C0-45A5-8EA7-FFFCA12FA527}" type="slidenum">
              <a:rPr lang="zh-HK" altLang="en-US" smtClean="0"/>
              <a:pPr/>
              <a:t>9</a:t>
            </a:fld>
            <a:endParaRPr lang="zh-HK"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多面向">
  <a:themeElements>
    <a:clrScheme name="多面向">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多面向">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多面向">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2644</Words>
  <Application>Microsoft Office PowerPoint</Application>
  <PresentationFormat>如螢幕大小 (4:3)</PresentationFormat>
  <Paragraphs>341</Paragraphs>
  <Slides>29</Slides>
  <Notes>0</Notes>
  <HiddenSlides>0</HiddenSlides>
  <MMClips>0</MMClips>
  <ScaleCrop>false</ScaleCrop>
  <HeadingPairs>
    <vt:vector size="4" baseType="variant">
      <vt:variant>
        <vt:lpstr>佈景主題</vt:lpstr>
      </vt:variant>
      <vt:variant>
        <vt:i4>1</vt:i4>
      </vt:variant>
      <vt:variant>
        <vt:lpstr>投影片標題</vt:lpstr>
      </vt:variant>
      <vt:variant>
        <vt:i4>29</vt:i4>
      </vt:variant>
    </vt:vector>
  </HeadingPairs>
  <TitlesOfParts>
    <vt:vector size="30" baseType="lpstr">
      <vt:lpstr>多面向</vt:lpstr>
      <vt:lpstr>基層家庭開支模式研究 (2014 - 2015)</vt:lpstr>
      <vt:lpstr>研究目的、背景及方法</vt:lpstr>
      <vt:lpstr>量度貧窮的面向</vt:lpstr>
      <vt:lpstr>研究目的、背景及方法</vt:lpstr>
      <vt:lpstr>按百份位數劃分的住戶開支</vt:lpstr>
      <vt:lpstr>整體住戶的開支模式</vt:lpstr>
      <vt:lpstr>整體住戶的開支模式</vt:lpstr>
      <vt:lpstr>低開支私樓住戶房屋開支佔整體開支的比率較五年前上升 </vt:lpstr>
      <vt:lpstr>平均而言，低開支私樓住戶的房屋開支，是公屋住戶的近五倍</vt:lpstr>
      <vt:lpstr>投影片 10</vt:lpstr>
      <vt:lpstr>貧窮住戶的開支分析</vt:lpstr>
      <vt:lpstr>投影片 12</vt:lpstr>
      <vt:lpstr>投影片 13</vt:lpstr>
      <vt:lpstr>按住戶人數劃分的每月基本均衡營養膳食開支(港元)，2014 - 2015年度</vt:lpstr>
      <vt:lpstr>投影片 15</vt:lpstr>
      <vt:lpstr>投影片 16</vt:lpstr>
      <vt:lpstr>超過一半非綜援貧窮住戶入不敷支</vt:lpstr>
      <vt:lpstr>貧窮住戶的開支模式</vt:lpstr>
      <vt:lpstr>即使收入稍高於貧窮線的住戶，亦有近3成有入不敷支的情況</vt:lpstr>
      <vt:lpstr>貧窮邊緣住戶的開支模式</vt:lpstr>
      <vt:lpstr>總結</vt:lpstr>
      <vt:lpstr>總結</vt:lpstr>
      <vt:lpstr>政策建議</vt:lpstr>
      <vt:lpstr>政策建議：房屋方面 </vt:lpstr>
      <vt:lpstr>政策建議：房屋方面 </vt:lpstr>
      <vt:lpstr>政策建議：協助低收入家庭 </vt:lpstr>
      <vt:lpstr>投影片 27</vt:lpstr>
      <vt:lpstr>政策建議：食物方面 </vt:lpstr>
      <vt:lpstr>附錄 不同開支組別用於不同開支類別的開支比例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基層家庭開支模式研究 (2014 - 2015)</dc:title>
  <dc:creator>Gary</dc:creator>
  <cp:lastModifiedBy>s0824</cp:lastModifiedBy>
  <cp:revision>157</cp:revision>
  <dcterms:created xsi:type="dcterms:W3CDTF">2017-07-02T11:50:00Z</dcterms:created>
  <dcterms:modified xsi:type="dcterms:W3CDTF">2017-10-09T07:50:57Z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1033-10.2.0.5965</vt:lpwstr>
  </property>
</Properties>
</file>