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8.xml" ContentType="application/vnd.openxmlformats-officedocument.drawingml.chart+xml"/>
  <Override PartName="/ppt/charts/chart9.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9" r:id="rId1"/>
  </p:sldMasterIdLst>
  <p:notesMasterIdLst>
    <p:notesMasterId r:id="rId21"/>
  </p:notesMasterIdLst>
  <p:handoutMasterIdLst>
    <p:handoutMasterId r:id="rId22"/>
  </p:handoutMasterIdLst>
  <p:sldIdLst>
    <p:sldId id="307" r:id="rId2"/>
    <p:sldId id="310" r:id="rId3"/>
    <p:sldId id="357" r:id="rId4"/>
    <p:sldId id="358" r:id="rId5"/>
    <p:sldId id="371" r:id="rId6"/>
    <p:sldId id="363" r:id="rId7"/>
    <p:sldId id="354" r:id="rId8"/>
    <p:sldId id="359" r:id="rId9"/>
    <p:sldId id="364" r:id="rId10"/>
    <p:sldId id="326" r:id="rId11"/>
    <p:sldId id="361" r:id="rId12"/>
    <p:sldId id="362" r:id="rId13"/>
    <p:sldId id="365" r:id="rId14"/>
    <p:sldId id="356" r:id="rId15"/>
    <p:sldId id="355" r:id="rId16"/>
    <p:sldId id="366" r:id="rId17"/>
    <p:sldId id="367" r:id="rId18"/>
    <p:sldId id="368" r:id="rId19"/>
    <p:sldId id="348" r:id="rId20"/>
  </p:sldIdLst>
  <p:sldSz cx="9144000" cy="6858000" type="screen4x3"/>
  <p:notesSz cx="6797675" cy="9926638"/>
  <p:defaultTextStyle>
    <a:defPPr>
      <a:defRPr lang="zh-TW"/>
    </a:defPPr>
    <a:lvl1pPr algn="l" rtl="0" fontAlgn="base">
      <a:spcBef>
        <a:spcPct val="0"/>
      </a:spcBef>
      <a:spcAft>
        <a:spcPct val="0"/>
      </a:spcAft>
      <a:defRPr kumimoji="1" sz="2400" kern="1200">
        <a:solidFill>
          <a:schemeClr val="tx1"/>
        </a:solidFill>
        <a:latin typeface="Times New Roman" pitchFamily="18" charset="0"/>
        <a:ea typeface="新細明體"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5C2FF"/>
    <a:srgbClr val="FFFFCC"/>
    <a:srgbClr val="52AE54"/>
    <a:srgbClr val="B2AEE8"/>
    <a:srgbClr val="8D87DD"/>
    <a:srgbClr val="625AD0"/>
    <a:srgbClr val="FAFCA2"/>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淺色樣式 1 - 輔色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淺色樣式 2 - 輔色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1E4AEA4-8DFA-4A89-87EB-49C32662AFE0}" styleName="中等深淺樣式 2 - 輔色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等深淺樣式 2 - 輔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7292A2E-F333-43FB-9621-5CBBE7FDCDCB}" styleName="淺色樣式 2 - 輔色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等深淺樣式 2 - 輔色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中等深淺樣式 2 - 輔色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中等深淺樣式 1 - 輔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中等深淺樣式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7897" autoAdjust="0"/>
  </p:normalViewPr>
  <p:slideViewPr>
    <p:cSldViewPr>
      <p:cViewPr>
        <p:scale>
          <a:sx n="75" d="100"/>
          <a:sy n="75" d="100"/>
        </p:scale>
        <p:origin x="-128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2196" y="-90"/>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___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___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___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___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___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___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TW"/>
  <c:chart>
    <c:autoTitleDeleted val="1"/>
    <c:plotArea>
      <c:layout/>
      <c:lineChart>
        <c:grouping val="standard"/>
        <c:ser>
          <c:idx val="0"/>
          <c:order val="0"/>
          <c:tx>
            <c:strRef>
              <c:f>Sheet1!$A$2</c:f>
              <c:strCache>
                <c:ptCount val="1"/>
                <c:pt idx="0">
                  <c:v>類別 1</c:v>
                </c:pt>
              </c:strCache>
            </c:strRef>
          </c:tx>
          <c:marker>
            <c:symbol val="none"/>
          </c:marker>
          <c:dLbls>
            <c:dLblPos val="t"/>
            <c:showVal val="1"/>
          </c:dLbls>
          <c:cat>
            <c:strRef>
              <c:f>Sheet1!$B$1:$I$1</c:f>
              <c:strCache>
                <c:ptCount val="8"/>
                <c:pt idx="0">
                  <c:v>2010</c:v>
                </c:pt>
                <c:pt idx="1">
                  <c:v>2011</c:v>
                </c:pt>
                <c:pt idx="2">
                  <c:v>2013</c:v>
                </c:pt>
                <c:pt idx="3">
                  <c:v>2014</c:v>
                </c:pt>
                <c:pt idx="4">
                  <c:v>2015</c:v>
                </c:pt>
                <c:pt idx="5">
                  <c:v>2016</c:v>
                </c:pt>
                <c:pt idx="6">
                  <c:v>2017</c:v>
                </c:pt>
                <c:pt idx="7">
                  <c:v>2017(10月)</c:v>
                </c:pt>
              </c:strCache>
            </c:strRef>
          </c:cat>
          <c:val>
            <c:numRef>
              <c:f>Sheet1!$B$2:$I$2</c:f>
              <c:numCache>
                <c:formatCode>General</c:formatCode>
                <c:ptCount val="8"/>
                <c:pt idx="0">
                  <c:v>51.9</c:v>
                </c:pt>
                <c:pt idx="1">
                  <c:v>52.8</c:v>
                </c:pt>
                <c:pt idx="2">
                  <c:v>51.5</c:v>
                </c:pt>
                <c:pt idx="3">
                  <c:v>56.7</c:v>
                </c:pt>
                <c:pt idx="4">
                  <c:v>51.5</c:v>
                </c:pt>
                <c:pt idx="5">
                  <c:v>41.7</c:v>
                </c:pt>
                <c:pt idx="6">
                  <c:v>51.2</c:v>
                </c:pt>
                <c:pt idx="7">
                  <c:v>58.7</c:v>
                </c:pt>
              </c:numCache>
            </c:numRef>
          </c:val>
        </c:ser>
        <c:marker val="1"/>
        <c:axId val="126560896"/>
        <c:axId val="126574976"/>
      </c:lineChart>
      <c:catAx>
        <c:axId val="126560896"/>
        <c:scaling>
          <c:orientation val="minMax"/>
        </c:scaling>
        <c:axPos val="b"/>
        <c:tickLblPos val="nextTo"/>
        <c:crossAx val="126574976"/>
        <c:crosses val="autoZero"/>
        <c:auto val="1"/>
        <c:lblAlgn val="ctr"/>
        <c:lblOffset val="100"/>
      </c:catAx>
      <c:valAx>
        <c:axId val="126574976"/>
        <c:scaling>
          <c:orientation val="minMax"/>
          <c:min val="30"/>
        </c:scaling>
        <c:axPos val="l"/>
        <c:majorGridlines/>
        <c:numFmt formatCode="General" sourceLinked="1"/>
        <c:tickLblPos val="nextTo"/>
        <c:crossAx val="126560896"/>
        <c:crosses val="autoZero"/>
        <c:crossBetween val="between"/>
      </c:valAx>
    </c:plotArea>
    <c:plotVisOnly val="1"/>
    <c:dispBlanksAs val="gap"/>
  </c:chart>
  <c:txPr>
    <a:bodyPr/>
    <a:lstStyle/>
    <a:p>
      <a:pPr>
        <a:defRPr sz="1800"/>
      </a:pPr>
      <a:endParaRPr lang="zh-TW"/>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zh-TW"/>
  <c:style val="7"/>
  <c:chart>
    <c:autoTitleDeleted val="1"/>
    <c:plotArea>
      <c:layout/>
      <c:barChart>
        <c:barDir val="col"/>
        <c:grouping val="clustered"/>
        <c:ser>
          <c:idx val="0"/>
          <c:order val="0"/>
          <c:tx>
            <c:strRef>
              <c:f>Sheet1!$A$3</c:f>
              <c:strCache>
                <c:ptCount val="1"/>
                <c:pt idx="0">
                  <c:v>30 - 49歲</c:v>
                </c:pt>
              </c:strCache>
            </c:strRef>
          </c:tx>
          <c:dLbls>
            <c:numFmt formatCode="#,##0.0_);\(#,##0.0\)" sourceLinked="0"/>
            <c:showVal val="1"/>
          </c:dLbls>
          <c:cat>
            <c:strRef>
              <c:f>Sheet1!$A$2:$A$4</c:f>
              <c:strCache>
                <c:ptCount val="3"/>
                <c:pt idx="0">
                  <c:v>18 - 29歲</c:v>
                </c:pt>
                <c:pt idx="1">
                  <c:v>30 - 49歲</c:v>
                </c:pt>
                <c:pt idx="2">
                  <c:v>50 歲或以上</c:v>
                </c:pt>
              </c:strCache>
            </c:strRef>
          </c:cat>
          <c:val>
            <c:numRef>
              <c:f>Sheet1!$B$2:$B$4</c:f>
              <c:numCache>
                <c:formatCode>###0.00</c:formatCode>
                <c:ptCount val="3"/>
                <c:pt idx="0">
                  <c:v>51.386391133418179</c:v>
                </c:pt>
                <c:pt idx="1">
                  <c:v>57.133745812798502</c:v>
                </c:pt>
                <c:pt idx="2">
                  <c:v>62.476942918597743</c:v>
                </c:pt>
              </c:numCache>
            </c:numRef>
          </c:val>
        </c:ser>
        <c:axId val="126649856"/>
        <c:axId val="126651392"/>
      </c:barChart>
      <c:catAx>
        <c:axId val="126649856"/>
        <c:scaling>
          <c:orientation val="minMax"/>
        </c:scaling>
        <c:axPos val="b"/>
        <c:numFmt formatCode="###0.0%" sourceLinked="1"/>
        <c:tickLblPos val="nextTo"/>
        <c:crossAx val="126651392"/>
        <c:crosses val="autoZero"/>
        <c:auto val="1"/>
        <c:lblAlgn val="ctr"/>
        <c:lblOffset val="100"/>
      </c:catAx>
      <c:valAx>
        <c:axId val="126651392"/>
        <c:scaling>
          <c:orientation val="minMax"/>
          <c:min val="40"/>
        </c:scaling>
        <c:axPos val="l"/>
        <c:majorGridlines/>
        <c:numFmt formatCode="#,##0_);\(#,##0\)" sourceLinked="0"/>
        <c:tickLblPos val="nextTo"/>
        <c:crossAx val="126649856"/>
        <c:crosses val="autoZero"/>
        <c:crossBetween val="between"/>
      </c:valAx>
    </c:plotArea>
    <c:plotVisOnly val="1"/>
    <c:dispBlanksAs val="gap"/>
  </c:chart>
  <c:txPr>
    <a:bodyPr/>
    <a:lstStyle/>
    <a:p>
      <a:pPr>
        <a:defRPr sz="1800"/>
      </a:pPr>
      <a:endParaRPr lang="zh-TW"/>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zh-TW"/>
  <c:chart>
    <c:plotArea>
      <c:layout>
        <c:manualLayout>
          <c:layoutTarget val="inner"/>
          <c:xMode val="edge"/>
          <c:yMode val="edge"/>
          <c:x val="0.111376794812413"/>
          <c:y val="4.9344075046174801E-2"/>
          <c:w val="0.87939529617621992"/>
          <c:h val="0.44086389391077946"/>
        </c:manualLayout>
      </c:layout>
      <c:barChart>
        <c:barDir val="col"/>
        <c:grouping val="clustered"/>
        <c:ser>
          <c:idx val="1"/>
          <c:order val="0"/>
          <c:tx>
            <c:strRef>
              <c:f>Sheet1!$B$1</c:f>
              <c:strCache>
                <c:ptCount val="1"/>
                <c:pt idx="0">
                  <c:v>2014年(基數=623)</c:v>
                </c:pt>
              </c:strCache>
            </c:strRef>
          </c:tx>
          <c:spPr>
            <a:solidFill>
              <a:schemeClr val="tx2">
                <a:lumMod val="60000"/>
                <a:lumOff val="40000"/>
              </a:schemeClr>
            </a:solidFill>
          </c:spPr>
          <c:cat>
            <c:strRef>
              <c:f>Sheet1!$A$2:$A$5</c:f>
              <c:strCache>
                <c:ptCount val="4"/>
                <c:pt idx="0">
                  <c:v>效用細(包括冇效用)</c:v>
                </c:pt>
                <c:pt idx="1">
                  <c:v>一半半</c:v>
                </c:pt>
                <c:pt idx="2">
                  <c:v>效用大</c:v>
                </c:pt>
                <c:pt idx="3">
                  <c:v>唔知/難講</c:v>
                </c:pt>
              </c:strCache>
            </c:strRef>
          </c:cat>
          <c:val>
            <c:numRef>
              <c:f>Sheet1!$B$2:$B$5</c:f>
              <c:numCache>
                <c:formatCode>0%</c:formatCode>
                <c:ptCount val="4"/>
                <c:pt idx="0">
                  <c:v>0.35000000000000026</c:v>
                </c:pt>
                <c:pt idx="1">
                  <c:v>0.32300000000000034</c:v>
                </c:pt>
                <c:pt idx="2">
                  <c:v>0.28000000000000008</c:v>
                </c:pt>
                <c:pt idx="3">
                  <c:v>4.9000000000000044E-2</c:v>
                </c:pt>
              </c:numCache>
            </c:numRef>
          </c:val>
        </c:ser>
        <c:ser>
          <c:idx val="2"/>
          <c:order val="1"/>
          <c:tx>
            <c:strRef>
              <c:f>Sheet1!$C$1</c:f>
              <c:strCache>
                <c:ptCount val="1"/>
                <c:pt idx="0">
                  <c:v>2015年(基數=525)</c:v>
                </c:pt>
              </c:strCache>
            </c:strRef>
          </c:tx>
          <c:spPr>
            <a:solidFill>
              <a:srgbClr val="C00000"/>
            </a:solidFill>
          </c:spPr>
          <c:cat>
            <c:strRef>
              <c:f>Sheet1!$A$2:$A$5</c:f>
              <c:strCache>
                <c:ptCount val="4"/>
                <c:pt idx="0">
                  <c:v>效用細(包括冇效用)</c:v>
                </c:pt>
                <c:pt idx="1">
                  <c:v>一半半</c:v>
                </c:pt>
                <c:pt idx="2">
                  <c:v>效用大</c:v>
                </c:pt>
                <c:pt idx="3">
                  <c:v>唔知/難講</c:v>
                </c:pt>
              </c:strCache>
            </c:strRef>
          </c:cat>
          <c:val>
            <c:numRef>
              <c:f>Sheet1!$C$2:$C$5</c:f>
              <c:numCache>
                <c:formatCode>0%</c:formatCode>
                <c:ptCount val="4"/>
                <c:pt idx="0">
                  <c:v>0.44</c:v>
                </c:pt>
                <c:pt idx="1">
                  <c:v>0.27</c:v>
                </c:pt>
                <c:pt idx="2">
                  <c:v>0.14000000000000001</c:v>
                </c:pt>
                <c:pt idx="3">
                  <c:v>0.15000000000000013</c:v>
                </c:pt>
              </c:numCache>
            </c:numRef>
          </c:val>
        </c:ser>
        <c:ser>
          <c:idx val="3"/>
          <c:order val="2"/>
          <c:tx>
            <c:strRef>
              <c:f>Sheet1!$D$1</c:f>
              <c:strCache>
                <c:ptCount val="1"/>
                <c:pt idx="0">
                  <c:v>2016年(基數=538)</c:v>
                </c:pt>
              </c:strCache>
            </c:strRef>
          </c:tx>
          <c:spPr>
            <a:solidFill>
              <a:srgbClr val="FFC000"/>
            </a:solidFill>
          </c:spPr>
          <c:cat>
            <c:strRef>
              <c:f>Sheet1!$A$2:$A$5</c:f>
              <c:strCache>
                <c:ptCount val="4"/>
                <c:pt idx="0">
                  <c:v>效用細(包括冇效用)</c:v>
                </c:pt>
                <c:pt idx="1">
                  <c:v>一半半</c:v>
                </c:pt>
                <c:pt idx="2">
                  <c:v>效用大</c:v>
                </c:pt>
                <c:pt idx="3">
                  <c:v>唔知/難講</c:v>
                </c:pt>
              </c:strCache>
            </c:strRef>
          </c:cat>
          <c:val>
            <c:numRef>
              <c:f>Sheet1!$D$2:$D$5</c:f>
              <c:numCache>
                <c:formatCode>0%</c:formatCode>
                <c:ptCount val="4"/>
                <c:pt idx="0">
                  <c:v>0.51</c:v>
                </c:pt>
                <c:pt idx="1">
                  <c:v>0.18000000000000013</c:v>
                </c:pt>
                <c:pt idx="2">
                  <c:v>0.12000000000000002</c:v>
                </c:pt>
                <c:pt idx="3">
                  <c:v>0.19</c:v>
                </c:pt>
              </c:numCache>
            </c:numRef>
          </c:val>
        </c:ser>
        <c:ser>
          <c:idx val="0"/>
          <c:order val="3"/>
          <c:tx>
            <c:strRef>
              <c:f>Sheet1!$E$1</c:f>
              <c:strCache>
                <c:ptCount val="1"/>
                <c:pt idx="0">
                  <c:v>2017年(基數=528)</c:v>
                </c:pt>
              </c:strCache>
            </c:strRef>
          </c:tx>
          <c:cat>
            <c:strRef>
              <c:f>Sheet1!$A$2:$A$5</c:f>
              <c:strCache>
                <c:ptCount val="4"/>
                <c:pt idx="0">
                  <c:v>效用細(包括冇效用)</c:v>
                </c:pt>
                <c:pt idx="1">
                  <c:v>一半半</c:v>
                </c:pt>
                <c:pt idx="2">
                  <c:v>效用大</c:v>
                </c:pt>
                <c:pt idx="3">
                  <c:v>唔知/難講</c:v>
                </c:pt>
              </c:strCache>
            </c:strRef>
          </c:cat>
          <c:val>
            <c:numRef>
              <c:f>Sheet1!$E$2:$E$5</c:f>
              <c:numCache>
                <c:formatCode>0%</c:formatCode>
                <c:ptCount val="4"/>
                <c:pt idx="0">
                  <c:v>0.45</c:v>
                </c:pt>
                <c:pt idx="1">
                  <c:v>0.24000000000000013</c:v>
                </c:pt>
                <c:pt idx="2">
                  <c:v>0.17</c:v>
                </c:pt>
                <c:pt idx="3">
                  <c:v>0.13</c:v>
                </c:pt>
              </c:numCache>
            </c:numRef>
          </c:val>
        </c:ser>
        <c:ser>
          <c:idx val="4"/>
          <c:order val="4"/>
          <c:tx>
            <c:strRef>
              <c:f>Sheet1!$F$1</c:f>
              <c:strCache>
                <c:ptCount val="1"/>
                <c:pt idx="0">
                  <c:v>2017年(10月)(基數=542)</c:v>
                </c:pt>
              </c:strCache>
            </c:strRef>
          </c:tx>
          <c:cat>
            <c:strRef>
              <c:f>Sheet1!$A$2:$A$5</c:f>
              <c:strCache>
                <c:ptCount val="4"/>
                <c:pt idx="0">
                  <c:v>效用細(包括冇效用)</c:v>
                </c:pt>
                <c:pt idx="1">
                  <c:v>一半半</c:v>
                </c:pt>
                <c:pt idx="2">
                  <c:v>效用大</c:v>
                </c:pt>
                <c:pt idx="3">
                  <c:v>唔知/難講</c:v>
                </c:pt>
              </c:strCache>
            </c:strRef>
          </c:cat>
          <c:val>
            <c:numRef>
              <c:f>Sheet1!$F$2:$F$5</c:f>
              <c:numCache>
                <c:formatCode>0%</c:formatCode>
                <c:ptCount val="4"/>
                <c:pt idx="0">
                  <c:v>0.34</c:v>
                </c:pt>
                <c:pt idx="1">
                  <c:v>0.31000000000000028</c:v>
                </c:pt>
                <c:pt idx="2">
                  <c:v>0.24000000000000013</c:v>
                </c:pt>
                <c:pt idx="3">
                  <c:v>0.11</c:v>
                </c:pt>
              </c:numCache>
            </c:numRef>
          </c:val>
        </c:ser>
        <c:axId val="126725120"/>
        <c:axId val="126743296"/>
      </c:barChart>
      <c:catAx>
        <c:axId val="126725120"/>
        <c:scaling>
          <c:orientation val="minMax"/>
        </c:scaling>
        <c:axPos val="b"/>
        <c:tickLblPos val="nextTo"/>
        <c:crossAx val="126743296"/>
        <c:crosses val="autoZero"/>
        <c:auto val="1"/>
        <c:lblAlgn val="ctr"/>
        <c:lblOffset val="100"/>
      </c:catAx>
      <c:valAx>
        <c:axId val="126743296"/>
        <c:scaling>
          <c:orientation val="minMax"/>
        </c:scaling>
        <c:axPos val="l"/>
        <c:majorGridlines/>
        <c:numFmt formatCode="0%" sourceLinked="1"/>
        <c:tickLblPos val="nextTo"/>
        <c:crossAx val="126725120"/>
        <c:crosses val="autoZero"/>
        <c:crossBetween val="between"/>
      </c:valAx>
      <c:dTable>
        <c:showHorzBorder val="1"/>
        <c:showVertBorder val="1"/>
        <c:showOutline val="1"/>
        <c:txPr>
          <a:bodyPr/>
          <a:lstStyle/>
          <a:p>
            <a:pPr rtl="0">
              <a:defRPr sz="1100"/>
            </a:pPr>
            <a:endParaRPr lang="zh-TW"/>
          </a:p>
        </c:txPr>
      </c:dTable>
      <c:spPr>
        <a:noFill/>
      </c:spPr>
    </c:plotArea>
    <c:legend>
      <c:legendPos val="r"/>
      <c:layout>
        <c:manualLayout>
          <c:xMode val="edge"/>
          <c:yMode val="edge"/>
          <c:x val="0.70865112209754533"/>
          <c:y val="1.7969007342264125E-2"/>
          <c:w val="0.28605779913342982"/>
          <c:h val="0.27405580666475682"/>
        </c:manualLayout>
      </c:layout>
      <c:txPr>
        <a:bodyPr/>
        <a:lstStyle/>
        <a:p>
          <a:pPr>
            <a:defRPr sz="1100"/>
          </a:pPr>
          <a:endParaRPr lang="zh-TW"/>
        </a:p>
      </c:txPr>
    </c:legend>
    <c:plotVisOnly val="1"/>
    <c:dispBlanksAs val="gap"/>
  </c:chart>
  <c:spPr>
    <a:noFill/>
  </c:spPr>
  <c:txPr>
    <a:bodyPr/>
    <a:lstStyle/>
    <a:p>
      <a:pPr>
        <a:defRPr sz="1200">
          <a:latin typeface="Arial Unicode MS" pitchFamily="34" charset="-120"/>
          <a:ea typeface="Arial Unicode MS" pitchFamily="34" charset="-120"/>
          <a:cs typeface="Arial Unicode MS" pitchFamily="34" charset="-120"/>
        </a:defRPr>
      </a:pPr>
      <a:endParaRPr lang="zh-TW"/>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zh-TW"/>
  <c:style val="7"/>
  <c:chart>
    <c:autoTitleDeleted val="1"/>
    <c:plotArea>
      <c:layout/>
      <c:barChart>
        <c:barDir val="col"/>
        <c:grouping val="clustered"/>
        <c:ser>
          <c:idx val="0"/>
          <c:order val="0"/>
          <c:tx>
            <c:strRef>
              <c:f>Sheet1!$B$1</c:f>
              <c:strCache>
                <c:ptCount val="1"/>
                <c:pt idx="0">
                  <c:v>欄1</c:v>
                </c:pt>
              </c:strCache>
            </c:strRef>
          </c:tx>
          <c:dLbls>
            <c:showVal val="1"/>
          </c:dLbls>
          <c:cat>
            <c:strRef>
              <c:f>Sheet1!$A$2:$A$5</c:f>
              <c:strCache>
                <c:ptCount val="4"/>
                <c:pt idx="0">
                  <c:v>有需要</c:v>
                </c:pt>
                <c:pt idx="1">
                  <c:v>一半半</c:v>
                </c:pt>
                <c:pt idx="2">
                  <c:v>冇需要</c:v>
                </c:pt>
                <c:pt idx="3">
                  <c:v> 唔知／難講</c:v>
                </c:pt>
              </c:strCache>
            </c:strRef>
          </c:cat>
          <c:val>
            <c:numRef>
              <c:f>Sheet1!$B$2:$B$5</c:f>
              <c:numCache>
                <c:formatCode>[&gt;=0.005]0%;[&lt;0.005]"&lt;1%"</c:formatCode>
                <c:ptCount val="4"/>
                <c:pt idx="0">
                  <c:v>0.61183708290503203</c:v>
                </c:pt>
                <c:pt idx="1">
                  <c:v>8.4016352809302614E-2</c:v>
                </c:pt>
                <c:pt idx="2">
                  <c:v>0.25765712383945411</c:v>
                </c:pt>
                <c:pt idx="3">
                  <c:v>4.6489440446211602E-2</c:v>
                </c:pt>
              </c:numCache>
            </c:numRef>
          </c:val>
        </c:ser>
        <c:gapWidth val="75"/>
        <c:overlap val="-25"/>
        <c:axId val="135415680"/>
        <c:axId val="135417216"/>
      </c:barChart>
      <c:catAx>
        <c:axId val="135415680"/>
        <c:scaling>
          <c:orientation val="minMax"/>
        </c:scaling>
        <c:axPos val="b"/>
        <c:majorTickMark val="none"/>
        <c:tickLblPos val="nextTo"/>
        <c:txPr>
          <a:bodyPr/>
          <a:lstStyle/>
          <a:p>
            <a:pPr>
              <a:defRPr sz="1400" b="1"/>
            </a:pPr>
            <a:endParaRPr lang="zh-TW"/>
          </a:p>
        </c:txPr>
        <c:crossAx val="135417216"/>
        <c:crosses val="autoZero"/>
        <c:auto val="1"/>
        <c:lblAlgn val="ctr"/>
        <c:lblOffset val="100"/>
      </c:catAx>
      <c:valAx>
        <c:axId val="135417216"/>
        <c:scaling>
          <c:orientation val="minMax"/>
        </c:scaling>
        <c:axPos val="l"/>
        <c:majorGridlines/>
        <c:numFmt formatCode="[&gt;=0.005]0%;[&lt;0.005]&quot;&lt;1%&quot;" sourceLinked="1"/>
        <c:majorTickMark val="none"/>
        <c:tickLblPos val="nextTo"/>
        <c:spPr>
          <a:ln w="9525">
            <a:noFill/>
          </a:ln>
        </c:spPr>
        <c:txPr>
          <a:bodyPr/>
          <a:lstStyle/>
          <a:p>
            <a:pPr>
              <a:defRPr sz="1400"/>
            </a:pPr>
            <a:endParaRPr lang="zh-TW"/>
          </a:p>
        </c:txPr>
        <c:crossAx val="135415680"/>
        <c:crosses val="autoZero"/>
        <c:crossBetween val="between"/>
        <c:majorUnit val="0.1"/>
      </c:valAx>
    </c:plotArea>
    <c:plotVisOnly val="1"/>
    <c:dispBlanksAs val="gap"/>
  </c:chart>
  <c:txPr>
    <a:bodyPr/>
    <a:lstStyle/>
    <a:p>
      <a:pPr>
        <a:defRPr sz="1800"/>
      </a:pPr>
      <a:endParaRPr lang="zh-TW"/>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zh-TW"/>
  <c:style val="7"/>
  <c:chart>
    <c:autoTitleDeleted val="1"/>
    <c:plotArea>
      <c:layout/>
      <c:barChart>
        <c:barDir val="col"/>
        <c:grouping val="clustered"/>
        <c:ser>
          <c:idx val="0"/>
          <c:order val="0"/>
          <c:tx>
            <c:strRef>
              <c:f>Sheet1!$B$1</c:f>
              <c:strCache>
                <c:ptCount val="1"/>
                <c:pt idx="0">
                  <c:v>上層</c:v>
                </c:pt>
              </c:strCache>
            </c:strRef>
          </c:tx>
          <c:spPr>
            <a:solidFill>
              <a:schemeClr val="accent5">
                <a:lumMod val="75000"/>
              </a:schemeClr>
            </a:solidFill>
          </c:spPr>
          <c:dLbls>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Sheet1!$B$2:$B$5</c:f>
              <c:numCache>
                <c:formatCode>###0.0%</c:formatCode>
                <c:ptCount val="4"/>
                <c:pt idx="0" formatCode="0.00%">
                  <c:v>0.45200000000000001</c:v>
                </c:pt>
                <c:pt idx="1">
                  <c:v>0.13700000000000001</c:v>
                </c:pt>
                <c:pt idx="2">
                  <c:v>0.35200000000000009</c:v>
                </c:pt>
                <c:pt idx="3">
                  <c:v>5.9000000000000011E-2</c:v>
                </c:pt>
              </c:numCache>
            </c:numRef>
          </c:val>
        </c:ser>
        <c:ser>
          <c:idx val="1"/>
          <c:order val="1"/>
          <c:tx>
            <c:strRef>
              <c:f>Sheet1!$C$1</c:f>
              <c:strCache>
                <c:ptCount val="1"/>
                <c:pt idx="0">
                  <c:v>中層</c:v>
                </c:pt>
              </c:strCache>
            </c:strRef>
          </c:tx>
          <c:spPr>
            <a:solidFill>
              <a:srgbClr val="FF0000"/>
            </a:solidFill>
          </c:spPr>
          <c:dLbls>
            <c:dLbl>
              <c:idx val="2"/>
              <c:layout>
                <c:manualLayout>
                  <c:x val="9.1859006406696218E-3"/>
                  <c:y val="0"/>
                </c:manualLayout>
              </c:layout>
              <c:showVal val="1"/>
            </c:dLbl>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Sheet1!$C$2:$C$5</c:f>
              <c:numCache>
                <c:formatCode>###0.0%</c:formatCode>
                <c:ptCount val="4"/>
                <c:pt idx="0" formatCode="0.00%">
                  <c:v>0.58199999999999996</c:v>
                </c:pt>
                <c:pt idx="1">
                  <c:v>0.113</c:v>
                </c:pt>
                <c:pt idx="2">
                  <c:v>0.29000000000000009</c:v>
                </c:pt>
                <c:pt idx="3">
                  <c:v>1.4000000000000002E-2</c:v>
                </c:pt>
              </c:numCache>
            </c:numRef>
          </c:val>
        </c:ser>
        <c:ser>
          <c:idx val="2"/>
          <c:order val="2"/>
          <c:tx>
            <c:strRef>
              <c:f>Sheet1!$D$1</c:f>
              <c:strCache>
                <c:ptCount val="1"/>
                <c:pt idx="0">
                  <c:v>下層</c:v>
                </c:pt>
              </c:strCache>
            </c:strRef>
          </c:tx>
          <c:spPr>
            <a:solidFill>
              <a:srgbClr val="FFC000"/>
            </a:solidFill>
          </c:spPr>
          <c:dLbls>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Sheet1!$D$2:$D$5</c:f>
              <c:numCache>
                <c:formatCode>###0.0%</c:formatCode>
                <c:ptCount val="4"/>
                <c:pt idx="0" formatCode="0.00%">
                  <c:v>0.71700000000000019</c:v>
                </c:pt>
                <c:pt idx="1">
                  <c:v>3.8000000000000006E-2</c:v>
                </c:pt>
                <c:pt idx="2">
                  <c:v>0.18400000000000005</c:v>
                </c:pt>
                <c:pt idx="3">
                  <c:v>6.1000000000000013E-2</c:v>
                </c:pt>
              </c:numCache>
            </c:numRef>
          </c:val>
        </c:ser>
        <c:gapWidth val="75"/>
        <c:axId val="135441408"/>
        <c:axId val="135447296"/>
      </c:barChart>
      <c:catAx>
        <c:axId val="135441408"/>
        <c:scaling>
          <c:orientation val="minMax"/>
        </c:scaling>
        <c:axPos val="b"/>
        <c:majorTickMark val="none"/>
        <c:tickLblPos val="nextTo"/>
        <c:txPr>
          <a:bodyPr/>
          <a:lstStyle/>
          <a:p>
            <a:pPr>
              <a:defRPr sz="1400" b="1"/>
            </a:pPr>
            <a:endParaRPr lang="zh-TW"/>
          </a:p>
        </c:txPr>
        <c:crossAx val="135447296"/>
        <c:crosses val="autoZero"/>
        <c:auto val="1"/>
        <c:lblAlgn val="ctr"/>
        <c:lblOffset val="100"/>
      </c:catAx>
      <c:valAx>
        <c:axId val="135447296"/>
        <c:scaling>
          <c:orientation val="minMax"/>
        </c:scaling>
        <c:axPos val="l"/>
        <c:majorGridlines/>
        <c:numFmt formatCode="0%" sourceLinked="0"/>
        <c:majorTickMark val="none"/>
        <c:tickLblPos val="nextTo"/>
        <c:spPr>
          <a:ln w="9525">
            <a:noFill/>
          </a:ln>
        </c:spPr>
        <c:txPr>
          <a:bodyPr/>
          <a:lstStyle/>
          <a:p>
            <a:pPr>
              <a:defRPr sz="1400"/>
            </a:pPr>
            <a:endParaRPr lang="zh-TW"/>
          </a:p>
        </c:txPr>
        <c:crossAx val="135441408"/>
        <c:crosses val="autoZero"/>
        <c:crossBetween val="between"/>
        <c:majorUnit val="0.1"/>
      </c:valAx>
    </c:plotArea>
    <c:legend>
      <c:legendPos val="r"/>
      <c:layout>
        <c:manualLayout>
          <c:xMode val="edge"/>
          <c:yMode val="edge"/>
          <c:x val="0.83073726761841338"/>
          <c:y val="3.8402868090909321E-2"/>
          <c:w val="0.15623538935488607"/>
          <c:h val="0.25489324715554501"/>
        </c:manualLayout>
      </c:layout>
      <c:txPr>
        <a:bodyPr/>
        <a:lstStyle/>
        <a:p>
          <a:pPr>
            <a:defRPr sz="1400"/>
          </a:pPr>
          <a:endParaRPr lang="zh-TW"/>
        </a:p>
      </c:txPr>
    </c:legend>
    <c:plotVisOnly val="1"/>
    <c:dispBlanksAs val="gap"/>
  </c:chart>
  <c:txPr>
    <a:bodyPr/>
    <a:lstStyle/>
    <a:p>
      <a:pPr>
        <a:defRPr sz="1800"/>
      </a:pPr>
      <a:endParaRPr lang="zh-TW"/>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zh-TW"/>
  <c:style val="7"/>
  <c:chart>
    <c:autoTitleDeleted val="1"/>
    <c:plotArea>
      <c:layout/>
      <c:barChart>
        <c:barDir val="col"/>
        <c:grouping val="clustered"/>
        <c:ser>
          <c:idx val="0"/>
          <c:order val="0"/>
          <c:tx>
            <c:strRef>
              <c:f>Sheet1!$B$1</c:f>
              <c:strCache>
                <c:ptCount val="1"/>
                <c:pt idx="0">
                  <c:v>欄1</c:v>
                </c:pt>
              </c:strCache>
            </c:strRef>
          </c:tx>
          <c:dLbls>
            <c:showVal val="1"/>
          </c:dLbls>
          <c:cat>
            <c:strRef>
              <c:f>Sheet1!$A$2:$A$5</c:f>
              <c:strCache>
                <c:ptCount val="4"/>
                <c:pt idx="0">
                  <c:v> 有需要</c:v>
                </c:pt>
                <c:pt idx="1">
                  <c:v>一半半</c:v>
                </c:pt>
                <c:pt idx="2">
                  <c:v>冇需要</c:v>
                </c:pt>
                <c:pt idx="3">
                  <c:v>唔知／難講</c:v>
                </c:pt>
              </c:strCache>
            </c:strRef>
          </c:cat>
          <c:val>
            <c:numRef>
              <c:f>Sheet1!$B$2:$B$5</c:f>
              <c:numCache>
                <c:formatCode>[&gt;=0.005]0%;[&lt;0.005]"&lt;1%"</c:formatCode>
                <c:ptCount val="4"/>
                <c:pt idx="0">
                  <c:v>0.71488346331046204</c:v>
                </c:pt>
                <c:pt idx="1">
                  <c:v>7.6395459429791424E-2</c:v>
                </c:pt>
                <c:pt idx="2">
                  <c:v>0.17974679662882406</c:v>
                </c:pt>
                <c:pt idx="3">
                  <c:v>2.8974280630923308E-2</c:v>
                </c:pt>
              </c:numCache>
            </c:numRef>
          </c:val>
        </c:ser>
        <c:gapWidth val="75"/>
        <c:overlap val="-25"/>
        <c:axId val="148668416"/>
        <c:axId val="148669952"/>
      </c:barChart>
      <c:catAx>
        <c:axId val="148668416"/>
        <c:scaling>
          <c:orientation val="minMax"/>
        </c:scaling>
        <c:axPos val="b"/>
        <c:majorTickMark val="none"/>
        <c:tickLblPos val="nextTo"/>
        <c:txPr>
          <a:bodyPr/>
          <a:lstStyle/>
          <a:p>
            <a:pPr>
              <a:defRPr sz="1400" b="1"/>
            </a:pPr>
            <a:endParaRPr lang="zh-TW"/>
          </a:p>
        </c:txPr>
        <c:crossAx val="148669952"/>
        <c:crosses val="autoZero"/>
        <c:auto val="1"/>
        <c:lblAlgn val="ctr"/>
        <c:lblOffset val="100"/>
      </c:catAx>
      <c:valAx>
        <c:axId val="148669952"/>
        <c:scaling>
          <c:orientation val="minMax"/>
        </c:scaling>
        <c:axPos val="l"/>
        <c:majorGridlines/>
        <c:numFmt formatCode="[&gt;=0.005]0%;[&lt;0.005]&quot;&lt;1%&quot;" sourceLinked="1"/>
        <c:majorTickMark val="none"/>
        <c:tickLblPos val="nextTo"/>
        <c:spPr>
          <a:ln w="9525">
            <a:noFill/>
          </a:ln>
        </c:spPr>
        <c:txPr>
          <a:bodyPr/>
          <a:lstStyle/>
          <a:p>
            <a:pPr>
              <a:defRPr sz="1400"/>
            </a:pPr>
            <a:endParaRPr lang="zh-TW"/>
          </a:p>
        </c:txPr>
        <c:crossAx val="148668416"/>
        <c:crosses val="autoZero"/>
        <c:crossBetween val="between"/>
        <c:majorUnit val="0.1"/>
      </c:valAx>
    </c:plotArea>
    <c:plotVisOnly val="1"/>
    <c:dispBlanksAs val="gap"/>
  </c:chart>
  <c:txPr>
    <a:bodyPr/>
    <a:lstStyle/>
    <a:p>
      <a:pPr>
        <a:defRPr sz="1800"/>
      </a:pPr>
      <a:endParaRPr lang="zh-TW"/>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lang val="zh-TW"/>
  <c:style val="7"/>
  <c:chart>
    <c:autoTitleDeleted val="1"/>
    <c:plotArea>
      <c:layout>
        <c:manualLayout>
          <c:layoutTarget val="inner"/>
          <c:xMode val="edge"/>
          <c:yMode val="edge"/>
          <c:x val="7.4247971290227019E-2"/>
          <c:y val="4.0323611841870825E-2"/>
          <c:w val="0.80153753170943876"/>
          <c:h val="0.82529221071872505"/>
        </c:manualLayout>
      </c:layout>
      <c:barChart>
        <c:barDir val="col"/>
        <c:grouping val="clustered"/>
        <c:ser>
          <c:idx val="0"/>
          <c:order val="0"/>
          <c:tx>
            <c:strRef>
              <c:f>Sheet1!$B$1</c:f>
              <c:strCache>
                <c:ptCount val="1"/>
                <c:pt idx="0">
                  <c:v>上層</c:v>
                </c:pt>
              </c:strCache>
            </c:strRef>
          </c:tx>
          <c:spPr>
            <a:solidFill>
              <a:schemeClr val="accent5">
                <a:lumMod val="75000"/>
              </a:schemeClr>
            </a:solidFill>
          </c:spPr>
          <c:dLbls>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Sheet1!$B$2:$B$5</c:f>
              <c:numCache>
                <c:formatCode>###0.0%</c:formatCode>
                <c:ptCount val="4"/>
                <c:pt idx="0">
                  <c:v>0.54694947597766097</c:v>
                </c:pt>
                <c:pt idx="1">
                  <c:v>7.647497801047981E-2</c:v>
                </c:pt>
                <c:pt idx="2">
                  <c:v>0.32067770464157302</c:v>
                </c:pt>
                <c:pt idx="3">
                  <c:v>5.5897841370286007E-2</c:v>
                </c:pt>
              </c:numCache>
            </c:numRef>
          </c:val>
        </c:ser>
        <c:ser>
          <c:idx val="1"/>
          <c:order val="1"/>
          <c:tx>
            <c:strRef>
              <c:f>Sheet1!$C$1</c:f>
              <c:strCache>
                <c:ptCount val="1"/>
                <c:pt idx="0">
                  <c:v>中層</c:v>
                </c:pt>
              </c:strCache>
            </c:strRef>
          </c:tx>
          <c:spPr>
            <a:solidFill>
              <a:srgbClr val="FF0000"/>
            </a:solidFill>
          </c:spPr>
          <c:dLbls>
            <c:dLbl>
              <c:idx val="2"/>
              <c:layout>
                <c:manualLayout>
                  <c:x val="9.1859006406696218E-3"/>
                  <c:y val="-1.9966334977455313E-2"/>
                </c:manualLayout>
              </c:layout>
              <c:showVal val="1"/>
            </c:dLbl>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Sheet1!$C$2:$C$5</c:f>
              <c:numCache>
                <c:formatCode>###0.0%</c:formatCode>
                <c:ptCount val="4"/>
                <c:pt idx="0">
                  <c:v>0.80195800591763577</c:v>
                </c:pt>
                <c:pt idx="1">
                  <c:v>6.861902700648502E-2</c:v>
                </c:pt>
                <c:pt idx="2">
                  <c:v>0.12312754565320304</c:v>
                </c:pt>
                <c:pt idx="3" formatCode="####.0%">
                  <c:v>6.2954214226764622E-3</c:v>
                </c:pt>
              </c:numCache>
            </c:numRef>
          </c:val>
        </c:ser>
        <c:ser>
          <c:idx val="2"/>
          <c:order val="2"/>
          <c:tx>
            <c:strRef>
              <c:f>Sheet1!$D$1</c:f>
              <c:strCache>
                <c:ptCount val="1"/>
                <c:pt idx="0">
                  <c:v>下層</c:v>
                </c:pt>
              </c:strCache>
            </c:strRef>
          </c:tx>
          <c:spPr>
            <a:solidFill>
              <a:srgbClr val="FFC000"/>
            </a:solidFill>
          </c:spPr>
          <c:dLbls>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Sheet1!$D$2:$D$5</c:f>
              <c:numCache>
                <c:formatCode>###0.0%</c:formatCode>
                <c:ptCount val="4"/>
                <c:pt idx="0">
                  <c:v>0.76628608303343704</c:v>
                </c:pt>
                <c:pt idx="1">
                  <c:v>6.242386916739151E-2</c:v>
                </c:pt>
                <c:pt idx="2">
                  <c:v>0.14229696529912605</c:v>
                </c:pt>
                <c:pt idx="3">
                  <c:v>2.8993082500045501E-2</c:v>
                </c:pt>
              </c:numCache>
            </c:numRef>
          </c:val>
        </c:ser>
        <c:gapWidth val="75"/>
        <c:axId val="150020864"/>
        <c:axId val="150022400"/>
      </c:barChart>
      <c:catAx>
        <c:axId val="150020864"/>
        <c:scaling>
          <c:orientation val="minMax"/>
        </c:scaling>
        <c:axPos val="b"/>
        <c:majorTickMark val="none"/>
        <c:tickLblPos val="nextTo"/>
        <c:txPr>
          <a:bodyPr/>
          <a:lstStyle/>
          <a:p>
            <a:pPr>
              <a:defRPr sz="1400" b="1"/>
            </a:pPr>
            <a:endParaRPr lang="zh-TW"/>
          </a:p>
        </c:txPr>
        <c:crossAx val="150022400"/>
        <c:crosses val="autoZero"/>
        <c:auto val="1"/>
        <c:lblAlgn val="ctr"/>
        <c:lblOffset val="100"/>
      </c:catAx>
      <c:valAx>
        <c:axId val="150022400"/>
        <c:scaling>
          <c:orientation val="minMax"/>
        </c:scaling>
        <c:axPos val="l"/>
        <c:majorGridlines/>
        <c:numFmt formatCode="0%" sourceLinked="0"/>
        <c:majorTickMark val="none"/>
        <c:tickLblPos val="nextTo"/>
        <c:spPr>
          <a:ln w="9525">
            <a:noFill/>
          </a:ln>
        </c:spPr>
        <c:txPr>
          <a:bodyPr/>
          <a:lstStyle/>
          <a:p>
            <a:pPr>
              <a:defRPr sz="1400"/>
            </a:pPr>
            <a:endParaRPr lang="zh-TW"/>
          </a:p>
        </c:txPr>
        <c:crossAx val="150020864"/>
        <c:crosses val="autoZero"/>
        <c:crossBetween val="between"/>
        <c:majorUnit val="0.1"/>
      </c:valAx>
    </c:plotArea>
    <c:legend>
      <c:legendPos val="r"/>
      <c:layout>
        <c:manualLayout>
          <c:xMode val="edge"/>
          <c:yMode val="edge"/>
          <c:x val="0.83073726761841338"/>
          <c:y val="3.8402868090909321E-2"/>
          <c:w val="0.15623538935488707"/>
          <c:h val="0.25489324715554501"/>
        </c:manualLayout>
      </c:layout>
      <c:txPr>
        <a:bodyPr/>
        <a:lstStyle/>
        <a:p>
          <a:pPr>
            <a:defRPr sz="1400"/>
          </a:pPr>
          <a:endParaRPr lang="zh-TW"/>
        </a:p>
      </c:txPr>
    </c:legend>
    <c:plotVisOnly val="1"/>
    <c:dispBlanksAs val="gap"/>
  </c:chart>
  <c:txPr>
    <a:bodyPr/>
    <a:lstStyle/>
    <a:p>
      <a:pPr>
        <a:defRPr sz="1800"/>
      </a:pPr>
      <a:endParaRPr lang="zh-TW"/>
    </a:p>
  </c:tx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lang val="zh-TW"/>
  <c:style val="7"/>
  <c:chart>
    <c:autoTitleDeleted val="1"/>
    <c:plotArea>
      <c:layout/>
      <c:barChart>
        <c:barDir val="col"/>
        <c:grouping val="clustered"/>
        <c:ser>
          <c:idx val="0"/>
          <c:order val="0"/>
          <c:tx>
            <c:strRef>
              <c:f>Sheet1!$B$1</c:f>
              <c:strCache>
                <c:ptCount val="1"/>
                <c:pt idx="0">
                  <c:v>18 - 29歲</c:v>
                </c:pt>
              </c:strCache>
            </c:strRef>
          </c:tx>
          <c:spPr>
            <a:solidFill>
              <a:schemeClr val="accent5">
                <a:lumMod val="75000"/>
              </a:schemeClr>
            </a:solidFill>
          </c:spPr>
          <c:dLbls>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Sheet1!$B$2:$B$5</c:f>
              <c:numCache>
                <c:formatCode>###0.0%</c:formatCode>
                <c:ptCount val="4"/>
                <c:pt idx="0">
                  <c:v>0.82352536510674279</c:v>
                </c:pt>
                <c:pt idx="1">
                  <c:v>6.5987187093656599E-2</c:v>
                </c:pt>
                <c:pt idx="2">
                  <c:v>0.11048744779959997</c:v>
                </c:pt>
                <c:pt idx="3">
                  <c:v>0</c:v>
                </c:pt>
              </c:numCache>
            </c:numRef>
          </c:val>
        </c:ser>
        <c:ser>
          <c:idx val="1"/>
          <c:order val="1"/>
          <c:tx>
            <c:strRef>
              <c:f>Sheet1!$C$1</c:f>
              <c:strCache>
                <c:ptCount val="1"/>
                <c:pt idx="0">
                  <c:v>30 - 49歲</c:v>
                </c:pt>
              </c:strCache>
            </c:strRef>
          </c:tx>
          <c:spPr>
            <a:solidFill>
              <a:srgbClr val="FF0000"/>
            </a:solidFill>
          </c:spPr>
          <c:dLbls>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Sheet1!$C$2:$C$5</c:f>
              <c:numCache>
                <c:formatCode>###0.0%</c:formatCode>
                <c:ptCount val="4"/>
                <c:pt idx="0">
                  <c:v>0.61455859164465498</c:v>
                </c:pt>
                <c:pt idx="1">
                  <c:v>0.13078872359028401</c:v>
                </c:pt>
                <c:pt idx="2">
                  <c:v>0.19818346691914696</c:v>
                </c:pt>
                <c:pt idx="3">
                  <c:v>5.6469217845914015E-2</c:v>
                </c:pt>
              </c:numCache>
            </c:numRef>
          </c:val>
        </c:ser>
        <c:ser>
          <c:idx val="2"/>
          <c:order val="2"/>
          <c:tx>
            <c:strRef>
              <c:f>Sheet1!$D$1</c:f>
              <c:strCache>
                <c:ptCount val="1"/>
                <c:pt idx="0">
                  <c:v>50 歲或以上</c:v>
                </c:pt>
              </c:strCache>
            </c:strRef>
          </c:tx>
          <c:spPr>
            <a:solidFill>
              <a:srgbClr val="FFC000"/>
            </a:solidFill>
          </c:spPr>
          <c:dLbls>
            <c:dLbl>
              <c:idx val="2"/>
              <c:layout>
                <c:manualLayout>
                  <c:x val="2.3883341665740809E-2"/>
                  <c:y val="3.3277224962425613E-3"/>
                </c:manualLayout>
              </c:layout>
              <c:showVal val="1"/>
            </c:dLbl>
            <c:numFmt formatCode="0%" sourceLinked="0"/>
            <c:txPr>
              <a:bodyPr/>
              <a:lstStyle/>
              <a:p>
                <a:pPr>
                  <a:defRPr sz="1400"/>
                </a:pPr>
                <a:endParaRPr lang="zh-TW"/>
              </a:p>
            </c:txPr>
            <c:showVal val="1"/>
          </c:dLbls>
          <c:cat>
            <c:strRef>
              <c:f>Sheet1!$A$2:$A$5</c:f>
              <c:strCache>
                <c:ptCount val="4"/>
                <c:pt idx="0">
                  <c:v>有需要</c:v>
                </c:pt>
                <c:pt idx="1">
                  <c:v>一半半</c:v>
                </c:pt>
                <c:pt idx="2">
                  <c:v>冇需要</c:v>
                </c:pt>
                <c:pt idx="3">
                  <c:v>唔知∕難講</c:v>
                </c:pt>
              </c:strCache>
            </c:strRef>
          </c:cat>
          <c:val>
            <c:numRef>
              <c:f>Sheet1!$D$2:$D$5</c:f>
              <c:numCache>
                <c:formatCode>###0.0%</c:formatCode>
                <c:ptCount val="4"/>
                <c:pt idx="0">
                  <c:v>0.74292566357063639</c:v>
                </c:pt>
                <c:pt idx="1">
                  <c:v>4.5340338081962001E-2</c:v>
                </c:pt>
                <c:pt idx="2">
                  <c:v>0.19335402402446997</c:v>
                </c:pt>
                <c:pt idx="3">
                  <c:v>1.8379974322932712E-2</c:v>
                </c:pt>
              </c:numCache>
            </c:numRef>
          </c:val>
        </c:ser>
        <c:gapWidth val="75"/>
        <c:axId val="150320256"/>
        <c:axId val="150321792"/>
      </c:barChart>
      <c:catAx>
        <c:axId val="150320256"/>
        <c:scaling>
          <c:orientation val="minMax"/>
        </c:scaling>
        <c:axPos val="b"/>
        <c:numFmt formatCode="###0.0%" sourceLinked="1"/>
        <c:majorTickMark val="none"/>
        <c:tickLblPos val="nextTo"/>
        <c:txPr>
          <a:bodyPr/>
          <a:lstStyle/>
          <a:p>
            <a:pPr>
              <a:defRPr sz="1400" b="1"/>
            </a:pPr>
            <a:endParaRPr lang="zh-TW"/>
          </a:p>
        </c:txPr>
        <c:crossAx val="150321792"/>
        <c:crosses val="autoZero"/>
        <c:auto val="1"/>
        <c:lblAlgn val="ctr"/>
        <c:lblOffset val="100"/>
      </c:catAx>
      <c:valAx>
        <c:axId val="150321792"/>
        <c:scaling>
          <c:orientation val="minMax"/>
        </c:scaling>
        <c:axPos val="l"/>
        <c:majorGridlines/>
        <c:numFmt formatCode="0%" sourceLinked="0"/>
        <c:majorTickMark val="none"/>
        <c:tickLblPos val="nextTo"/>
        <c:spPr>
          <a:ln w="9525">
            <a:noFill/>
          </a:ln>
        </c:spPr>
        <c:txPr>
          <a:bodyPr/>
          <a:lstStyle/>
          <a:p>
            <a:pPr>
              <a:defRPr sz="1400"/>
            </a:pPr>
            <a:endParaRPr lang="zh-TW"/>
          </a:p>
        </c:txPr>
        <c:crossAx val="150320256"/>
        <c:crosses val="autoZero"/>
        <c:crossBetween val="between"/>
        <c:majorUnit val="0.1"/>
      </c:valAx>
    </c:plotArea>
    <c:legend>
      <c:legendPos val="r"/>
      <c:layout>
        <c:manualLayout>
          <c:xMode val="edge"/>
          <c:yMode val="edge"/>
          <c:x val="0.83073726761841427"/>
          <c:y val="3.8402868090909321E-2"/>
          <c:w val="0.16926273238158701"/>
          <c:h val="0.22035444699016701"/>
        </c:manualLayout>
      </c:layout>
      <c:txPr>
        <a:bodyPr/>
        <a:lstStyle/>
        <a:p>
          <a:pPr>
            <a:defRPr sz="1400"/>
          </a:pPr>
          <a:endParaRPr lang="zh-TW"/>
        </a:p>
      </c:txPr>
    </c:legend>
    <c:plotVisOnly val="1"/>
    <c:dispBlanksAs val="gap"/>
  </c:chart>
  <c:txPr>
    <a:bodyPr/>
    <a:lstStyle/>
    <a:p>
      <a:pPr>
        <a:defRPr sz="1800"/>
      </a:pPr>
      <a:endParaRPr lang="zh-TW"/>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lang val="zh-TW"/>
  <c:style val="7"/>
  <c:chart>
    <c:autoTitleDeleted val="1"/>
    <c:plotArea>
      <c:layout/>
      <c:barChart>
        <c:barDir val="col"/>
        <c:grouping val="clustered"/>
        <c:ser>
          <c:idx val="0"/>
          <c:order val="0"/>
          <c:tx>
            <c:strRef>
              <c:f>Sheet1!$B$1</c:f>
              <c:strCache>
                <c:ptCount val="1"/>
                <c:pt idx="0">
                  <c:v>欄1</c:v>
                </c:pt>
              </c:strCache>
            </c:strRef>
          </c:tx>
          <c:dLbls>
            <c:showVal val="1"/>
          </c:dLbls>
          <c:cat>
            <c:strRef>
              <c:f>Sheet1!$A$2:$A$5</c:f>
              <c:strCache>
                <c:ptCount val="4"/>
                <c:pt idx="0">
                  <c:v>會改善</c:v>
                </c:pt>
                <c:pt idx="1">
                  <c:v>不變</c:v>
                </c:pt>
                <c:pt idx="2">
                  <c:v>會惡化</c:v>
                </c:pt>
                <c:pt idx="3">
                  <c:v>唔知／難講</c:v>
                </c:pt>
              </c:strCache>
            </c:strRef>
          </c:cat>
          <c:val>
            <c:numRef>
              <c:f>Sheet1!$B$2:$B$5</c:f>
              <c:numCache>
                <c:formatCode>[&gt;=0.005]0%;[&lt;0.005]"&lt;1%"</c:formatCode>
                <c:ptCount val="4"/>
                <c:pt idx="0">
                  <c:v>0.30845241323027123</c:v>
                </c:pt>
                <c:pt idx="1">
                  <c:v>0.40666170981424821</c:v>
                </c:pt>
                <c:pt idx="2">
                  <c:v>0.20707928988348806</c:v>
                </c:pt>
                <c:pt idx="3">
                  <c:v>7.7806587071993644E-2</c:v>
                </c:pt>
              </c:numCache>
            </c:numRef>
          </c:val>
        </c:ser>
        <c:gapWidth val="75"/>
        <c:overlap val="-25"/>
        <c:axId val="150755584"/>
        <c:axId val="150757376"/>
      </c:barChart>
      <c:catAx>
        <c:axId val="150755584"/>
        <c:scaling>
          <c:orientation val="minMax"/>
        </c:scaling>
        <c:axPos val="b"/>
        <c:majorTickMark val="none"/>
        <c:tickLblPos val="nextTo"/>
        <c:txPr>
          <a:bodyPr/>
          <a:lstStyle/>
          <a:p>
            <a:pPr>
              <a:defRPr sz="1400" b="1"/>
            </a:pPr>
            <a:endParaRPr lang="zh-TW"/>
          </a:p>
        </c:txPr>
        <c:crossAx val="150757376"/>
        <c:crosses val="autoZero"/>
        <c:auto val="1"/>
        <c:lblAlgn val="ctr"/>
        <c:lblOffset val="100"/>
      </c:catAx>
      <c:valAx>
        <c:axId val="150757376"/>
        <c:scaling>
          <c:orientation val="minMax"/>
        </c:scaling>
        <c:axPos val="l"/>
        <c:majorGridlines/>
        <c:numFmt formatCode="[&gt;=0.005]0%;[&lt;0.005]&quot;&lt;1%&quot;" sourceLinked="1"/>
        <c:majorTickMark val="none"/>
        <c:tickLblPos val="nextTo"/>
        <c:spPr>
          <a:ln w="9525">
            <a:noFill/>
          </a:ln>
        </c:spPr>
        <c:txPr>
          <a:bodyPr/>
          <a:lstStyle/>
          <a:p>
            <a:pPr>
              <a:defRPr sz="1400"/>
            </a:pPr>
            <a:endParaRPr lang="zh-TW"/>
          </a:p>
        </c:txPr>
        <c:crossAx val="150755584"/>
        <c:crosses val="autoZero"/>
        <c:crossBetween val="between"/>
        <c:majorUnit val="0.1"/>
      </c:valAx>
    </c:plotArea>
    <c:plotVisOnly val="1"/>
    <c:dispBlanksAs val="gap"/>
  </c:chart>
  <c:txPr>
    <a:bodyPr/>
    <a:lstStyle/>
    <a:p>
      <a:pPr>
        <a:defRPr sz="1800"/>
      </a:pPr>
      <a:endParaRPr lang="zh-TW"/>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1"/>
            <a:ext cx="2945659" cy="495858"/>
          </a:xfrm>
          <a:prstGeom prst="rect">
            <a:avLst/>
          </a:prstGeom>
        </p:spPr>
        <p:txBody>
          <a:bodyPr vert="horz" lIns="90827" tIns="45414" rIns="90827" bIns="45414" rtlCol="0"/>
          <a:lstStyle>
            <a:lvl1pPr algn="l">
              <a:defRPr sz="1200"/>
            </a:lvl1pPr>
          </a:lstStyle>
          <a:p>
            <a:endParaRPr lang="zh-TW" altLang="en-US"/>
          </a:p>
        </p:txBody>
      </p:sp>
      <p:sp>
        <p:nvSpPr>
          <p:cNvPr id="3" name="日期版面配置區 2"/>
          <p:cNvSpPr>
            <a:spLocks noGrp="1"/>
          </p:cNvSpPr>
          <p:nvPr>
            <p:ph type="dt" sz="quarter" idx="1"/>
          </p:nvPr>
        </p:nvSpPr>
        <p:spPr>
          <a:xfrm>
            <a:off x="3850443" y="1"/>
            <a:ext cx="2945659" cy="495858"/>
          </a:xfrm>
          <a:prstGeom prst="rect">
            <a:avLst/>
          </a:prstGeom>
        </p:spPr>
        <p:txBody>
          <a:bodyPr vert="horz" lIns="90827" tIns="45414" rIns="90827" bIns="45414" rtlCol="0"/>
          <a:lstStyle>
            <a:lvl1pPr algn="r">
              <a:defRPr sz="1200"/>
            </a:lvl1pPr>
          </a:lstStyle>
          <a:p>
            <a:fld id="{737AC24F-7821-4597-BA63-AE6B850D39DB}" type="datetimeFigureOut">
              <a:rPr lang="zh-TW" altLang="en-US" smtClean="0"/>
              <a:pPr/>
              <a:t>2017/10/13</a:t>
            </a:fld>
            <a:endParaRPr lang="zh-TW" altLang="en-US"/>
          </a:p>
        </p:txBody>
      </p:sp>
      <p:sp>
        <p:nvSpPr>
          <p:cNvPr id="4" name="頁尾版面配置區 3"/>
          <p:cNvSpPr>
            <a:spLocks noGrp="1"/>
          </p:cNvSpPr>
          <p:nvPr>
            <p:ph type="ftr" sz="quarter" idx="2"/>
          </p:nvPr>
        </p:nvSpPr>
        <p:spPr>
          <a:xfrm>
            <a:off x="0" y="9429202"/>
            <a:ext cx="2945659" cy="495858"/>
          </a:xfrm>
          <a:prstGeom prst="rect">
            <a:avLst/>
          </a:prstGeom>
        </p:spPr>
        <p:txBody>
          <a:bodyPr vert="horz" lIns="90827" tIns="45414" rIns="90827" bIns="45414"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443" y="9429202"/>
            <a:ext cx="2945659" cy="495858"/>
          </a:xfrm>
          <a:prstGeom prst="rect">
            <a:avLst/>
          </a:prstGeom>
        </p:spPr>
        <p:txBody>
          <a:bodyPr vert="horz" lIns="90827" tIns="45414" rIns="90827" bIns="45414" rtlCol="0" anchor="b"/>
          <a:lstStyle>
            <a:lvl1pPr algn="r">
              <a:defRPr sz="1200"/>
            </a:lvl1pPr>
          </a:lstStyle>
          <a:p>
            <a:fld id="{A77EBF3D-6389-492A-A9B8-9F8A4D7C4C64}" type="slidenum">
              <a:rPr lang="zh-TW" altLang="en-US" smtClean="0"/>
              <a:pPr/>
              <a:t>‹#›</a:t>
            </a:fld>
            <a:endParaRPr lang="zh-TW" altLang="en-US"/>
          </a:p>
        </p:txBody>
      </p:sp>
    </p:spTree>
    <p:extLst>
      <p:ext uri="{BB962C8B-B14F-4D97-AF65-F5344CB8AC3E}">
        <p14:creationId xmlns="" xmlns:p14="http://schemas.microsoft.com/office/powerpoint/2010/main" val="30910055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1"/>
            <a:ext cx="2945659" cy="495858"/>
          </a:xfrm>
          <a:prstGeom prst="rect">
            <a:avLst/>
          </a:prstGeom>
        </p:spPr>
        <p:txBody>
          <a:bodyPr vert="horz" lIns="90827" tIns="45414" rIns="90827" bIns="45414" rtlCol="0"/>
          <a:lstStyle>
            <a:lvl1pPr algn="l">
              <a:defRPr sz="1200"/>
            </a:lvl1pPr>
          </a:lstStyle>
          <a:p>
            <a:endParaRPr lang="zh-TW" altLang="en-US"/>
          </a:p>
        </p:txBody>
      </p:sp>
      <p:sp>
        <p:nvSpPr>
          <p:cNvPr id="3" name="日期版面配置區 2"/>
          <p:cNvSpPr>
            <a:spLocks noGrp="1"/>
          </p:cNvSpPr>
          <p:nvPr>
            <p:ph type="dt" idx="1"/>
          </p:nvPr>
        </p:nvSpPr>
        <p:spPr>
          <a:xfrm>
            <a:off x="3850443" y="1"/>
            <a:ext cx="2945659" cy="495858"/>
          </a:xfrm>
          <a:prstGeom prst="rect">
            <a:avLst/>
          </a:prstGeom>
        </p:spPr>
        <p:txBody>
          <a:bodyPr vert="horz" lIns="90827" tIns="45414" rIns="90827" bIns="45414" rtlCol="0"/>
          <a:lstStyle>
            <a:lvl1pPr algn="r">
              <a:defRPr sz="1200"/>
            </a:lvl1pPr>
          </a:lstStyle>
          <a:p>
            <a:fld id="{5BE1A9ED-28AA-4B51-9CD1-F4942C348850}" type="datetimeFigureOut">
              <a:rPr lang="zh-TW" altLang="en-US" smtClean="0"/>
              <a:pPr/>
              <a:t>2017/10/13</a:t>
            </a:fld>
            <a:endParaRPr lang="zh-TW" altLang="en-US"/>
          </a:p>
        </p:txBody>
      </p:sp>
      <p:sp>
        <p:nvSpPr>
          <p:cNvPr id="4" name="投影片圖像版面配置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0827" tIns="45414" rIns="90827" bIns="45414" rtlCol="0" anchor="ctr"/>
          <a:lstStyle/>
          <a:p>
            <a:endParaRPr lang="zh-TW" altLang="en-US"/>
          </a:p>
        </p:txBody>
      </p:sp>
      <p:sp>
        <p:nvSpPr>
          <p:cNvPr id="5" name="備忘稿版面配置區 4"/>
          <p:cNvSpPr>
            <a:spLocks noGrp="1"/>
          </p:cNvSpPr>
          <p:nvPr>
            <p:ph type="body" sz="quarter" idx="3"/>
          </p:nvPr>
        </p:nvSpPr>
        <p:spPr>
          <a:xfrm>
            <a:off x="679768" y="4715390"/>
            <a:ext cx="5438140" cy="4467461"/>
          </a:xfrm>
          <a:prstGeom prst="rect">
            <a:avLst/>
          </a:prstGeom>
        </p:spPr>
        <p:txBody>
          <a:bodyPr vert="horz" lIns="90827" tIns="45414" rIns="90827" bIns="45414"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9429202"/>
            <a:ext cx="2945659" cy="495858"/>
          </a:xfrm>
          <a:prstGeom prst="rect">
            <a:avLst/>
          </a:prstGeom>
        </p:spPr>
        <p:txBody>
          <a:bodyPr vert="horz" lIns="90827" tIns="45414" rIns="90827" bIns="45414"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429202"/>
            <a:ext cx="2945659" cy="495858"/>
          </a:xfrm>
          <a:prstGeom prst="rect">
            <a:avLst/>
          </a:prstGeom>
        </p:spPr>
        <p:txBody>
          <a:bodyPr vert="horz" lIns="90827" tIns="45414" rIns="90827" bIns="45414" rtlCol="0" anchor="b"/>
          <a:lstStyle>
            <a:lvl1pPr algn="r">
              <a:defRPr sz="1200"/>
            </a:lvl1pPr>
          </a:lstStyle>
          <a:p>
            <a:fld id="{6A42B419-B74F-4631-BD96-18C422537FC2}" type="slidenum">
              <a:rPr lang="zh-TW" altLang="en-US" smtClean="0"/>
              <a:pPr/>
              <a:t>‹#›</a:t>
            </a:fld>
            <a:endParaRPr lang="zh-TW" altLang="en-US"/>
          </a:p>
        </p:txBody>
      </p:sp>
    </p:spTree>
    <p:extLst>
      <p:ext uri="{BB962C8B-B14F-4D97-AF65-F5344CB8AC3E}">
        <p14:creationId xmlns="" xmlns:p14="http://schemas.microsoft.com/office/powerpoint/2010/main" val="367865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14" name="標題 13"/>
          <p:cNvSpPr>
            <a:spLocks noGrp="1"/>
          </p:cNvSpPr>
          <p:nvPr>
            <p:ph type="ctrTitle"/>
          </p:nvPr>
        </p:nvSpPr>
        <p:spPr>
          <a:xfrm>
            <a:off x="1432560" y="359898"/>
            <a:ext cx="7406640" cy="1472184"/>
          </a:xfrm>
        </p:spPr>
        <p:txBody>
          <a:bodyPr anchor="b"/>
          <a:lstStyle>
            <a:lvl1pPr algn="l">
              <a:defRPr/>
            </a:lvl1pPr>
            <a:extLst/>
          </a:lstStyle>
          <a:p>
            <a:r>
              <a:rPr kumimoji="0" lang="zh-TW" altLang="en-US" smtClean="0"/>
              <a:t>按一下以編輯母片標題樣式</a:t>
            </a:r>
            <a:endParaRPr kumimoji="0" lang="en-US"/>
          </a:p>
        </p:txBody>
      </p:sp>
      <p:sp>
        <p:nvSpPr>
          <p:cNvPr id="22" name="副標題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TW" altLang="en-US" smtClean="0"/>
              <a:t>按一下以編輯母片副標題樣式</a:t>
            </a:r>
            <a:endParaRPr kumimoji="0" lang="en-US"/>
          </a:p>
        </p:txBody>
      </p:sp>
      <p:sp>
        <p:nvSpPr>
          <p:cNvPr id="7" name="日期版面配置區 6"/>
          <p:cNvSpPr>
            <a:spLocks noGrp="1"/>
          </p:cNvSpPr>
          <p:nvPr>
            <p:ph type="dt" sz="half" idx="10"/>
          </p:nvPr>
        </p:nvSpPr>
        <p:spPr/>
        <p:txBody>
          <a:bodyPr/>
          <a:lstStyle>
            <a:extLst/>
          </a:lstStyle>
          <a:p>
            <a:pPr>
              <a:defRPr/>
            </a:pPr>
            <a:endParaRPr lang="en-US" altLang="zh-TW"/>
          </a:p>
        </p:txBody>
      </p:sp>
      <p:sp>
        <p:nvSpPr>
          <p:cNvPr id="20" name="頁尾版面配置區 19"/>
          <p:cNvSpPr>
            <a:spLocks noGrp="1"/>
          </p:cNvSpPr>
          <p:nvPr>
            <p:ph type="ftr" sz="quarter" idx="11"/>
          </p:nvPr>
        </p:nvSpPr>
        <p:spPr/>
        <p:txBody>
          <a:bodyPr/>
          <a:lstStyle>
            <a:extLst/>
          </a:lstStyle>
          <a:p>
            <a:pPr>
              <a:defRPr/>
            </a:pPr>
            <a:endParaRPr lang="en-US" altLang="zh-TW"/>
          </a:p>
        </p:txBody>
      </p:sp>
      <p:sp>
        <p:nvSpPr>
          <p:cNvPr id="10" name="投影片編號版面配置區 9"/>
          <p:cNvSpPr>
            <a:spLocks noGrp="1"/>
          </p:cNvSpPr>
          <p:nvPr>
            <p:ph type="sldNum" sz="quarter" idx="12"/>
          </p:nvPr>
        </p:nvSpPr>
        <p:spPr/>
        <p:txBody>
          <a:bodyPr/>
          <a:lstStyle>
            <a:extLst/>
          </a:lstStyle>
          <a:p>
            <a:pPr>
              <a:defRPr/>
            </a:pPr>
            <a:fld id="{59AB243B-4DE2-4BF2-B898-BDC284A23DFD}" type="slidenum">
              <a:rPr lang="en-US" altLang="zh-TW" smtClean="0"/>
              <a:pPr>
                <a:defRPr/>
              </a:pPr>
              <a:t>‹#›</a:t>
            </a:fld>
            <a:endParaRPr lang="en-US" altLang="zh-TW"/>
          </a:p>
        </p:txBody>
      </p:sp>
      <p:sp>
        <p:nvSpPr>
          <p:cNvPr id="8" name="橢圓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橢圓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p:txBody>
          <a:bodyPr vert="eaVert"/>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79EF7083-7B22-459C-93AA-EB65C962D091}" type="slidenum">
              <a:rPr lang="en-US" altLang="zh-TW" smtClean="0"/>
              <a:pPr>
                <a:defRPr/>
              </a:pPr>
              <a:t>‹#›</a:t>
            </a:fld>
            <a:endParaRPr lang="en-US"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858000" y="274639"/>
            <a:ext cx="1828800" cy="5851525"/>
          </a:xfrm>
        </p:spPr>
        <p:txBody>
          <a:bodyPr vert="eaVert"/>
          <a:lstStyle>
            <a:extLst/>
          </a:lstStyle>
          <a:p>
            <a:r>
              <a:rPr kumimoji="0" lang="zh-TW" altLang="en-US" smtClean="0"/>
              <a:t>按一下以編輯母片標題樣式</a:t>
            </a:r>
            <a:endParaRPr kumimoji="0" lang="en-US"/>
          </a:p>
        </p:txBody>
      </p:sp>
      <p:sp>
        <p:nvSpPr>
          <p:cNvPr id="3" name="直排文字版面配置區 2"/>
          <p:cNvSpPr>
            <a:spLocks noGrp="1"/>
          </p:cNvSpPr>
          <p:nvPr>
            <p:ph type="body" orient="vert" idx="1"/>
          </p:nvPr>
        </p:nvSpPr>
        <p:spPr>
          <a:xfrm>
            <a:off x="1143000" y="274640"/>
            <a:ext cx="5562600" cy="5851525"/>
          </a:xfrm>
        </p:spPr>
        <p:txBody>
          <a:bodyPr vert="eaVert"/>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54BF3602-D0C6-4003-917B-285D8C410B4E}" type="slidenum">
              <a:rPr lang="en-US" altLang="zh-TW" smtClean="0"/>
              <a:pPr>
                <a:defRPr/>
              </a:pPr>
              <a:t>‹#›</a:t>
            </a:fld>
            <a:endParaRPr lang="en-US"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extLst/>
          </a:lstStyle>
          <a:p>
            <a:r>
              <a:rPr kumimoji="0" lang="zh-TW" altLang="en-US" smtClean="0"/>
              <a:t>按一下以編輯母片標題樣式</a:t>
            </a:r>
            <a:endParaRPr kumimoji="0" lang="en-US"/>
          </a:p>
        </p:txBody>
      </p:sp>
      <p:sp>
        <p:nvSpPr>
          <p:cNvPr id="3" name="內容版面配置區 2"/>
          <p:cNvSpPr>
            <a:spLocks noGrp="1"/>
          </p:cNvSpPr>
          <p:nvPr>
            <p:ph idx="1"/>
          </p:nvPr>
        </p:nvSpPr>
        <p:spPr/>
        <p:txBody>
          <a:bodyPr/>
          <a:lstStyle>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E478B44E-642F-418C-8288-3A55534296F2}" type="slidenum">
              <a:rPr lang="en-US" altLang="zh-TW" smtClean="0"/>
              <a:pPr>
                <a:defRPr/>
              </a:pPr>
              <a:t>‹#›</a:t>
            </a:fld>
            <a:endParaRPr lang="en-US"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區段標題">
    <p:spTree>
      <p:nvGrpSpPr>
        <p:cNvPr id="1" name=""/>
        <p:cNvGrpSpPr/>
        <p:nvPr/>
      </p:nvGrpSpPr>
      <p:grpSpPr>
        <a:xfrm>
          <a:off x="0" y="0"/>
          <a:ext cx="0" cy="0"/>
          <a:chOff x="0" y="0"/>
          <a:chExt cx="0" cy="0"/>
        </a:xfrm>
      </p:grpSpPr>
      <p:sp>
        <p:nvSpPr>
          <p:cNvPr id="7" name="矩形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標題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TW" altLang="en-US" smtClean="0"/>
              <a:t>按一下以編輯母片文字樣式</a:t>
            </a:r>
          </a:p>
        </p:txBody>
      </p:sp>
      <p:sp>
        <p:nvSpPr>
          <p:cNvPr id="4" name="日期版面配置區 3"/>
          <p:cNvSpPr>
            <a:spLocks noGrp="1"/>
          </p:cNvSpPr>
          <p:nvPr>
            <p:ph type="dt" sz="half" idx="10"/>
          </p:nvPr>
        </p:nvSpPr>
        <p:spPr/>
        <p:txBody>
          <a:bodyPr/>
          <a:lstStyle>
            <a:extLst/>
          </a:lstStyle>
          <a:p>
            <a:pPr>
              <a:defRPr/>
            </a:pPr>
            <a:endParaRPr lang="en-US" altLang="zh-TW"/>
          </a:p>
        </p:txBody>
      </p:sp>
      <p:sp>
        <p:nvSpPr>
          <p:cNvPr id="5" name="頁尾版面配置區 4"/>
          <p:cNvSpPr>
            <a:spLocks noGrp="1"/>
          </p:cNvSpPr>
          <p:nvPr>
            <p:ph type="ftr" sz="quarter" idx="11"/>
          </p:nvPr>
        </p:nvSpPr>
        <p:spPr/>
        <p:txBody>
          <a:bodyPr/>
          <a:lstStyle>
            <a:extLst/>
          </a:lstStyle>
          <a:p>
            <a:pPr>
              <a:defRPr/>
            </a:pPr>
            <a:endParaRPr lang="en-US" altLang="zh-TW"/>
          </a:p>
        </p:txBody>
      </p:sp>
      <p:sp>
        <p:nvSpPr>
          <p:cNvPr id="6" name="投影片編號版面配置區 5"/>
          <p:cNvSpPr>
            <a:spLocks noGrp="1"/>
          </p:cNvSpPr>
          <p:nvPr>
            <p:ph type="sldNum" sz="quarter" idx="12"/>
          </p:nvPr>
        </p:nvSpPr>
        <p:spPr/>
        <p:txBody>
          <a:bodyPr/>
          <a:lstStyle>
            <a:extLst/>
          </a:lstStyle>
          <a:p>
            <a:pPr>
              <a:defRPr/>
            </a:pPr>
            <a:fld id="{36F9D303-8354-47EA-BF42-01C0F6D4F8F1}" type="slidenum">
              <a:rPr lang="en-US" altLang="zh-TW" smtClean="0"/>
              <a:pPr>
                <a:defRPr/>
              </a:pPr>
              <a:t>‹#›</a:t>
            </a:fld>
            <a:endParaRPr lang="en-US" altLang="zh-TW"/>
          </a:p>
        </p:txBody>
      </p:sp>
      <p:sp>
        <p:nvSpPr>
          <p:cNvPr id="10" name="矩形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橢圓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橢圓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lstStyle>
            <a:extLst/>
          </a:lstStyle>
          <a:p>
            <a:r>
              <a:rPr kumimoji="0" lang="zh-TW" altLang="en-US" smtClean="0"/>
              <a:t>按一下以編輯母片標題樣式</a:t>
            </a:r>
            <a:endParaRPr kumimoji="0" lang="en-US"/>
          </a:p>
        </p:txBody>
      </p:sp>
      <p:sp>
        <p:nvSpPr>
          <p:cNvPr id="3" name="內容版面配置區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4" name="內容版面配置區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extLst/>
          </a:lstStyle>
          <a:p>
            <a:pPr>
              <a:defRPr/>
            </a:pPr>
            <a:endParaRPr lang="en-US" altLang="zh-TW"/>
          </a:p>
        </p:txBody>
      </p:sp>
      <p:sp>
        <p:nvSpPr>
          <p:cNvPr id="6" name="頁尾版面配置區 5"/>
          <p:cNvSpPr>
            <a:spLocks noGrp="1"/>
          </p:cNvSpPr>
          <p:nvPr>
            <p:ph type="ftr" sz="quarter" idx="11"/>
          </p:nvPr>
        </p:nvSpPr>
        <p:spPr/>
        <p:txBody>
          <a:bodyPr/>
          <a:lstStyle>
            <a:extLst/>
          </a:lstStyle>
          <a:p>
            <a:pPr>
              <a:defRPr/>
            </a:pPr>
            <a:endParaRPr lang="en-US" altLang="zh-TW"/>
          </a:p>
        </p:txBody>
      </p:sp>
      <p:sp>
        <p:nvSpPr>
          <p:cNvPr id="7" name="投影片編號版面配置區 6"/>
          <p:cNvSpPr>
            <a:spLocks noGrp="1"/>
          </p:cNvSpPr>
          <p:nvPr>
            <p:ph type="sldNum" sz="quarter" idx="12"/>
          </p:nvPr>
        </p:nvSpPr>
        <p:spPr/>
        <p:txBody>
          <a:bodyPr/>
          <a:lstStyle>
            <a:extLst/>
          </a:lstStyle>
          <a:p>
            <a:pPr>
              <a:defRPr/>
            </a:pPr>
            <a:fld id="{A2B8962B-B0DD-4ED5-BADA-68AB593A4F63}" type="slidenum">
              <a:rPr lang="en-US" altLang="zh-TW" smtClean="0"/>
              <a:pPr>
                <a:defRPr/>
              </a:pPr>
              <a:t>‹#›</a:t>
            </a:fld>
            <a:endParaRPr lang="en-US"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zh-TW" altLang="en-US" smtClean="0"/>
              <a:t>按一下以編輯母片標題樣式</a:t>
            </a:r>
            <a:endParaRPr kumimoji="0" lang="en-US"/>
          </a:p>
        </p:txBody>
      </p:sp>
      <p:sp>
        <p:nvSpPr>
          <p:cNvPr id="3" name="文字版面配置區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smtClean="0"/>
              <a:t>按一下以編輯母片文字樣式</a:t>
            </a:r>
          </a:p>
        </p:txBody>
      </p:sp>
      <p:sp>
        <p:nvSpPr>
          <p:cNvPr id="4" name="文字版面配置區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TW" altLang="en-US" smtClean="0"/>
              <a:t>按一下以編輯母片文字樣式</a:t>
            </a:r>
          </a:p>
        </p:txBody>
      </p:sp>
      <p:sp>
        <p:nvSpPr>
          <p:cNvPr id="5" name="內容版面配置區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6" name="內容版面配置區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7" name="日期版面配置區 6"/>
          <p:cNvSpPr>
            <a:spLocks noGrp="1"/>
          </p:cNvSpPr>
          <p:nvPr>
            <p:ph type="dt" sz="half" idx="10"/>
          </p:nvPr>
        </p:nvSpPr>
        <p:spPr/>
        <p:txBody>
          <a:bodyPr/>
          <a:lstStyle>
            <a:extLst/>
          </a:lstStyle>
          <a:p>
            <a:pPr>
              <a:defRPr/>
            </a:pPr>
            <a:endParaRPr lang="en-US" altLang="zh-TW"/>
          </a:p>
        </p:txBody>
      </p:sp>
      <p:sp>
        <p:nvSpPr>
          <p:cNvPr id="8" name="頁尾版面配置區 7"/>
          <p:cNvSpPr>
            <a:spLocks noGrp="1"/>
          </p:cNvSpPr>
          <p:nvPr>
            <p:ph type="ftr" sz="quarter" idx="11"/>
          </p:nvPr>
        </p:nvSpPr>
        <p:spPr/>
        <p:txBody>
          <a:bodyPr/>
          <a:lstStyle>
            <a:extLst/>
          </a:lstStyle>
          <a:p>
            <a:pPr>
              <a:defRPr/>
            </a:pPr>
            <a:endParaRPr lang="en-US" altLang="zh-TW"/>
          </a:p>
        </p:txBody>
      </p:sp>
      <p:sp>
        <p:nvSpPr>
          <p:cNvPr id="9" name="投影片編號版面配置區 8"/>
          <p:cNvSpPr>
            <a:spLocks noGrp="1"/>
          </p:cNvSpPr>
          <p:nvPr>
            <p:ph type="sldNum" sz="quarter" idx="12"/>
          </p:nvPr>
        </p:nvSpPr>
        <p:spPr/>
        <p:txBody>
          <a:bodyPr/>
          <a:lstStyle>
            <a:extLst/>
          </a:lstStyle>
          <a:p>
            <a:pPr>
              <a:defRPr/>
            </a:pPr>
            <a:fld id="{1604A9FD-DD28-4D28-84BF-B633D0F1FEF3}" type="slidenum">
              <a:rPr lang="en-US" altLang="zh-TW" smtClean="0"/>
              <a:pPr>
                <a:defRPr/>
              </a:pPr>
              <a:t>‹#›</a:t>
            </a:fld>
            <a:endParaRPr lang="en-US"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1435608" y="274320"/>
            <a:ext cx="7498080" cy="1143000"/>
          </a:xfrm>
        </p:spPr>
        <p:txBody>
          <a:bodyPr anchor="ctr"/>
          <a:lstStyle>
            <a:extLst/>
          </a:lstStyle>
          <a:p>
            <a:r>
              <a:rPr kumimoji="0" lang="zh-TW" altLang="en-US" smtClean="0"/>
              <a:t>按一下以編輯母片標題樣式</a:t>
            </a:r>
            <a:endParaRPr kumimoji="0" lang="en-US"/>
          </a:p>
        </p:txBody>
      </p:sp>
      <p:sp>
        <p:nvSpPr>
          <p:cNvPr id="3" name="日期版面配置區 2"/>
          <p:cNvSpPr>
            <a:spLocks noGrp="1"/>
          </p:cNvSpPr>
          <p:nvPr>
            <p:ph type="dt" sz="half" idx="10"/>
          </p:nvPr>
        </p:nvSpPr>
        <p:spPr/>
        <p:txBody>
          <a:bodyPr/>
          <a:lstStyle>
            <a:extLst/>
          </a:lstStyle>
          <a:p>
            <a:pPr>
              <a:defRPr/>
            </a:pPr>
            <a:endParaRPr lang="en-US" altLang="zh-TW"/>
          </a:p>
        </p:txBody>
      </p:sp>
      <p:sp>
        <p:nvSpPr>
          <p:cNvPr id="4" name="頁尾版面配置區 3"/>
          <p:cNvSpPr>
            <a:spLocks noGrp="1"/>
          </p:cNvSpPr>
          <p:nvPr>
            <p:ph type="ftr" sz="quarter" idx="11"/>
          </p:nvPr>
        </p:nvSpPr>
        <p:spPr/>
        <p:txBody>
          <a:bodyPr/>
          <a:lstStyle>
            <a:extLst/>
          </a:lstStyle>
          <a:p>
            <a:pPr>
              <a:defRPr/>
            </a:pPr>
            <a:endParaRPr lang="en-US" altLang="zh-TW"/>
          </a:p>
        </p:txBody>
      </p:sp>
      <p:sp>
        <p:nvSpPr>
          <p:cNvPr id="5" name="投影片編號版面配置區 4"/>
          <p:cNvSpPr>
            <a:spLocks noGrp="1"/>
          </p:cNvSpPr>
          <p:nvPr>
            <p:ph type="sldNum" sz="quarter" idx="12"/>
          </p:nvPr>
        </p:nvSpPr>
        <p:spPr/>
        <p:txBody>
          <a:bodyPr/>
          <a:lstStyle>
            <a:extLst/>
          </a:lstStyle>
          <a:p>
            <a:pPr>
              <a:defRPr/>
            </a:pPr>
            <a:fld id="{B9EB098F-54DE-4C16-B7B2-D7EEBDF824FE}" type="slidenum">
              <a:rPr lang="en-US" altLang="zh-TW" smtClean="0"/>
              <a:pPr>
                <a:defRPr/>
              </a:pPr>
              <a:t>‹#›</a:t>
            </a:fld>
            <a:endParaRPr lang="en-US"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矩形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日期版面配置區 1"/>
          <p:cNvSpPr>
            <a:spLocks noGrp="1"/>
          </p:cNvSpPr>
          <p:nvPr>
            <p:ph type="dt" sz="half" idx="10"/>
          </p:nvPr>
        </p:nvSpPr>
        <p:spPr/>
        <p:txBody>
          <a:bodyPr/>
          <a:lstStyle>
            <a:extLst/>
          </a:lstStyle>
          <a:p>
            <a:pPr>
              <a:defRPr/>
            </a:pPr>
            <a:endParaRPr lang="en-US" altLang="zh-TW"/>
          </a:p>
        </p:txBody>
      </p:sp>
      <p:sp>
        <p:nvSpPr>
          <p:cNvPr id="3" name="頁尾版面配置區 2"/>
          <p:cNvSpPr>
            <a:spLocks noGrp="1"/>
          </p:cNvSpPr>
          <p:nvPr>
            <p:ph type="ftr" sz="quarter" idx="11"/>
          </p:nvPr>
        </p:nvSpPr>
        <p:spPr/>
        <p:txBody>
          <a:bodyPr/>
          <a:lstStyle>
            <a:extLst/>
          </a:lstStyle>
          <a:p>
            <a:pPr>
              <a:defRPr/>
            </a:pPr>
            <a:endParaRPr lang="en-US" altLang="zh-TW"/>
          </a:p>
        </p:txBody>
      </p:sp>
      <p:sp>
        <p:nvSpPr>
          <p:cNvPr id="4" name="投影片編號版面配置區 3"/>
          <p:cNvSpPr>
            <a:spLocks noGrp="1"/>
          </p:cNvSpPr>
          <p:nvPr>
            <p:ph type="sldNum" sz="quarter" idx="12"/>
          </p:nvPr>
        </p:nvSpPr>
        <p:spPr/>
        <p:txBody>
          <a:bodyPr/>
          <a:lstStyle>
            <a:extLst/>
          </a:lstStyle>
          <a:p>
            <a:pPr>
              <a:defRPr/>
            </a:pPr>
            <a:fld id="{6F292414-C7F4-42AE-8822-755BC337B41A}" type="slidenum">
              <a:rPr lang="en-US" altLang="zh-TW" smtClean="0"/>
              <a:pPr>
                <a:defRPr/>
              </a:pPr>
              <a:t>‹#›</a:t>
            </a:fld>
            <a:endParaRPr lang="en-US" altLang="zh-TW"/>
          </a:p>
        </p:txBody>
      </p:sp>
      <p:sp>
        <p:nvSpPr>
          <p:cNvPr id="6" name="矩形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zh-TW" altLang="en-US" smtClean="0"/>
              <a:t>按一下以編輯母片標題樣式</a:t>
            </a:r>
            <a:endParaRPr kumimoji="0" lang="en-US"/>
          </a:p>
        </p:txBody>
      </p:sp>
      <p:sp>
        <p:nvSpPr>
          <p:cNvPr id="3" name="文字版面配置區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TW" altLang="en-US" smtClean="0"/>
              <a:t>按一下以編輯母片文字樣式</a:t>
            </a:r>
          </a:p>
        </p:txBody>
      </p:sp>
      <p:sp>
        <p:nvSpPr>
          <p:cNvPr id="4" name="內容版面配置區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TW" altLang="en-US" smtClean="0"/>
              <a:t>按一下以編輯母片文字樣式</a:t>
            </a:r>
          </a:p>
          <a:p>
            <a:pPr lvl="1" eaLnBrk="1" latinLnBrk="0" hangingPunct="1"/>
            <a:r>
              <a:rPr lang="zh-TW" altLang="en-US" smtClean="0"/>
              <a:t>第二層</a:t>
            </a:r>
          </a:p>
          <a:p>
            <a:pPr lvl="2" eaLnBrk="1" latinLnBrk="0" hangingPunct="1"/>
            <a:r>
              <a:rPr lang="zh-TW" altLang="en-US" smtClean="0"/>
              <a:t>第三層</a:t>
            </a:r>
          </a:p>
          <a:p>
            <a:pPr lvl="3" eaLnBrk="1" latinLnBrk="0" hangingPunct="1"/>
            <a:r>
              <a:rPr lang="zh-TW" altLang="en-US" smtClean="0"/>
              <a:t>第四層</a:t>
            </a:r>
          </a:p>
          <a:p>
            <a:pPr lvl="4" eaLnBrk="1" latinLnBrk="0" hangingPunct="1"/>
            <a:r>
              <a:rPr lang="zh-TW" altLang="en-US" smtClean="0"/>
              <a:t>第五層</a:t>
            </a:r>
            <a:endParaRPr kumimoji="0" lang="en-US"/>
          </a:p>
        </p:txBody>
      </p:sp>
      <p:sp>
        <p:nvSpPr>
          <p:cNvPr id="5" name="日期版面配置區 4"/>
          <p:cNvSpPr>
            <a:spLocks noGrp="1"/>
          </p:cNvSpPr>
          <p:nvPr>
            <p:ph type="dt" sz="half" idx="10"/>
          </p:nvPr>
        </p:nvSpPr>
        <p:spPr/>
        <p:txBody>
          <a:bodyPr/>
          <a:lstStyle>
            <a:extLst/>
          </a:lstStyle>
          <a:p>
            <a:pPr>
              <a:defRPr/>
            </a:pPr>
            <a:endParaRPr lang="en-US" altLang="zh-TW"/>
          </a:p>
        </p:txBody>
      </p:sp>
      <p:sp>
        <p:nvSpPr>
          <p:cNvPr id="6" name="頁尾版面配置區 5"/>
          <p:cNvSpPr>
            <a:spLocks noGrp="1"/>
          </p:cNvSpPr>
          <p:nvPr>
            <p:ph type="ftr" sz="quarter" idx="11"/>
          </p:nvPr>
        </p:nvSpPr>
        <p:spPr/>
        <p:txBody>
          <a:bodyPr/>
          <a:lstStyle>
            <a:extLst/>
          </a:lstStyle>
          <a:p>
            <a:pPr>
              <a:defRPr/>
            </a:pPr>
            <a:endParaRPr lang="en-US" altLang="zh-TW"/>
          </a:p>
        </p:txBody>
      </p:sp>
      <p:sp>
        <p:nvSpPr>
          <p:cNvPr id="7" name="投影片編號版面配置區 6"/>
          <p:cNvSpPr>
            <a:spLocks noGrp="1"/>
          </p:cNvSpPr>
          <p:nvPr>
            <p:ph type="sldNum" sz="quarter" idx="12"/>
          </p:nvPr>
        </p:nvSpPr>
        <p:spPr/>
        <p:txBody>
          <a:bodyPr/>
          <a:lstStyle>
            <a:extLst/>
          </a:lstStyle>
          <a:p>
            <a:pPr>
              <a:defRPr/>
            </a:pPr>
            <a:fld id="{1201B349-5227-412D-B71E-41F624A8093C}" type="slidenum">
              <a:rPr lang="en-US" altLang="zh-TW" smtClean="0"/>
              <a:pPr>
                <a:defRPr/>
              </a:pPr>
              <a:t>‹#›</a:t>
            </a:fld>
            <a:endParaRPr lang="en-US"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zh-TW" altLang="en-US" smtClean="0"/>
              <a:t>按一下以編輯母片標題樣式</a:t>
            </a:r>
            <a:endParaRPr kumimoji="0" lang="en-US"/>
          </a:p>
        </p:txBody>
      </p:sp>
      <p:sp>
        <p:nvSpPr>
          <p:cNvPr id="5" name="日期版面配置區 4"/>
          <p:cNvSpPr>
            <a:spLocks noGrp="1"/>
          </p:cNvSpPr>
          <p:nvPr>
            <p:ph type="dt" sz="half" idx="10"/>
          </p:nvPr>
        </p:nvSpPr>
        <p:spPr/>
        <p:txBody>
          <a:bodyPr/>
          <a:lstStyle>
            <a:extLst/>
          </a:lstStyle>
          <a:p>
            <a:pPr>
              <a:defRPr/>
            </a:pPr>
            <a:endParaRPr lang="en-US" altLang="zh-TW"/>
          </a:p>
        </p:txBody>
      </p:sp>
      <p:sp>
        <p:nvSpPr>
          <p:cNvPr id="6" name="頁尾版面配置區 5"/>
          <p:cNvSpPr>
            <a:spLocks noGrp="1"/>
          </p:cNvSpPr>
          <p:nvPr>
            <p:ph type="ftr" sz="quarter" idx="11"/>
          </p:nvPr>
        </p:nvSpPr>
        <p:spPr/>
        <p:txBody>
          <a:bodyPr/>
          <a:lstStyle>
            <a:extLst/>
          </a:lstStyle>
          <a:p>
            <a:pPr>
              <a:defRPr/>
            </a:pPr>
            <a:endParaRPr lang="en-US" altLang="zh-TW"/>
          </a:p>
        </p:txBody>
      </p:sp>
      <p:sp>
        <p:nvSpPr>
          <p:cNvPr id="7" name="投影片編號版面配置區 6"/>
          <p:cNvSpPr>
            <a:spLocks noGrp="1"/>
          </p:cNvSpPr>
          <p:nvPr>
            <p:ph type="sldNum" sz="quarter" idx="12"/>
          </p:nvPr>
        </p:nvSpPr>
        <p:spPr/>
        <p:txBody>
          <a:bodyPr/>
          <a:lstStyle>
            <a:extLst/>
          </a:lstStyle>
          <a:p>
            <a:pPr>
              <a:defRPr/>
            </a:pPr>
            <a:fld id="{C2F10379-7169-4248-A398-C8F4411577B7}" type="slidenum">
              <a:rPr lang="en-US" altLang="zh-TW" smtClean="0"/>
              <a:pPr>
                <a:defRPr/>
              </a:pPr>
              <a:t>‹#›</a:t>
            </a:fld>
            <a:endParaRPr lang="en-US" altLang="zh-TW"/>
          </a:p>
        </p:txBody>
      </p:sp>
      <p:sp>
        <p:nvSpPr>
          <p:cNvPr id="8" name="矩形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圖片版面配置區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zh-TW" altLang="en-US" smtClean="0"/>
              <a:t>按一下圖示以新增圖片</a:t>
            </a:r>
            <a:endParaRPr kumimoji="0" lang="en-US" dirty="0"/>
          </a:p>
        </p:txBody>
      </p:sp>
      <p:sp>
        <p:nvSpPr>
          <p:cNvPr id="9" name="流程圖: 程序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流程圖: 程序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文字版面配置區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TW" altLang="en-US" smtClean="0"/>
              <a:t>按一下以編輯母片文字樣式</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圓形圖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橢圓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甜甜圈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矩形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標題版面配置區 4"/>
          <p:cNvSpPr>
            <a:spLocks noGrp="1"/>
          </p:cNvSpPr>
          <p:nvPr>
            <p:ph type="title"/>
          </p:nvPr>
        </p:nvSpPr>
        <p:spPr>
          <a:xfrm>
            <a:off x="1435608" y="274638"/>
            <a:ext cx="7498080" cy="1143000"/>
          </a:xfrm>
          <a:prstGeom prst="rect">
            <a:avLst/>
          </a:prstGeom>
        </p:spPr>
        <p:txBody>
          <a:bodyPr anchor="ctr">
            <a:normAutofit/>
          </a:bodyPr>
          <a:lstStyle>
            <a:extLst/>
          </a:lstStyle>
          <a:p>
            <a:r>
              <a:rPr kumimoji="0" lang="zh-TW" altLang="en-US" smtClean="0"/>
              <a:t>按一下以編輯母片標題樣式</a:t>
            </a:r>
            <a:endParaRPr kumimoji="0" lang="en-US"/>
          </a:p>
        </p:txBody>
      </p:sp>
      <p:sp>
        <p:nvSpPr>
          <p:cNvPr id="9" name="文字版面配置區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zh-TW" altLang="en-US" smtClean="0"/>
              <a:t>按一下以編輯母片文字樣式</a:t>
            </a:r>
          </a:p>
          <a:p>
            <a:pPr lvl="1" eaLnBrk="1" latinLnBrk="0" hangingPunct="1"/>
            <a:r>
              <a:rPr kumimoji="0" lang="zh-TW" altLang="en-US" smtClean="0"/>
              <a:t>第二層</a:t>
            </a:r>
          </a:p>
          <a:p>
            <a:pPr lvl="2" eaLnBrk="1" latinLnBrk="0" hangingPunct="1"/>
            <a:r>
              <a:rPr kumimoji="0" lang="zh-TW" altLang="en-US" smtClean="0"/>
              <a:t>第三層</a:t>
            </a:r>
          </a:p>
          <a:p>
            <a:pPr lvl="3" eaLnBrk="1" latinLnBrk="0" hangingPunct="1"/>
            <a:r>
              <a:rPr kumimoji="0" lang="zh-TW" altLang="en-US" smtClean="0"/>
              <a:t>第四層</a:t>
            </a:r>
          </a:p>
          <a:p>
            <a:pPr lvl="4" eaLnBrk="1" latinLnBrk="0" hangingPunct="1"/>
            <a:r>
              <a:rPr kumimoji="0" lang="zh-TW" altLang="en-US" smtClean="0"/>
              <a:t>第五層</a:t>
            </a:r>
            <a:endParaRPr kumimoji="0" lang="en-US"/>
          </a:p>
        </p:txBody>
      </p:sp>
      <p:sp>
        <p:nvSpPr>
          <p:cNvPr id="24" name="日期版面配置區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defRPr/>
            </a:pPr>
            <a:endParaRPr lang="en-US" altLang="zh-TW"/>
          </a:p>
        </p:txBody>
      </p:sp>
      <p:sp>
        <p:nvSpPr>
          <p:cNvPr id="10" name="頁尾版面配置區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pPr>
              <a:defRPr/>
            </a:pPr>
            <a:endParaRPr lang="en-US" altLang="zh-TW"/>
          </a:p>
        </p:txBody>
      </p:sp>
      <p:sp>
        <p:nvSpPr>
          <p:cNvPr id="22" name="投影片編號版面配置區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pPr>
              <a:defRPr/>
            </a:pPr>
            <a:fld id="{93B0B4BD-05A9-4FAA-B223-C123657199B6}" type="slidenum">
              <a:rPr lang="en-US" altLang="zh-TW" smtClean="0"/>
              <a:pPr>
                <a:defRPr/>
              </a:pPr>
              <a:t>‹#›</a:t>
            </a:fld>
            <a:endParaRPr lang="en-US" altLang="zh-TW"/>
          </a:p>
        </p:txBody>
      </p:sp>
      <p:sp>
        <p:nvSpPr>
          <p:cNvPr id="15" name="矩形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4040" r:id="rId1"/>
    <p:sldLayoutId id="2147484041" r:id="rId2"/>
    <p:sldLayoutId id="2147484042" r:id="rId3"/>
    <p:sldLayoutId id="2147484043" r:id="rId4"/>
    <p:sldLayoutId id="2147484044" r:id="rId5"/>
    <p:sldLayoutId id="2147484045" r:id="rId6"/>
    <p:sldLayoutId id="2147484046" r:id="rId7"/>
    <p:sldLayoutId id="2147484047" r:id="rId8"/>
    <p:sldLayoutId id="2147484048" r:id="rId9"/>
    <p:sldLayoutId id="2147484049" r:id="rId10"/>
    <p:sldLayoutId id="2147484050"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a:t>
            </a:fld>
            <a:endParaRPr lang="en-US" altLang="zh-TW"/>
          </a:p>
        </p:txBody>
      </p:sp>
      <p:sp>
        <p:nvSpPr>
          <p:cNvPr id="6" name="Rectangle 2"/>
          <p:cNvSpPr txBox="1">
            <a:spLocks noChangeArrowheads="1"/>
          </p:cNvSpPr>
          <p:nvPr/>
        </p:nvSpPr>
        <p:spPr bwMode="auto">
          <a:xfrm>
            <a:off x="971600" y="1052736"/>
            <a:ext cx="8172400" cy="324036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
            </a:r>
            <a:br>
              <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br>
            <a:r>
              <a:rPr kumimoji="1" lang="zh-TW" altLang="en-US"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社聯對</a:t>
            </a:r>
            <a:endParaRPr lang="en-US" altLang="zh-TW" sz="2800" b="1" kern="0" dirty="0" smtClean="0">
              <a:latin typeface="微軟正黑體" pitchFamily="34" charset="-120"/>
              <a:ea typeface="微軟正黑體" pitchFamily="34" charset="-120"/>
              <a:cs typeface="+mj-cs"/>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1" lang="zh-HK"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a:t>
            </a:r>
            <a:r>
              <a:rPr kumimoji="1" lang="zh-TW"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公眾對</a:t>
            </a:r>
            <a:r>
              <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2017</a:t>
            </a:r>
            <a:r>
              <a:rPr kumimoji="1" lang="zh-TW" altLang="en-US"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年（</a:t>
            </a:r>
            <a:r>
              <a:rPr lang="en-US" altLang="zh-TW" sz="2800" b="1" kern="0" dirty="0" smtClean="0">
                <a:latin typeface="微軟正黑體" pitchFamily="34" charset="-120"/>
                <a:ea typeface="微軟正黑體" pitchFamily="34" charset="-120"/>
                <a:cs typeface="+mj-cs"/>
              </a:rPr>
              <a:t>10</a:t>
            </a:r>
            <a:r>
              <a:rPr lang="zh-TW" altLang="en-US" sz="2800" b="1" kern="0" dirty="0" smtClean="0">
                <a:latin typeface="微軟正黑體" pitchFamily="34" charset="-120"/>
                <a:ea typeface="微軟正黑體" pitchFamily="34" charset="-120"/>
                <a:cs typeface="+mj-cs"/>
              </a:rPr>
              <a:t>月）</a:t>
            </a:r>
            <a:r>
              <a:rPr kumimoji="1" lang="zh-TW"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施政報告中</a:t>
            </a:r>
            <a:endPar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endParaRPr>
          </a:p>
          <a:p>
            <a:pPr lvl="0" algn="ctr" eaLnBrk="0" hangingPunct="0">
              <a:defRPr/>
            </a:pPr>
            <a:r>
              <a:rPr kumimoji="1" lang="zh-TW"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有關扶貧措施的意見調查</a:t>
            </a:r>
            <a:r>
              <a:rPr kumimoji="1" lang="zh-HK"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a:t>
            </a:r>
            <a:r>
              <a:rPr kumimoji="1" lang="zh-TW" altLang="en-US"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結果</a:t>
            </a:r>
            <a:r>
              <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
            </a:r>
            <a:br>
              <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br>
            <a:r>
              <a:rPr kumimoji="1" lang="zh-TW" altLang="en-US"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及</a:t>
            </a:r>
            <a:r>
              <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 2017</a:t>
            </a:r>
            <a:r>
              <a:rPr kumimoji="1" lang="zh-TW" altLang="en-US"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年</a:t>
            </a:r>
            <a:r>
              <a:rPr lang="zh-TW" altLang="en-US" sz="2800" b="1" kern="0" dirty="0">
                <a:latin typeface="微軟正黑體" pitchFamily="34" charset="-120"/>
                <a:ea typeface="微軟正黑體" pitchFamily="34" charset="-120"/>
              </a:rPr>
              <a:t>（</a:t>
            </a:r>
            <a:r>
              <a:rPr lang="en-US" altLang="zh-TW" sz="2800" b="1" kern="0" dirty="0">
                <a:latin typeface="微軟正黑體" pitchFamily="34" charset="-120"/>
                <a:ea typeface="微軟正黑體" pitchFamily="34" charset="-120"/>
              </a:rPr>
              <a:t>10</a:t>
            </a:r>
            <a:r>
              <a:rPr lang="zh-TW" altLang="en-US" sz="2800" b="1" kern="0" dirty="0">
                <a:latin typeface="微軟正黑體" pitchFamily="34" charset="-120"/>
                <a:ea typeface="微軟正黑體" pitchFamily="34" charset="-120"/>
              </a:rPr>
              <a:t>月）</a:t>
            </a:r>
            <a:r>
              <a:rPr kumimoji="1" lang="zh-TW" altLang="en-US"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rPr>
              <a:t>施政報告的回應</a:t>
            </a:r>
            <a:endParaRPr kumimoji="1" lang="en-US" altLang="zh-TW" sz="2800" b="1" i="0" u="none" strike="noStrike" kern="0" cap="none" spc="0" normalizeH="0" baseline="0" noProof="0" dirty="0" smtClean="0">
              <a:ln>
                <a:noFill/>
              </a:ln>
              <a:solidFill>
                <a:schemeClr val="tx1"/>
              </a:solidFill>
              <a:effectLst/>
              <a:uLnTx/>
              <a:uFillTx/>
              <a:latin typeface="微軟正黑體" pitchFamily="34" charset="-120"/>
              <a:ea typeface="微軟正黑體" pitchFamily="34" charset="-120"/>
              <a:cs typeface="+mj-cs"/>
            </a:endParaRPr>
          </a:p>
        </p:txBody>
      </p:sp>
      <p:sp>
        <p:nvSpPr>
          <p:cNvPr id="8" name="Rectangle 3"/>
          <p:cNvSpPr txBox="1">
            <a:spLocks noChangeArrowheads="1"/>
          </p:cNvSpPr>
          <p:nvPr/>
        </p:nvSpPr>
        <p:spPr bwMode="auto">
          <a:xfrm>
            <a:off x="971600" y="4509120"/>
            <a:ext cx="8172400" cy="16585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tabLst/>
              <a:defRPr/>
            </a:pPr>
            <a:r>
              <a:rPr kumimoji="1" lang="zh-TW" altLang="en-US" sz="2000" u="none" strike="noStrike" kern="0" cap="none" spc="0" normalizeH="0" baseline="0" noProof="0" dirty="0" smtClean="0">
                <a:ln>
                  <a:noFill/>
                </a:ln>
                <a:effectLst/>
                <a:uLnTx/>
                <a:uFillTx/>
                <a:latin typeface="微軟正黑體" pitchFamily="34" charset="-120"/>
                <a:ea typeface="微軟正黑體" pitchFamily="34" charset="-120"/>
              </a:rPr>
              <a:t>黃健偉</a:t>
            </a:r>
            <a:endParaRPr kumimoji="1" lang="en-US" altLang="zh-TW" sz="2000" u="none" strike="noStrike" kern="0" cap="none" spc="0" normalizeH="0" baseline="0" noProof="0" dirty="0" smtClean="0">
              <a:ln>
                <a:noFill/>
              </a:ln>
              <a:effectLst/>
              <a:uLnTx/>
              <a:uFillTx/>
              <a:latin typeface="微軟正黑體" pitchFamily="34" charset="-120"/>
              <a:ea typeface="微軟正黑體" pitchFamily="34" charset="-120"/>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1" lang="zh-TW" altLang="en-US" sz="2000" b="0" u="none" strike="noStrike" kern="0" cap="none" spc="0" normalizeH="0" baseline="0" noProof="0" dirty="0" smtClean="0">
                <a:ln>
                  <a:noFill/>
                </a:ln>
                <a:effectLst/>
                <a:uLnTx/>
                <a:uFillTx/>
                <a:latin typeface="微軟正黑體" pitchFamily="34" charset="-120"/>
                <a:ea typeface="微軟正黑體" pitchFamily="34" charset="-120"/>
              </a:rPr>
              <a:t>社聯政策研究及倡議業務總監</a:t>
            </a:r>
            <a:endParaRPr kumimoji="1" lang="en-US" altLang="zh-TW" sz="2000" b="0" u="none" strike="noStrike" kern="0" cap="none" spc="0" normalizeH="0" baseline="0" noProof="0" dirty="0" smtClean="0">
              <a:ln>
                <a:noFill/>
              </a:ln>
              <a:effectLst/>
              <a:uLnTx/>
              <a:uFillTx/>
              <a:latin typeface="微軟正黑體" pitchFamily="34" charset="-120"/>
              <a:ea typeface="微軟正黑體" pitchFamily="34" charset="-120"/>
            </a:endParaRPr>
          </a:p>
          <a:p>
            <a:pPr marL="342900" marR="0" lvl="0" indent="-342900" algn="ctr" defTabSz="914400" rtl="0" eaLnBrk="1" fontAlgn="base" latinLnBrk="0" hangingPunct="1">
              <a:lnSpc>
                <a:spcPct val="100000"/>
              </a:lnSpc>
              <a:spcBef>
                <a:spcPct val="20000"/>
              </a:spcBef>
              <a:spcAft>
                <a:spcPct val="0"/>
              </a:spcAft>
              <a:buClrTx/>
              <a:buSzTx/>
              <a:tabLst/>
              <a:defRPr/>
            </a:pPr>
            <a:endParaRPr kumimoji="1" lang="zh-TW" altLang="en-US" sz="2200" b="0" i="1" u="none" strike="noStrike" kern="0" cap="none" spc="0" normalizeH="0" baseline="0" noProof="0" dirty="0" smtClean="0">
              <a:ln>
                <a:noFill/>
              </a:ln>
              <a:effectLst/>
              <a:uLnTx/>
              <a:uFillTx/>
              <a:latin typeface="微軟正黑體" pitchFamily="34" charset="-120"/>
              <a:ea typeface="微軟正黑體" pitchFamily="34" charset="-120"/>
            </a:endParaRPr>
          </a:p>
          <a:p>
            <a:pPr marL="342900" marR="0" lvl="0" indent="-342900" algn="ctr" defTabSz="914400" rtl="0" eaLnBrk="1" fontAlgn="base" latinLnBrk="0" hangingPunct="1">
              <a:lnSpc>
                <a:spcPct val="100000"/>
              </a:lnSpc>
              <a:spcBef>
                <a:spcPct val="20000"/>
              </a:spcBef>
              <a:spcAft>
                <a:spcPct val="0"/>
              </a:spcAft>
              <a:buClrTx/>
              <a:buSzTx/>
              <a:tabLst/>
              <a:defRPr/>
            </a:pPr>
            <a:r>
              <a:rPr kumimoji="1" lang="en-US" altLang="zh-TW" sz="1700" b="0" i="0" u="none" strike="noStrike" kern="0" cap="none" spc="0" normalizeH="0" baseline="0" noProof="0" dirty="0" smtClean="0">
                <a:ln>
                  <a:noFill/>
                </a:ln>
                <a:solidFill>
                  <a:schemeClr val="bg1">
                    <a:lumMod val="50000"/>
                  </a:schemeClr>
                </a:solidFill>
                <a:effectLst/>
                <a:uLnTx/>
                <a:uFillTx/>
                <a:latin typeface="微軟正黑體" pitchFamily="34" charset="-120"/>
                <a:ea typeface="微軟正黑體" pitchFamily="34" charset="-120"/>
              </a:rPr>
              <a:t>2017</a:t>
            </a:r>
            <a:r>
              <a:rPr kumimoji="1" lang="zh-TW" altLang="en-US" sz="1700" b="0" i="0" u="none" strike="noStrike" kern="0" cap="none" spc="0" normalizeH="0" baseline="0" noProof="0" dirty="0" smtClean="0">
                <a:ln>
                  <a:noFill/>
                </a:ln>
                <a:solidFill>
                  <a:schemeClr val="bg1">
                    <a:lumMod val="50000"/>
                  </a:schemeClr>
                </a:solidFill>
                <a:effectLst/>
                <a:uLnTx/>
                <a:uFillTx/>
                <a:latin typeface="微軟正黑體" pitchFamily="34" charset="-120"/>
                <a:ea typeface="微軟正黑體" pitchFamily="34" charset="-120"/>
              </a:rPr>
              <a:t>年</a:t>
            </a:r>
            <a:r>
              <a:rPr lang="en-US" altLang="zh-TW" sz="1700" kern="0" dirty="0" smtClean="0">
                <a:solidFill>
                  <a:schemeClr val="bg1">
                    <a:lumMod val="50000"/>
                  </a:schemeClr>
                </a:solidFill>
                <a:latin typeface="微軟正黑體" pitchFamily="34" charset="-120"/>
                <a:ea typeface="微軟正黑體" pitchFamily="34" charset="-120"/>
              </a:rPr>
              <a:t>10</a:t>
            </a:r>
            <a:r>
              <a:rPr kumimoji="1" lang="zh-TW" altLang="en-US" sz="1700" b="0" i="0" u="none" strike="noStrike" kern="0" cap="none" spc="0" normalizeH="0" baseline="0" noProof="0" dirty="0" smtClean="0">
                <a:ln>
                  <a:noFill/>
                </a:ln>
                <a:solidFill>
                  <a:schemeClr val="bg1">
                    <a:lumMod val="50000"/>
                  </a:schemeClr>
                </a:solidFill>
                <a:effectLst/>
                <a:uLnTx/>
                <a:uFillTx/>
                <a:latin typeface="微軟正黑體" pitchFamily="34" charset="-120"/>
                <a:ea typeface="微軟正黑體" pitchFamily="34" charset="-120"/>
              </a:rPr>
              <a:t>月</a:t>
            </a:r>
            <a:r>
              <a:rPr kumimoji="1" lang="en-US" altLang="zh-TW" sz="1700" b="0" i="0" u="none" strike="noStrike" kern="0" cap="none" spc="0" normalizeH="0" baseline="0" noProof="0" dirty="0" smtClean="0">
                <a:ln>
                  <a:noFill/>
                </a:ln>
                <a:solidFill>
                  <a:schemeClr val="bg1">
                    <a:lumMod val="50000"/>
                  </a:schemeClr>
                </a:solidFill>
                <a:effectLst/>
                <a:uLnTx/>
                <a:uFillTx/>
                <a:latin typeface="微軟正黑體" pitchFamily="34" charset="-120"/>
                <a:ea typeface="微軟正黑體" pitchFamily="34" charset="-120"/>
              </a:rPr>
              <a:t>13</a:t>
            </a:r>
            <a:r>
              <a:rPr kumimoji="1" lang="zh-TW" altLang="en-US" sz="1700" b="0" i="0" u="none" strike="noStrike" kern="0" cap="none" spc="0" normalizeH="0" baseline="0" noProof="0" dirty="0" smtClean="0">
                <a:ln>
                  <a:noFill/>
                </a:ln>
                <a:solidFill>
                  <a:schemeClr val="bg1">
                    <a:lumMod val="50000"/>
                  </a:schemeClr>
                </a:solidFill>
                <a:effectLst/>
                <a:uLnTx/>
                <a:uFillTx/>
                <a:latin typeface="微軟正黑體" pitchFamily="34" charset="-120"/>
                <a:ea typeface="微軟正黑體" pitchFamily="34" charset="-120"/>
              </a:rPr>
              <a:t>日</a:t>
            </a:r>
          </a:p>
        </p:txBody>
      </p:sp>
      <p:pic>
        <p:nvPicPr>
          <p:cNvPr id="1026" name="Picture 2" descr="C:\Users\s0824\Dropbox\GIES\logo\HKCSS 70th Logo\HKCSS_70th_logo-main-low-(RGB).jpg"/>
          <p:cNvPicPr>
            <a:picLocks noChangeAspect="1" noChangeArrowheads="1"/>
          </p:cNvPicPr>
          <p:nvPr/>
        </p:nvPicPr>
        <p:blipFill>
          <a:blip r:embed="rId2" cstate="print"/>
          <a:srcRect/>
          <a:stretch>
            <a:fillRect/>
          </a:stretch>
        </p:blipFill>
        <p:spPr bwMode="auto">
          <a:xfrm>
            <a:off x="1046758" y="4904060"/>
            <a:ext cx="1797050" cy="1765300"/>
          </a:xfrm>
          <a:prstGeom prst="rect">
            <a:avLst/>
          </a:prstGeom>
          <a:noFill/>
        </p:spPr>
      </p:pic>
      <p:pic>
        <p:nvPicPr>
          <p:cNvPr id="1027" name="Picture 3" descr="C:\Users\s0824\Desktop\acknowledgement-of-Chest_3.jpg"/>
          <p:cNvPicPr>
            <a:picLocks noChangeAspect="1" noChangeArrowheads="1"/>
          </p:cNvPicPr>
          <p:nvPr/>
        </p:nvPicPr>
        <p:blipFill>
          <a:blip r:embed="rId3" cstate="print"/>
          <a:srcRect/>
          <a:stretch>
            <a:fillRect/>
          </a:stretch>
        </p:blipFill>
        <p:spPr bwMode="auto">
          <a:xfrm>
            <a:off x="6948264" y="5541459"/>
            <a:ext cx="1947838" cy="91020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smtClean="0">
                <a:solidFill>
                  <a:schemeClr val="tx1"/>
                </a:solidFill>
              </a:rPr>
              <a:t>4.</a:t>
            </a:r>
            <a:r>
              <a:rPr lang="zh-TW" altLang="en-US" sz="3200" b="1" dirty="0" smtClean="0">
                <a:solidFill>
                  <a:schemeClr val="tx1"/>
                </a:solidFill>
                <a:effectLst>
                  <a:outerShdw blurRad="38100" dist="38100" dir="2700000" algn="tl">
                    <a:srgbClr val="000000">
                      <a:alpha val="43137"/>
                    </a:srgbClr>
                  </a:outerShdw>
                </a:effectLst>
              </a:rPr>
              <a:t> 市民認為香港有冇需要推行</a:t>
            </a:r>
            <a:r>
              <a:rPr lang="zh-TW" altLang="en-US" sz="3200" b="1" dirty="0" smtClean="0">
                <a:solidFill>
                  <a:srgbClr val="FF0000"/>
                </a:solidFill>
                <a:effectLst>
                  <a:outerShdw blurRad="38100" dist="38100" dir="2700000" algn="tl">
                    <a:srgbClr val="000000">
                      <a:alpha val="43137"/>
                    </a:srgbClr>
                  </a:outerShdw>
                </a:effectLst>
              </a:rPr>
              <a:t>全民養老金制度</a:t>
            </a:r>
            <a:r>
              <a:rPr lang="zh-TW" altLang="en-US" sz="3200" b="1" dirty="0" smtClean="0">
                <a:solidFill>
                  <a:schemeClr val="tx1"/>
                </a:solidFill>
                <a:effectLst>
                  <a:outerShdw blurRad="38100" dist="38100" dir="2700000" algn="tl">
                    <a:srgbClr val="000000">
                      <a:alpha val="43137"/>
                    </a:srgbClr>
                  </a:outerShdw>
                </a:effectLst>
              </a:rPr>
              <a:t>去改善長者嘅退休生活？</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10</a:t>
            </a:fld>
            <a:endParaRPr lang="en-US" altLang="zh-TW"/>
          </a:p>
        </p:txBody>
      </p:sp>
      <p:sp>
        <p:nvSpPr>
          <p:cNvPr id="7" name="文字方塊 6"/>
          <p:cNvSpPr txBox="1"/>
          <p:nvPr/>
        </p:nvSpPr>
        <p:spPr>
          <a:xfrm>
            <a:off x="467544" y="5877272"/>
            <a:ext cx="7848872" cy="492443"/>
          </a:xfrm>
          <a:prstGeom prst="rect">
            <a:avLst/>
          </a:prstGeom>
          <a:noFill/>
        </p:spPr>
        <p:txBody>
          <a:bodyPr wrap="square" rtlCol="0">
            <a:spAutoFit/>
          </a:bodyPr>
          <a:lstStyle/>
          <a:p>
            <a:pPr lvl="0"/>
            <a:r>
              <a:rPr lang="zh-TW" altLang="en-US" sz="1300" i="1" dirty="0" smtClean="0"/>
              <a:t>訪問題目： 施政報告未有提及推行全民養老金制度。你認為香港有冇需要推行全民養老金制度去改善長者嘅退休生活？</a:t>
            </a:r>
            <a:endParaRPr lang="zh-TW" altLang="en-US" sz="1300" i="1" dirty="0"/>
          </a:p>
        </p:txBody>
      </p:sp>
      <p:graphicFrame>
        <p:nvGraphicFramePr>
          <p:cNvPr id="12" name="內容版面配置區 8"/>
          <p:cNvGraphicFramePr>
            <a:graphicFrameLocks noGrp="1"/>
          </p:cNvGraphicFramePr>
          <p:nvPr>
            <p:ph idx="1"/>
          </p:nvPr>
        </p:nvGraphicFramePr>
        <p:xfrm>
          <a:off x="1115616" y="1484784"/>
          <a:ext cx="7344816" cy="43924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smtClean="0">
                <a:solidFill>
                  <a:schemeClr val="tx1"/>
                </a:solidFill>
              </a:rPr>
              <a:t>4.</a:t>
            </a:r>
            <a:r>
              <a:rPr lang="zh-TW" altLang="en-US" sz="3200" b="1" dirty="0" smtClean="0">
                <a:solidFill>
                  <a:schemeClr val="tx1"/>
                </a:solidFill>
                <a:effectLst>
                  <a:outerShdw blurRad="38100" dist="38100" dir="2700000" algn="tl">
                    <a:srgbClr val="000000">
                      <a:alpha val="43137"/>
                    </a:srgbClr>
                  </a:outerShdw>
                </a:effectLst>
              </a:rPr>
              <a:t> 市民認為香港有冇需要推行</a:t>
            </a:r>
            <a:r>
              <a:rPr lang="zh-TW" altLang="en-US" sz="3200" b="1" dirty="0" smtClean="0">
                <a:solidFill>
                  <a:srgbClr val="FF0000"/>
                </a:solidFill>
                <a:effectLst>
                  <a:outerShdw blurRad="38100" dist="38100" dir="2700000" algn="tl">
                    <a:srgbClr val="000000">
                      <a:alpha val="43137"/>
                    </a:srgbClr>
                  </a:outerShdw>
                </a:effectLst>
              </a:rPr>
              <a:t>全民養老金制度</a:t>
            </a:r>
            <a:r>
              <a:rPr lang="zh-TW" altLang="en-US" sz="3200" b="1" dirty="0" smtClean="0">
                <a:solidFill>
                  <a:schemeClr val="tx1"/>
                </a:solidFill>
                <a:effectLst>
                  <a:outerShdw blurRad="38100" dist="38100" dir="2700000" algn="tl">
                    <a:srgbClr val="000000">
                      <a:alpha val="43137"/>
                    </a:srgbClr>
                  </a:outerShdw>
                </a:effectLst>
              </a:rPr>
              <a:t>去改善長者嘅退休生活</a:t>
            </a:r>
            <a:r>
              <a:rPr lang="en-US" altLang="zh-TW" sz="3200" b="1" dirty="0" smtClean="0">
                <a:solidFill>
                  <a:schemeClr val="tx1"/>
                </a:solidFill>
                <a:effectLst>
                  <a:outerShdw blurRad="38100" dist="38100" dir="2700000" algn="tl">
                    <a:srgbClr val="000000">
                      <a:alpha val="43137"/>
                    </a:srgbClr>
                  </a:outerShdw>
                </a:effectLst>
              </a:rPr>
              <a:t>(</a:t>
            </a:r>
            <a:r>
              <a:rPr lang="zh-TW" altLang="en-US" sz="3200" b="1" dirty="0" smtClean="0">
                <a:solidFill>
                  <a:schemeClr val="tx1"/>
                </a:solidFill>
                <a:effectLst>
                  <a:outerShdw blurRad="38100" dist="38100" dir="2700000" algn="tl">
                    <a:srgbClr val="000000">
                      <a:alpha val="43137"/>
                    </a:srgbClr>
                  </a:outerShdw>
                </a:effectLst>
              </a:rPr>
              <a:t>續</a:t>
            </a:r>
            <a:r>
              <a:rPr lang="en-US" altLang="zh-TW" sz="3200" b="1" dirty="0" smtClean="0">
                <a:solidFill>
                  <a:schemeClr val="tx1"/>
                </a:solidFill>
                <a:effectLst>
                  <a:outerShdw blurRad="38100" dist="38100" dir="2700000" algn="tl">
                    <a:srgbClr val="000000">
                      <a:alpha val="43137"/>
                    </a:srgbClr>
                  </a:outerShdw>
                </a:effectLst>
              </a:rPr>
              <a:t>)</a:t>
            </a:r>
            <a:r>
              <a:rPr lang="zh-TW" altLang="en-US" sz="3200" b="1" dirty="0" smtClean="0">
                <a:solidFill>
                  <a:schemeClr val="tx1"/>
                </a:solidFill>
                <a:effectLst>
                  <a:outerShdw blurRad="38100" dist="38100" dir="2700000" algn="tl">
                    <a:srgbClr val="000000">
                      <a:alpha val="43137"/>
                    </a:srgbClr>
                  </a:outerShdw>
                </a:effectLst>
              </a:rPr>
              <a:t>？</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11</a:t>
            </a:fld>
            <a:endParaRPr lang="en-US" altLang="zh-TW"/>
          </a:p>
        </p:txBody>
      </p:sp>
      <p:sp>
        <p:nvSpPr>
          <p:cNvPr id="7" name="文字方塊 6"/>
          <p:cNvSpPr txBox="1"/>
          <p:nvPr/>
        </p:nvSpPr>
        <p:spPr>
          <a:xfrm>
            <a:off x="467544" y="5877272"/>
            <a:ext cx="7848872" cy="492443"/>
          </a:xfrm>
          <a:prstGeom prst="rect">
            <a:avLst/>
          </a:prstGeom>
          <a:noFill/>
        </p:spPr>
        <p:txBody>
          <a:bodyPr wrap="square" rtlCol="0">
            <a:spAutoFit/>
          </a:bodyPr>
          <a:lstStyle/>
          <a:p>
            <a:pPr lvl="0"/>
            <a:r>
              <a:rPr lang="zh-TW" altLang="en-US" sz="1300" i="1" dirty="0" smtClean="0"/>
              <a:t>訪問題目： 施政報告未有提及推行全民養老金制度。你認為香港有冇需要推行全民養老金制度去改善長者嘅退休生活？</a:t>
            </a:r>
            <a:endParaRPr lang="zh-TW" altLang="en-US" sz="1300" i="1" dirty="0"/>
          </a:p>
        </p:txBody>
      </p:sp>
      <p:graphicFrame>
        <p:nvGraphicFramePr>
          <p:cNvPr id="8" name="內容版面配置區 8"/>
          <p:cNvGraphicFramePr>
            <a:graphicFrameLocks noGrp="1"/>
          </p:cNvGraphicFramePr>
          <p:nvPr>
            <p:ph idx="1"/>
          </p:nvPr>
        </p:nvGraphicFramePr>
        <p:xfrm>
          <a:off x="1475656" y="1988840"/>
          <a:ext cx="6840760" cy="3744416"/>
        </p:xfrm>
        <a:graphic>
          <a:graphicData uri="http://schemas.openxmlformats.org/drawingml/2006/chart">
            <c:chart xmlns:c="http://schemas.openxmlformats.org/drawingml/2006/chart" xmlns:r="http://schemas.openxmlformats.org/officeDocument/2006/relationships" r:id="rId2"/>
          </a:graphicData>
        </a:graphic>
      </p:graphicFrame>
      <p:sp>
        <p:nvSpPr>
          <p:cNvPr id="9" name="橢圓 8"/>
          <p:cNvSpPr/>
          <p:nvPr/>
        </p:nvSpPr>
        <p:spPr>
          <a:xfrm>
            <a:off x="2267744" y="2060848"/>
            <a:ext cx="720080"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smtClean="0">
                <a:solidFill>
                  <a:schemeClr val="tx1"/>
                </a:solidFill>
              </a:rPr>
              <a:t>4.</a:t>
            </a:r>
            <a:r>
              <a:rPr lang="zh-TW" altLang="en-US" sz="3200" b="1" dirty="0" smtClean="0">
                <a:solidFill>
                  <a:schemeClr val="tx1"/>
                </a:solidFill>
                <a:effectLst>
                  <a:outerShdw blurRad="38100" dist="38100" dir="2700000" algn="tl">
                    <a:srgbClr val="000000">
                      <a:alpha val="43137"/>
                    </a:srgbClr>
                  </a:outerShdw>
                </a:effectLst>
              </a:rPr>
              <a:t> 市民認為香港有冇需要推行</a:t>
            </a:r>
            <a:r>
              <a:rPr lang="zh-TW" altLang="en-US" sz="3200" b="1" dirty="0" smtClean="0">
                <a:solidFill>
                  <a:srgbClr val="FF0000"/>
                </a:solidFill>
                <a:effectLst>
                  <a:outerShdw blurRad="38100" dist="38100" dir="2700000" algn="tl">
                    <a:srgbClr val="000000">
                      <a:alpha val="43137"/>
                    </a:srgbClr>
                  </a:outerShdw>
                </a:effectLst>
              </a:rPr>
              <a:t>全民養老金制度</a:t>
            </a:r>
            <a:r>
              <a:rPr lang="zh-TW" altLang="en-US" sz="3200" b="1" dirty="0" smtClean="0">
                <a:solidFill>
                  <a:schemeClr val="tx1"/>
                </a:solidFill>
                <a:effectLst>
                  <a:outerShdw blurRad="38100" dist="38100" dir="2700000" algn="tl">
                    <a:srgbClr val="000000">
                      <a:alpha val="43137"/>
                    </a:srgbClr>
                  </a:outerShdw>
                </a:effectLst>
              </a:rPr>
              <a:t>去改善長者嘅退休生活</a:t>
            </a:r>
            <a:r>
              <a:rPr lang="en-US" altLang="zh-TW" sz="3200" b="1" dirty="0" smtClean="0">
                <a:solidFill>
                  <a:schemeClr val="tx1"/>
                </a:solidFill>
                <a:effectLst>
                  <a:outerShdw blurRad="38100" dist="38100" dir="2700000" algn="tl">
                    <a:srgbClr val="000000">
                      <a:alpha val="43137"/>
                    </a:srgbClr>
                  </a:outerShdw>
                </a:effectLst>
              </a:rPr>
              <a:t>(</a:t>
            </a:r>
            <a:r>
              <a:rPr lang="zh-TW" altLang="en-US" sz="3200" b="1" dirty="0" smtClean="0">
                <a:solidFill>
                  <a:schemeClr val="tx1"/>
                </a:solidFill>
                <a:effectLst>
                  <a:outerShdw blurRad="38100" dist="38100" dir="2700000" algn="tl">
                    <a:srgbClr val="000000">
                      <a:alpha val="43137"/>
                    </a:srgbClr>
                  </a:outerShdw>
                </a:effectLst>
              </a:rPr>
              <a:t>續</a:t>
            </a:r>
            <a:r>
              <a:rPr lang="en-US" altLang="zh-TW" sz="3200" b="1" dirty="0" smtClean="0">
                <a:solidFill>
                  <a:schemeClr val="tx1"/>
                </a:solidFill>
                <a:effectLst>
                  <a:outerShdw blurRad="38100" dist="38100" dir="2700000" algn="tl">
                    <a:srgbClr val="000000">
                      <a:alpha val="43137"/>
                    </a:srgbClr>
                  </a:outerShdw>
                </a:effectLst>
              </a:rPr>
              <a:t>)</a:t>
            </a:r>
            <a:r>
              <a:rPr lang="zh-TW" altLang="en-US" sz="3200" b="1" dirty="0" smtClean="0">
                <a:solidFill>
                  <a:schemeClr val="tx1"/>
                </a:solidFill>
                <a:effectLst>
                  <a:outerShdw blurRad="38100" dist="38100" dir="2700000" algn="tl">
                    <a:srgbClr val="000000">
                      <a:alpha val="43137"/>
                    </a:srgbClr>
                  </a:outerShdw>
                </a:effectLst>
              </a:rPr>
              <a:t>？</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12</a:t>
            </a:fld>
            <a:endParaRPr lang="en-US" altLang="zh-TW"/>
          </a:p>
        </p:txBody>
      </p:sp>
      <p:sp>
        <p:nvSpPr>
          <p:cNvPr id="7" name="文字方塊 6"/>
          <p:cNvSpPr txBox="1"/>
          <p:nvPr/>
        </p:nvSpPr>
        <p:spPr>
          <a:xfrm>
            <a:off x="467544" y="5877272"/>
            <a:ext cx="7848872" cy="492443"/>
          </a:xfrm>
          <a:prstGeom prst="rect">
            <a:avLst/>
          </a:prstGeom>
          <a:noFill/>
        </p:spPr>
        <p:txBody>
          <a:bodyPr wrap="square" rtlCol="0">
            <a:spAutoFit/>
          </a:bodyPr>
          <a:lstStyle/>
          <a:p>
            <a:pPr lvl="0"/>
            <a:r>
              <a:rPr lang="zh-TW" altLang="en-US" sz="1300" i="1" dirty="0" smtClean="0"/>
              <a:t>訪問題目： 施政報告未有提及推行全民養老金制度。你認為香港有冇需要推行全民養老金制度去改善長者嘅退休生活？</a:t>
            </a:r>
            <a:endParaRPr lang="zh-TW" altLang="en-US" sz="1300" i="1" dirty="0"/>
          </a:p>
        </p:txBody>
      </p:sp>
      <p:graphicFrame>
        <p:nvGraphicFramePr>
          <p:cNvPr id="8" name="內容版面配置區 8"/>
          <p:cNvGraphicFramePr>
            <a:graphicFrameLocks noGrp="1"/>
          </p:cNvGraphicFramePr>
          <p:nvPr>
            <p:ph idx="1"/>
          </p:nvPr>
        </p:nvGraphicFramePr>
        <p:xfrm>
          <a:off x="1403648" y="1916832"/>
          <a:ext cx="6912768" cy="3816424"/>
        </p:xfrm>
        <a:graphic>
          <a:graphicData uri="http://schemas.openxmlformats.org/drawingml/2006/chart">
            <c:chart xmlns:c="http://schemas.openxmlformats.org/drawingml/2006/chart" xmlns:r="http://schemas.openxmlformats.org/officeDocument/2006/relationships" r:id="rId2"/>
          </a:graphicData>
        </a:graphic>
      </p:graphicFrame>
      <p:sp>
        <p:nvSpPr>
          <p:cNvPr id="9" name="橢圓 8"/>
          <p:cNvSpPr/>
          <p:nvPr/>
        </p:nvSpPr>
        <p:spPr>
          <a:xfrm>
            <a:off x="1763688" y="1988840"/>
            <a:ext cx="86409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smtClean="0">
                <a:solidFill>
                  <a:schemeClr val="tx1"/>
                </a:solidFill>
              </a:rPr>
              <a:t>七成市民認為政府需要推行全民養老金，當中以中層及青年市民的支持度最高</a:t>
            </a:r>
          </a:p>
        </p:txBody>
      </p:sp>
      <p:sp>
        <p:nvSpPr>
          <p:cNvPr id="3" name="內容版面配置區 2"/>
          <p:cNvSpPr>
            <a:spLocks noGrp="1"/>
          </p:cNvSpPr>
          <p:nvPr>
            <p:ph idx="1"/>
          </p:nvPr>
        </p:nvSpPr>
        <p:spPr/>
        <p:txBody>
          <a:bodyPr/>
          <a:lstStyle/>
          <a:p>
            <a:pPr marL="82296" indent="0">
              <a:buNone/>
            </a:pPr>
            <a:endParaRPr lang="en-US" altLang="zh-TW" sz="2400" dirty="0" smtClean="0"/>
          </a:p>
          <a:p>
            <a:r>
              <a:rPr lang="zh-TW" altLang="en-US" sz="2400" dirty="0" smtClean="0"/>
              <a:t>超過七成市民認為政府有需要推行全民養老金制度</a:t>
            </a:r>
            <a:endParaRPr lang="en-US" altLang="zh-TW" sz="2400" dirty="0" smtClean="0"/>
          </a:p>
          <a:p>
            <a:endParaRPr lang="en-US" altLang="zh-TW" sz="2400" dirty="0" smtClean="0"/>
          </a:p>
          <a:p>
            <a:r>
              <a:rPr lang="zh-TW" altLang="en-US" sz="2400" dirty="0" smtClean="0"/>
              <a:t>當中</a:t>
            </a:r>
            <a:r>
              <a:rPr lang="en-US" altLang="zh-TW" sz="2400" dirty="0" smtClean="0"/>
              <a:t>18-29</a:t>
            </a:r>
            <a:r>
              <a:rPr lang="zh-TW" altLang="en-US" sz="2400" dirty="0" smtClean="0"/>
              <a:t>歲組群及中層的組群支持全民養老金制度的，更超過八成，一再證明政府一直認為青年及中產階級不支持全民養老金的說法並不成立。</a:t>
            </a:r>
            <a:endParaRPr lang="en-US" altLang="zh-TW" sz="2400" dirty="0" smtClean="0"/>
          </a:p>
          <a:p>
            <a:endParaRPr lang="zh-TW" altLang="en-US"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13</a:t>
            </a:fld>
            <a:endParaRPr lang="en-US" altLang="zh-TW"/>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39552" y="404664"/>
            <a:ext cx="8604448" cy="1143000"/>
          </a:xfrm>
        </p:spPr>
        <p:txBody>
          <a:bodyPr>
            <a:normAutofit/>
          </a:bodyPr>
          <a:lstStyle/>
          <a:p>
            <a:r>
              <a:rPr lang="en-US" altLang="zh-TW" sz="3200" b="1" dirty="0" smtClean="0">
                <a:solidFill>
                  <a:schemeClr val="tx1"/>
                </a:solidFill>
              </a:rPr>
              <a:t>4.</a:t>
            </a:r>
            <a:r>
              <a:rPr lang="zh-TW" altLang="en-US" sz="3200" b="1" dirty="0" smtClean="0">
                <a:solidFill>
                  <a:schemeClr val="tx1"/>
                </a:solidFill>
                <a:effectLst>
                  <a:outerShdw blurRad="38100" dist="38100" dir="2700000" algn="tl">
                    <a:srgbClr val="000000">
                      <a:alpha val="43137"/>
                    </a:srgbClr>
                  </a:outerShdw>
                </a:effectLst>
              </a:rPr>
              <a:t> 市民預期未來</a:t>
            </a:r>
            <a:r>
              <a:rPr lang="en-US" altLang="zh-TW" sz="3200" b="1" dirty="0" smtClean="0">
                <a:solidFill>
                  <a:schemeClr val="tx1"/>
                </a:solidFill>
                <a:effectLst>
                  <a:outerShdw blurRad="38100" dist="38100" dir="2700000" algn="tl">
                    <a:srgbClr val="000000">
                      <a:alpha val="43137"/>
                    </a:srgbClr>
                  </a:outerShdw>
                </a:effectLst>
              </a:rPr>
              <a:t>5</a:t>
            </a:r>
            <a:r>
              <a:rPr lang="zh-TW" altLang="en-US" sz="3200" b="1" dirty="0" smtClean="0">
                <a:solidFill>
                  <a:schemeClr val="tx1"/>
                </a:solidFill>
                <a:effectLst>
                  <a:outerShdw blurRad="38100" dist="38100" dir="2700000" algn="tl">
                    <a:srgbClr val="000000">
                      <a:alpha val="43137"/>
                    </a:srgbClr>
                  </a:outerShdw>
                </a:effectLst>
              </a:rPr>
              <a:t>年香港嘅貧窮情況會改善、惡化，定係不變？ </a:t>
            </a:r>
            <a:endParaRPr lang="zh-TW" altLang="en-US" sz="3200" b="1" dirty="0">
              <a:solidFill>
                <a:schemeClr val="tx1"/>
              </a:solidFill>
              <a:effectLst>
                <a:outerShdw blurRad="38100" dist="38100" dir="2700000" algn="tl">
                  <a:srgbClr val="000000">
                    <a:alpha val="43137"/>
                  </a:srgbClr>
                </a:outerShdw>
              </a:effectLst>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14</a:t>
            </a:fld>
            <a:endParaRPr lang="en-US" altLang="zh-TW"/>
          </a:p>
        </p:txBody>
      </p:sp>
      <p:sp>
        <p:nvSpPr>
          <p:cNvPr id="7" name="文字方塊 6"/>
          <p:cNvSpPr txBox="1"/>
          <p:nvPr/>
        </p:nvSpPr>
        <p:spPr>
          <a:xfrm>
            <a:off x="467544" y="6376972"/>
            <a:ext cx="7848872" cy="292388"/>
          </a:xfrm>
          <a:prstGeom prst="rect">
            <a:avLst/>
          </a:prstGeom>
          <a:noFill/>
        </p:spPr>
        <p:txBody>
          <a:bodyPr wrap="square" rtlCol="0">
            <a:spAutoFit/>
          </a:bodyPr>
          <a:lstStyle/>
          <a:p>
            <a:pPr lvl="0"/>
            <a:r>
              <a:rPr lang="zh-TW" altLang="en-US" sz="1300" i="1" dirty="0" smtClean="0"/>
              <a:t>訪問題目：聽過施政報告後，你預期未來</a:t>
            </a:r>
            <a:r>
              <a:rPr lang="en-US" altLang="zh-TW" sz="1300" i="1" dirty="0" smtClean="0"/>
              <a:t>5</a:t>
            </a:r>
            <a:r>
              <a:rPr lang="zh-TW" altLang="en-US" sz="1300" i="1" dirty="0" smtClean="0"/>
              <a:t>年香港嘅貧窮情況會改善、惡化，定係不變？</a:t>
            </a:r>
            <a:endParaRPr lang="zh-TW" altLang="en-US" sz="1300" i="1" dirty="0"/>
          </a:p>
        </p:txBody>
      </p:sp>
      <p:graphicFrame>
        <p:nvGraphicFramePr>
          <p:cNvPr id="12" name="內容版面配置區 8"/>
          <p:cNvGraphicFramePr>
            <a:graphicFrameLocks noGrp="1"/>
          </p:cNvGraphicFramePr>
          <p:nvPr>
            <p:ph idx="1"/>
            <p:extLst>
              <p:ext uri="{D42A27DB-BD31-4B8C-83A1-F6EECF244321}">
                <p14:modId xmlns="" xmlns:p14="http://schemas.microsoft.com/office/powerpoint/2010/main" val="2559806770"/>
              </p:ext>
            </p:extLst>
          </p:nvPr>
        </p:nvGraphicFramePr>
        <p:xfrm>
          <a:off x="1115616" y="1772816"/>
          <a:ext cx="7344816" cy="43924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3200" b="1" dirty="0" smtClean="0">
                <a:solidFill>
                  <a:schemeClr val="tx1"/>
                </a:solidFill>
                <a:effectLst>
                  <a:outerShdw blurRad="38100" dist="38100" dir="2700000" algn="tl">
                    <a:srgbClr val="000000">
                      <a:alpha val="43137"/>
                    </a:srgbClr>
                  </a:outerShdw>
                </a:effectLst>
              </a:rPr>
              <a:t>只有約三成市民認為五年後香港的貧窮狀況會改善</a:t>
            </a:r>
            <a:endParaRPr lang="zh-TW" altLang="en-US" sz="3200" b="1" dirty="0">
              <a:solidFill>
                <a:schemeClr val="tx1"/>
              </a:solidFill>
              <a:effectLst>
                <a:outerShdw blurRad="38100" dist="38100" dir="2700000" algn="tl">
                  <a:srgbClr val="000000">
                    <a:alpha val="43137"/>
                  </a:srgbClr>
                </a:outerShdw>
              </a:effectLst>
            </a:endParaRPr>
          </a:p>
        </p:txBody>
      </p:sp>
      <p:sp>
        <p:nvSpPr>
          <p:cNvPr id="3" name="內容版面配置區 2"/>
          <p:cNvSpPr>
            <a:spLocks noGrp="1"/>
          </p:cNvSpPr>
          <p:nvPr>
            <p:ph idx="1"/>
          </p:nvPr>
        </p:nvSpPr>
        <p:spPr>
          <a:xfrm>
            <a:off x="1435608" y="1447800"/>
            <a:ext cx="7498080" cy="3061320"/>
          </a:xfrm>
        </p:spPr>
        <p:txBody>
          <a:bodyPr>
            <a:normAutofit/>
          </a:bodyPr>
          <a:lstStyle/>
          <a:p>
            <a:endParaRPr lang="en-US" altLang="zh-TW" sz="2400" dirty="0" smtClean="0"/>
          </a:p>
          <a:p>
            <a:r>
              <a:rPr lang="zh-TW" altLang="en-US" sz="2400" dirty="0" smtClean="0"/>
              <a:t>雖然市民對施政報扶貧措施觀感不差，但只有約三成的市民認為本港貧窮狀況於未來</a:t>
            </a:r>
            <a:r>
              <a:rPr lang="en-US" altLang="zh-TW" sz="2400" dirty="0" smtClean="0"/>
              <a:t>5</a:t>
            </a:r>
            <a:r>
              <a:rPr lang="zh-TW" altLang="en-US" sz="2400" dirty="0" smtClean="0"/>
              <a:t>年會有改善，六成多的市民認為不會改變或惡化。</a:t>
            </a:r>
            <a:endParaRPr lang="en-US" altLang="zh-TW" sz="2400" dirty="0" smtClean="0"/>
          </a:p>
          <a:p>
            <a:endParaRPr lang="en-US" altLang="zh-TW" sz="2400" dirty="0" smtClean="0"/>
          </a:p>
          <a:p>
            <a:r>
              <a:rPr lang="zh-TW" altLang="en-US" sz="2400" dirty="0" smtClean="0"/>
              <a:t>數據反映大多數市民對政府的扶貧措施是否能真正改善香港貧窮狀況，信心仍然不大。</a:t>
            </a:r>
            <a:endParaRPr lang="zh-TW" altLang="en-US" sz="24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15</a:t>
            </a:fld>
            <a:endParaRPr lang="en-US" altLang="zh-TW"/>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smtClean="0">
                <a:solidFill>
                  <a:schemeClr val="tx1"/>
                </a:solidFill>
              </a:rPr>
              <a:t>建議</a:t>
            </a:r>
            <a:r>
              <a:rPr lang="en-US" altLang="zh-TW" sz="2900" b="1" dirty="0" smtClean="0">
                <a:solidFill>
                  <a:schemeClr val="tx1"/>
                </a:solidFill>
              </a:rPr>
              <a:t>: </a:t>
            </a:r>
            <a:r>
              <a:rPr lang="zh-TW" altLang="en-US" sz="2900" b="1" dirty="0" smtClean="0">
                <a:solidFill>
                  <a:schemeClr val="tx1"/>
                </a:solidFill>
              </a:rPr>
              <a:t>支援貧窮私樓租戶</a:t>
            </a:r>
          </a:p>
        </p:txBody>
      </p:sp>
      <p:sp>
        <p:nvSpPr>
          <p:cNvPr id="3" name="內容版面配置區 2"/>
          <p:cNvSpPr>
            <a:spLocks noGrp="1"/>
          </p:cNvSpPr>
          <p:nvPr>
            <p:ph idx="1"/>
          </p:nvPr>
        </p:nvSpPr>
        <p:spPr>
          <a:xfrm>
            <a:off x="1435608" y="1447800"/>
            <a:ext cx="7498080" cy="4645496"/>
          </a:xfrm>
        </p:spPr>
        <p:txBody>
          <a:bodyPr>
            <a:normAutofit fontScale="92500" lnSpcReduction="20000"/>
          </a:bodyPr>
          <a:lstStyle/>
          <a:p>
            <a:r>
              <a:rPr lang="zh-TW" altLang="en-US" sz="2400" dirty="0" smtClean="0"/>
              <a:t>根據社聯日前公佈的開支調查研究，私樓貧窮住戶的房屋開支負擔極為沉重，是次民調亦顯示市民意識到問題嚴重認為要有措施幫助這些住戶，因此政府必須針對性地解決這些住戶的需要，社聯建議</a:t>
            </a:r>
            <a:r>
              <a:rPr lang="en-US" altLang="zh-TW" sz="2400" dirty="0" smtClean="0"/>
              <a:t>:</a:t>
            </a:r>
          </a:p>
          <a:p>
            <a:endParaRPr lang="en-US" altLang="zh-TW" sz="2400" dirty="0" smtClean="0"/>
          </a:p>
          <a:p>
            <a:pPr>
              <a:buNone/>
            </a:pPr>
            <a:r>
              <a:rPr lang="en-US" altLang="zh-TW" sz="2000" dirty="0" smtClean="0"/>
              <a:t>1. </a:t>
            </a:r>
            <a:r>
              <a:rPr lang="zh-TW" altLang="en-US" sz="2000" dirty="0" smtClean="0"/>
              <a:t>發放</a:t>
            </a:r>
            <a:r>
              <a:rPr lang="en-US" altLang="zh-TW" sz="2000" dirty="0" smtClean="0"/>
              <a:t>N</a:t>
            </a:r>
            <a:r>
              <a:rPr lang="zh-TW" altLang="en-US" sz="2000" dirty="0" smtClean="0"/>
              <a:t>無津貼，紓援非公屋非綜援住戶的困境；</a:t>
            </a:r>
            <a:endParaRPr lang="en-US" altLang="zh-TW" sz="2000" dirty="0" smtClean="0"/>
          </a:p>
          <a:p>
            <a:pPr>
              <a:buNone/>
            </a:pPr>
            <a:endParaRPr lang="en-US" altLang="zh-TW" sz="2000" dirty="0" smtClean="0"/>
          </a:p>
          <a:p>
            <a:pPr marL="282575" indent="-196850">
              <a:buNone/>
            </a:pPr>
            <a:r>
              <a:rPr lang="en-US" altLang="zh-TW" sz="2000" dirty="0" smtClean="0"/>
              <a:t>2. </a:t>
            </a:r>
            <a:r>
              <a:rPr lang="zh-TW" altLang="en-US" sz="2000" dirty="0" smtClean="0"/>
              <a:t>於在職家庭津貼中，對私樓租戶給予特別補貼及放寬他們申領津貼的入息限制；</a:t>
            </a:r>
            <a:endParaRPr lang="en-US" altLang="zh-TW" sz="2000" dirty="0" smtClean="0"/>
          </a:p>
          <a:p>
            <a:pPr>
              <a:buNone/>
            </a:pPr>
            <a:endParaRPr lang="en-US" altLang="zh-TW" sz="2000" dirty="0" smtClean="0"/>
          </a:p>
          <a:p>
            <a:pPr marL="266700" indent="-184150">
              <a:buNone/>
            </a:pPr>
            <a:r>
              <a:rPr lang="en-US" altLang="zh-TW" sz="2000" dirty="0" smtClean="0"/>
              <a:t>3. </a:t>
            </a:r>
            <a:r>
              <a:rPr lang="zh-TW" altLang="en-US" sz="2000" dirty="0" smtClean="0"/>
              <a:t>長遠來說必須增建公屋，特首應承諾於任內達到讓輪候公屋住戶</a:t>
            </a:r>
            <a:r>
              <a:rPr lang="en-US" altLang="zh-TW" sz="2000" dirty="0" smtClean="0"/>
              <a:t>3</a:t>
            </a:r>
            <a:r>
              <a:rPr lang="zh-TW" altLang="en-US" sz="2000" dirty="0" smtClean="0"/>
              <a:t>年上樓的承諾；</a:t>
            </a:r>
            <a:endParaRPr lang="zh-TW" altLang="en-US" sz="2000" dirty="0"/>
          </a:p>
          <a:p>
            <a:pPr marL="266700" indent="-184150">
              <a:buNone/>
            </a:pPr>
            <a:endParaRPr lang="en-US" altLang="zh-TW" sz="2000" dirty="0" smtClean="0"/>
          </a:p>
          <a:p>
            <a:pPr marL="266700" indent="-184150">
              <a:buNone/>
            </a:pPr>
            <a:r>
              <a:rPr lang="en-US" altLang="zh-TW" sz="2000" dirty="0" smtClean="0"/>
              <a:t>4. </a:t>
            </a:r>
            <a:r>
              <a:rPr lang="zh-TW" altLang="en-US" sz="2000" dirty="0" smtClean="0"/>
              <a:t>施政報告強調要盡量興建「綠置居」單位，但政府必須確保現時輪候公屋人士的輪候時間不會因此而加長。</a:t>
            </a:r>
            <a:endParaRPr lang="en-US" altLang="zh-TW" sz="2000" dirty="0" smtClean="0"/>
          </a:p>
          <a:p>
            <a:endParaRPr lang="zh-TW" altLang="en-US" sz="20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16</a:t>
            </a:fld>
            <a:endParaRPr lang="en-US" altLang="zh-TW"/>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smtClean="0">
                <a:solidFill>
                  <a:schemeClr val="tx1"/>
                </a:solidFill>
              </a:rPr>
              <a:t>建議</a:t>
            </a:r>
            <a:r>
              <a:rPr lang="en-US" altLang="zh-TW" sz="2900" b="1" dirty="0" smtClean="0">
                <a:solidFill>
                  <a:schemeClr val="tx1"/>
                </a:solidFill>
              </a:rPr>
              <a:t>: </a:t>
            </a:r>
            <a:r>
              <a:rPr lang="zh-TW" altLang="en-US" sz="2900" b="1" dirty="0" smtClean="0">
                <a:solidFill>
                  <a:schemeClr val="tx1"/>
                </a:solidFill>
              </a:rPr>
              <a:t>落實全民養老金制度</a:t>
            </a:r>
            <a:endParaRPr lang="zh-TW" altLang="en-US" sz="29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17</a:t>
            </a:fld>
            <a:endParaRPr lang="en-US" altLang="zh-TW"/>
          </a:p>
        </p:txBody>
      </p:sp>
      <p:sp>
        <p:nvSpPr>
          <p:cNvPr id="5" name="內容版面配置區 2"/>
          <p:cNvSpPr>
            <a:spLocks noGrp="1"/>
          </p:cNvSpPr>
          <p:nvPr>
            <p:ph idx="1"/>
          </p:nvPr>
        </p:nvSpPr>
        <p:spPr/>
        <p:txBody>
          <a:bodyPr>
            <a:normAutofit/>
          </a:bodyPr>
          <a:lstStyle/>
          <a:p>
            <a:r>
              <a:rPr lang="zh-TW" altLang="en-US" sz="2400" dirty="0" smtClean="0"/>
              <a:t>香港未來將面對嚴重人口高齡化問題，全民養老金制度是能有效應對人口高齡，透過社會融資，可持續地保障長者有穩定入息。</a:t>
            </a:r>
            <a:endParaRPr lang="en-US" altLang="zh-TW" sz="2400" dirty="0" smtClean="0"/>
          </a:p>
          <a:p>
            <a:endParaRPr lang="en-US" altLang="zh-TW" sz="2400" dirty="0" smtClean="0"/>
          </a:p>
          <a:p>
            <a:r>
              <a:rPr lang="zh-TW" altLang="en-US" sz="2400" dirty="0" smtClean="0"/>
              <a:t>是次調查數據反映制度得到社會普遍支持，特別是青年及中產階級的支持度為最高。</a:t>
            </a:r>
            <a:endParaRPr lang="en-US" altLang="zh-TW" sz="2400" dirty="0" smtClean="0"/>
          </a:p>
          <a:p>
            <a:endParaRPr lang="en-US" altLang="zh-TW" sz="2400" dirty="0" smtClean="0"/>
          </a:p>
          <a:p>
            <a:r>
              <a:rPr lang="zh-TW" altLang="en-US" sz="2400" dirty="0" smtClean="0"/>
              <a:t>社聯建議政府應順應去年退休保障諮詢民意所支持的方向，認真制訂落實推行全民養老金制度的方案。</a:t>
            </a:r>
            <a:endParaRPr lang="zh-TW" alt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smtClean="0">
                <a:solidFill>
                  <a:schemeClr val="tx1"/>
                </a:solidFill>
              </a:rPr>
              <a:t>建議</a:t>
            </a:r>
            <a:r>
              <a:rPr lang="en-US" altLang="zh-TW" sz="2900" b="1" dirty="0" smtClean="0">
                <a:solidFill>
                  <a:schemeClr val="tx1"/>
                </a:solidFill>
              </a:rPr>
              <a:t>: </a:t>
            </a:r>
            <a:r>
              <a:rPr lang="zh-TW" altLang="en-US" sz="2900" b="1" dirty="0" smtClean="0">
                <a:solidFill>
                  <a:schemeClr val="tx1"/>
                </a:solidFill>
              </a:rPr>
              <a:t>訂定扶貧目標</a:t>
            </a:r>
            <a:endParaRPr lang="zh-TW" altLang="en-US" sz="2900" dirty="0"/>
          </a:p>
        </p:txBody>
      </p:sp>
      <p:sp>
        <p:nvSpPr>
          <p:cNvPr id="3" name="內容版面配置區 2"/>
          <p:cNvSpPr>
            <a:spLocks noGrp="1"/>
          </p:cNvSpPr>
          <p:nvPr>
            <p:ph idx="1"/>
          </p:nvPr>
        </p:nvSpPr>
        <p:spPr/>
        <p:txBody>
          <a:bodyPr>
            <a:normAutofit/>
          </a:bodyPr>
          <a:lstStyle/>
          <a:p>
            <a:r>
              <a:rPr lang="zh-TW" altLang="en-US" sz="2400" dirty="0" smtClean="0"/>
              <a:t>是次民調反映市民對政府扶貧措施的印象雖有改善，但是對措施能達到扶貧效果的信心不大。</a:t>
            </a:r>
            <a:endParaRPr lang="en-US" altLang="zh-TW" sz="2400" dirty="0" smtClean="0"/>
          </a:p>
          <a:p>
            <a:endParaRPr lang="en-US" altLang="zh-TW" sz="2400" dirty="0"/>
          </a:p>
          <a:p>
            <a:r>
              <a:rPr lang="zh-TW" altLang="en-US" sz="2400" dirty="0" smtClean="0"/>
              <a:t>社聯認為這與政府一直未在社會上具體提出扶貧目標有關。制定扶貧目標，能有效凝聚社會共識，建立明確議程和行動方向。社聯建議政府應參考海外社會的經驗</a:t>
            </a:r>
            <a:r>
              <a:rPr lang="en-US" altLang="zh-TW" sz="2400" dirty="0" smtClean="0"/>
              <a:t>(</a:t>
            </a:r>
            <a:r>
              <a:rPr lang="zh-TW" altLang="en-US" sz="2400" dirty="0" smtClean="0"/>
              <a:t>如英國、歐盟</a:t>
            </a:r>
            <a:r>
              <a:rPr lang="en-US" altLang="zh-TW" sz="2400" dirty="0" smtClean="0"/>
              <a:t>)</a:t>
            </a:r>
            <a:r>
              <a:rPr lang="zh-TW" altLang="en-US" sz="2400" dirty="0" smtClean="0"/>
              <a:t>訂立未來</a:t>
            </a:r>
            <a:r>
              <a:rPr lang="en-US" altLang="zh-TW" sz="2400" dirty="0" smtClean="0"/>
              <a:t>5</a:t>
            </a:r>
            <a:r>
              <a:rPr lang="zh-TW" altLang="en-US" sz="2400" dirty="0" smtClean="0"/>
              <a:t>年的扶貧目標，並據此目標制訂扶貧政策，以展示解決貧窮問題的決心。</a:t>
            </a:r>
            <a:endParaRPr lang="zh-TW" altLang="en-US" sz="24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18</a:t>
            </a:fld>
            <a:endParaRPr lang="en-US" altLang="zh-TW"/>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a:xfrm>
            <a:off x="1187624" y="1340768"/>
            <a:ext cx="7498080" cy="4800600"/>
          </a:xfrm>
        </p:spPr>
        <p:txBody>
          <a:bodyPr/>
          <a:lstStyle/>
          <a:p>
            <a:pPr algn="ctr">
              <a:buNone/>
            </a:pPr>
            <a:endParaRPr lang="en-US" altLang="zh-TW" dirty="0" smtClean="0"/>
          </a:p>
          <a:p>
            <a:pPr algn="ctr">
              <a:buNone/>
            </a:pPr>
            <a:endParaRPr lang="en-US" altLang="zh-TW" dirty="0" smtClean="0"/>
          </a:p>
          <a:p>
            <a:pPr algn="ctr">
              <a:buNone/>
            </a:pPr>
            <a:endParaRPr lang="en-US" altLang="zh-TW" dirty="0" smtClean="0"/>
          </a:p>
          <a:p>
            <a:pPr algn="ctr">
              <a:buNone/>
            </a:pPr>
            <a:r>
              <a:rPr lang="zh-TW" altLang="en-US" sz="4000" dirty="0" smtClean="0"/>
              <a:t>謝謝！</a:t>
            </a:r>
            <a:endParaRPr lang="zh-TW" altLang="en-US" sz="4000" dirty="0"/>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19</a:t>
            </a:fld>
            <a:endParaRPr lang="en-US" altLang="zh-TW"/>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043608" y="1268760"/>
            <a:ext cx="7920880" cy="1143000"/>
          </a:xfrm>
        </p:spPr>
        <p:txBody>
          <a:bodyPr>
            <a:normAutofit/>
          </a:bodyPr>
          <a:lstStyle/>
          <a:p>
            <a:pPr algn="ctr"/>
            <a:r>
              <a:rPr lang="zh-HK" altLang="zh-TW" sz="2000" b="1" u="sng" dirty="0" smtClean="0">
                <a:solidFill>
                  <a:schemeClr val="tx1"/>
                </a:solidFill>
                <a:latin typeface="+mn-ea"/>
                <a:ea typeface="+mn-ea"/>
              </a:rPr>
              <a:t>「</a:t>
            </a:r>
            <a:r>
              <a:rPr lang="zh-TW" altLang="zh-TW" sz="2000" b="1" u="sng" dirty="0" smtClean="0">
                <a:solidFill>
                  <a:schemeClr val="tx1"/>
                </a:solidFill>
                <a:latin typeface="+mn-ea"/>
                <a:ea typeface="+mn-ea"/>
              </a:rPr>
              <a:t>公眾對</a:t>
            </a:r>
            <a:r>
              <a:rPr lang="en-US" altLang="zh-TW" sz="2000" b="1" u="sng" dirty="0" smtClean="0">
                <a:solidFill>
                  <a:schemeClr val="tx1"/>
                </a:solidFill>
                <a:latin typeface="+mn-ea"/>
                <a:ea typeface="+mn-ea"/>
              </a:rPr>
              <a:t>2017</a:t>
            </a:r>
            <a:r>
              <a:rPr lang="zh-TW" altLang="en-US" sz="2000" b="1" u="sng" dirty="0" smtClean="0">
                <a:solidFill>
                  <a:schemeClr val="tx1"/>
                </a:solidFill>
                <a:latin typeface="+mn-ea"/>
                <a:ea typeface="+mn-ea"/>
              </a:rPr>
              <a:t>年（</a:t>
            </a:r>
            <a:r>
              <a:rPr lang="en-US" altLang="zh-TW" sz="2000" b="1" u="sng" dirty="0" smtClean="0">
                <a:solidFill>
                  <a:schemeClr val="tx1"/>
                </a:solidFill>
                <a:latin typeface="+mn-ea"/>
                <a:ea typeface="+mn-ea"/>
              </a:rPr>
              <a:t>10</a:t>
            </a:r>
            <a:r>
              <a:rPr lang="zh-TW" altLang="en-US" sz="2000" b="1" u="sng" dirty="0" smtClean="0">
                <a:solidFill>
                  <a:schemeClr val="tx1"/>
                </a:solidFill>
                <a:latin typeface="+mn-ea"/>
                <a:ea typeface="+mn-ea"/>
              </a:rPr>
              <a:t>月）</a:t>
            </a:r>
            <a:r>
              <a:rPr lang="zh-TW" altLang="zh-TW" sz="2000" b="1" u="sng" dirty="0" smtClean="0">
                <a:solidFill>
                  <a:schemeClr val="tx1"/>
                </a:solidFill>
                <a:latin typeface="+mn-ea"/>
                <a:ea typeface="+mn-ea"/>
              </a:rPr>
              <a:t>施政報告中有關扶貧措施的意見調查</a:t>
            </a:r>
            <a:r>
              <a:rPr lang="zh-HK" altLang="zh-TW" sz="2000" b="1" u="sng" dirty="0" smtClean="0">
                <a:solidFill>
                  <a:schemeClr val="tx1"/>
                </a:solidFill>
                <a:latin typeface="+mn-ea"/>
                <a:ea typeface="+mn-ea"/>
              </a:rPr>
              <a:t>」</a:t>
            </a:r>
            <a:r>
              <a:rPr lang="zh-TW" altLang="en-US" sz="2000" b="1" u="sng" dirty="0" smtClean="0">
                <a:solidFill>
                  <a:schemeClr val="tx1"/>
                </a:solidFill>
                <a:latin typeface="+mn-ea"/>
                <a:ea typeface="+mn-ea"/>
              </a:rPr>
              <a:t>結果</a:t>
            </a:r>
            <a:endParaRPr lang="zh-TW" altLang="en-US" sz="2000" u="sng" dirty="0">
              <a:solidFill>
                <a:schemeClr val="tx1"/>
              </a:solidFill>
              <a:latin typeface="+mn-ea"/>
              <a:ea typeface="+mn-ea"/>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2</a:t>
            </a:fld>
            <a:endParaRPr lang="en-US" altLang="zh-TW"/>
          </a:p>
        </p:txBody>
      </p:sp>
      <p:graphicFrame>
        <p:nvGraphicFramePr>
          <p:cNvPr id="7" name="Table 2"/>
          <p:cNvGraphicFramePr>
            <a:graphicFrameLocks noGrp="1"/>
          </p:cNvGraphicFramePr>
          <p:nvPr>
            <p:extLst>
              <p:ext uri="{D42A27DB-BD31-4B8C-83A1-F6EECF244321}">
                <p14:modId xmlns="" xmlns:p14="http://schemas.microsoft.com/office/powerpoint/2010/main" val="1440903151"/>
              </p:ext>
            </p:extLst>
          </p:nvPr>
        </p:nvGraphicFramePr>
        <p:xfrm>
          <a:off x="2771800" y="2708920"/>
          <a:ext cx="3888432" cy="1634624"/>
        </p:xfrm>
        <a:graphic>
          <a:graphicData uri="http://schemas.openxmlformats.org/drawingml/2006/table">
            <a:tbl>
              <a:tblPr firstRow="1" bandRow="1">
                <a:tableStyleId>{5C22544A-7EE6-4342-B048-85BDC9FD1C3A}</a:tableStyleId>
              </a:tblPr>
              <a:tblGrid>
                <a:gridCol w="3888432"/>
              </a:tblGrid>
              <a:tr h="41788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900" b="1" i="0" u="none" strike="noStrike" cap="none" normalizeH="0" baseline="0" dirty="0" smtClean="0">
                          <a:ln>
                            <a:noFill/>
                          </a:ln>
                          <a:solidFill>
                            <a:srgbClr val="FF0000"/>
                          </a:solidFill>
                          <a:effectLst/>
                          <a:latin typeface="微軟正黑體" pitchFamily="34" charset="-120"/>
                          <a:ea typeface="微軟正黑體" pitchFamily="34" charset="-120"/>
                        </a:rPr>
                        <a:t>扶貧措施</a:t>
                      </a:r>
                      <a:r>
                        <a:rPr kumimoji="1" lang="zh-TW" altLang="en-US" sz="1900" b="1" i="0" u="none" strike="noStrike" cap="none" normalizeH="0" baseline="0" dirty="0" smtClean="0">
                          <a:ln>
                            <a:noFill/>
                          </a:ln>
                          <a:solidFill>
                            <a:srgbClr val="000000"/>
                          </a:solidFill>
                          <a:effectLst/>
                          <a:latin typeface="微軟正黑體" pitchFamily="34" charset="-120"/>
                          <a:ea typeface="微軟正黑體" pitchFamily="34" charset="-120"/>
                        </a:rPr>
                        <a:t>部分</a:t>
                      </a:r>
                      <a:endParaRPr kumimoji="1" lang="en-US" altLang="zh-TW" sz="1900" b="1"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1216739">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en-US" altLang="zh-TW" sz="1800" b="1" i="0" u="none" strike="noStrike" cap="none" normalizeH="0" baseline="0" dirty="0" smtClean="0">
                          <a:ln>
                            <a:noFill/>
                          </a:ln>
                          <a:solidFill>
                            <a:srgbClr val="000000"/>
                          </a:solidFill>
                          <a:effectLst/>
                          <a:latin typeface="+mn-ea"/>
                          <a:ea typeface="+mn-ea"/>
                        </a:rPr>
                        <a:t>2017</a:t>
                      </a:r>
                      <a:r>
                        <a:rPr kumimoji="1" lang="zh-TW" altLang="en-US" sz="1800" b="1" i="0" u="none" strike="noStrike" cap="none" normalizeH="0" baseline="0" dirty="0" smtClean="0">
                          <a:ln>
                            <a:noFill/>
                          </a:ln>
                          <a:solidFill>
                            <a:srgbClr val="000000"/>
                          </a:solidFill>
                          <a:effectLst/>
                          <a:latin typeface="+mn-ea"/>
                          <a:ea typeface="+mn-ea"/>
                        </a:rPr>
                        <a:t>年（</a:t>
                      </a:r>
                      <a:r>
                        <a:rPr kumimoji="1" lang="en-US" altLang="zh-TW" sz="1800" b="1" i="0" u="none" strike="noStrike" cap="none" normalizeH="0" baseline="0" dirty="0" smtClean="0">
                          <a:ln>
                            <a:noFill/>
                          </a:ln>
                          <a:solidFill>
                            <a:srgbClr val="000000"/>
                          </a:solidFill>
                          <a:effectLst/>
                          <a:latin typeface="+mn-ea"/>
                          <a:ea typeface="+mn-ea"/>
                        </a:rPr>
                        <a:t>10</a:t>
                      </a:r>
                      <a:r>
                        <a:rPr kumimoji="1" lang="zh-TW" altLang="en-US" sz="1800" b="1" i="0" u="none" strike="noStrike" cap="none" normalizeH="0" baseline="0" dirty="0" smtClean="0">
                          <a:ln>
                            <a:noFill/>
                          </a:ln>
                          <a:solidFill>
                            <a:srgbClr val="000000"/>
                          </a:solidFill>
                          <a:effectLst/>
                          <a:latin typeface="+mn-ea"/>
                          <a:ea typeface="+mn-ea"/>
                        </a:rPr>
                        <a:t>月）</a:t>
                      </a:r>
                      <a:r>
                        <a:rPr kumimoji="1" lang="zh-TW" altLang="en-US" sz="2000" b="1" i="0" u="none" strike="noStrike" cap="none" normalizeH="0" baseline="0" dirty="0" smtClean="0">
                          <a:ln>
                            <a:noFill/>
                          </a:ln>
                          <a:solidFill>
                            <a:srgbClr val="000000"/>
                          </a:solidFill>
                          <a:effectLst/>
                          <a:latin typeface="+mn-ea"/>
                          <a:ea typeface="+mn-ea"/>
                        </a:rPr>
                        <a:t/>
                      </a:r>
                      <a:br>
                        <a:rPr kumimoji="1" lang="zh-TW" altLang="en-US" sz="2000" b="1" i="0" u="none" strike="noStrike" cap="none" normalizeH="0" baseline="0" dirty="0" smtClean="0">
                          <a:ln>
                            <a:noFill/>
                          </a:ln>
                          <a:solidFill>
                            <a:srgbClr val="000000"/>
                          </a:solidFill>
                          <a:effectLst/>
                          <a:latin typeface="+mn-ea"/>
                          <a:ea typeface="+mn-ea"/>
                        </a:rPr>
                      </a:br>
                      <a:r>
                        <a:rPr kumimoji="1" lang="zh-TW" altLang="en-US" sz="1800" b="1" i="0" u="none" strike="noStrike" cap="none" normalizeH="0" baseline="0" dirty="0" smtClean="0">
                          <a:ln>
                            <a:noFill/>
                          </a:ln>
                          <a:solidFill>
                            <a:srgbClr val="FF0000"/>
                          </a:solidFill>
                          <a:effectLst/>
                          <a:latin typeface="+mn-ea"/>
                          <a:ea typeface="+mn-ea"/>
                        </a:rPr>
                        <a:t>平均分：</a:t>
                      </a:r>
                      <a:r>
                        <a:rPr kumimoji="1" lang="en-US" altLang="zh-TW" sz="1800" b="1" i="0" u="none" strike="noStrike" cap="none" normalizeH="0" baseline="0" dirty="0" smtClean="0">
                          <a:ln>
                            <a:noFill/>
                          </a:ln>
                          <a:solidFill>
                            <a:srgbClr val="FF0000"/>
                          </a:solidFill>
                          <a:effectLst/>
                          <a:latin typeface="+mn-ea"/>
                          <a:ea typeface="+mn-ea"/>
                        </a:rPr>
                        <a:t>58.7</a:t>
                      </a: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zh-TW" altLang="en-US" sz="1400" b="1" i="0" u="none" strike="noStrike" cap="none" normalizeH="0" baseline="0" dirty="0" smtClean="0">
                          <a:ln>
                            <a:noFill/>
                          </a:ln>
                          <a:solidFill>
                            <a:srgbClr val="000000"/>
                          </a:solidFill>
                          <a:effectLst/>
                          <a:latin typeface="+mn-ea"/>
                          <a:ea typeface="+mn-ea"/>
                        </a:rPr>
                        <a:t>樣本誤差：+/-</a:t>
                      </a:r>
                      <a:r>
                        <a:rPr kumimoji="1" lang="en-US" altLang="zh-TW" sz="1400" b="1" i="0" u="none" strike="noStrike" cap="none" normalizeH="0" baseline="0" dirty="0" smtClean="0">
                          <a:ln>
                            <a:noFill/>
                          </a:ln>
                          <a:solidFill>
                            <a:srgbClr val="000000"/>
                          </a:solidFill>
                          <a:effectLst/>
                          <a:latin typeface="+mn-ea"/>
                          <a:ea typeface="+mn-ea"/>
                        </a:rPr>
                        <a:t>2.0</a:t>
                      </a:r>
                      <a:br>
                        <a:rPr kumimoji="1" lang="en-US" altLang="zh-TW" sz="1400" b="1" i="0" u="none" strike="noStrike" cap="none" normalizeH="0" baseline="0" dirty="0" smtClean="0">
                          <a:ln>
                            <a:noFill/>
                          </a:ln>
                          <a:solidFill>
                            <a:srgbClr val="000000"/>
                          </a:solidFill>
                          <a:effectLst/>
                          <a:latin typeface="+mn-ea"/>
                          <a:ea typeface="+mn-ea"/>
                        </a:rPr>
                      </a:br>
                      <a:r>
                        <a:rPr kumimoji="1" lang="en-US" altLang="zh-TW" sz="1400" b="1" i="0" u="none" strike="noStrike" cap="none" normalizeH="0" baseline="0" dirty="0" smtClean="0">
                          <a:ln>
                            <a:noFill/>
                          </a:ln>
                          <a:solidFill>
                            <a:srgbClr val="000000"/>
                          </a:solidFill>
                          <a:effectLst/>
                          <a:latin typeface="+mn-ea"/>
                          <a:ea typeface="+mn-ea"/>
                        </a:rPr>
                        <a:t> </a:t>
                      </a:r>
                      <a:r>
                        <a:rPr kumimoji="1" lang="zh-TW" altLang="en-US" sz="1400" b="1" i="0" u="none" strike="noStrike" cap="none" normalizeH="0" baseline="0" dirty="0" smtClean="0">
                          <a:ln>
                            <a:noFill/>
                          </a:ln>
                          <a:solidFill>
                            <a:srgbClr val="000000"/>
                          </a:solidFill>
                          <a:effectLst/>
                          <a:latin typeface="+mn-ea"/>
                          <a:ea typeface="+mn-ea"/>
                        </a:rPr>
                        <a:t>(基數：</a:t>
                      </a:r>
                      <a:r>
                        <a:rPr kumimoji="1" lang="en-US" altLang="zh-TW" sz="1400" b="1" i="0" u="none" strike="noStrike" cap="none" normalizeH="0" baseline="0" dirty="0" smtClean="0">
                          <a:ln>
                            <a:noFill/>
                          </a:ln>
                          <a:solidFill>
                            <a:srgbClr val="000000"/>
                          </a:solidFill>
                          <a:effectLst/>
                          <a:latin typeface="+mn-ea"/>
                          <a:ea typeface="+mn-ea"/>
                        </a:rPr>
                        <a:t>542)</a:t>
                      </a: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bl>
          </a:graphicData>
        </a:graphic>
      </p:graphicFrame>
      <p:sp>
        <p:nvSpPr>
          <p:cNvPr id="11" name="文字方塊 10"/>
          <p:cNvSpPr txBox="1"/>
          <p:nvPr/>
        </p:nvSpPr>
        <p:spPr>
          <a:xfrm>
            <a:off x="611560" y="476672"/>
            <a:ext cx="6048672" cy="538609"/>
          </a:xfrm>
          <a:prstGeom prst="rect">
            <a:avLst/>
          </a:prstGeom>
          <a:noFill/>
        </p:spPr>
        <p:txBody>
          <a:bodyPr wrap="square" rtlCol="0">
            <a:spAutoFit/>
          </a:bodyPr>
          <a:lstStyle/>
          <a:p>
            <a:r>
              <a:rPr lang="en-US" altLang="zh-TW" sz="2900" b="1" dirty="0" smtClean="0">
                <a:effectLst>
                  <a:outerShdw blurRad="38100" dist="38100" dir="2700000" algn="tl">
                    <a:srgbClr val="000000">
                      <a:alpha val="43137"/>
                    </a:srgbClr>
                  </a:outerShdw>
                </a:effectLst>
                <a:latin typeface="+mn-ea"/>
                <a:ea typeface="+mn-ea"/>
              </a:rPr>
              <a:t>1.</a:t>
            </a:r>
            <a:r>
              <a:rPr lang="zh-TW" altLang="en-US" sz="2900" b="1" dirty="0" smtClean="0">
                <a:effectLst>
                  <a:outerShdw blurRad="38100" dist="38100" dir="2700000" algn="tl">
                    <a:srgbClr val="000000">
                      <a:alpha val="43137"/>
                    </a:srgbClr>
                  </a:outerShdw>
                </a:effectLst>
                <a:latin typeface="+mn-ea"/>
                <a:ea typeface="+mn-ea"/>
              </a:rPr>
              <a:t> 市民對整體</a:t>
            </a:r>
            <a:r>
              <a:rPr kumimoji="0" lang="zh-TW" altLang="en-US" sz="2900" b="1" dirty="0" smtClean="0">
                <a:solidFill>
                  <a:srgbClr val="FF0000"/>
                </a:solidFill>
                <a:effectLst>
                  <a:outerShdw blurRad="50000" dist="30000" dir="5400000" algn="tl" rotWithShape="0">
                    <a:srgbClr val="000000">
                      <a:alpha val="30000"/>
                    </a:srgbClr>
                  </a:outerShdw>
                </a:effectLst>
                <a:latin typeface="+mj-lt"/>
                <a:ea typeface="+mj-ea"/>
                <a:cs typeface="+mj-cs"/>
              </a:rPr>
              <a:t>扶貧措施</a:t>
            </a:r>
            <a:r>
              <a:rPr lang="zh-TW" altLang="en-US" sz="2900" b="1" dirty="0" smtClean="0">
                <a:effectLst>
                  <a:outerShdw blurRad="38100" dist="38100" dir="2700000" algn="tl">
                    <a:srgbClr val="000000">
                      <a:alpha val="43137"/>
                    </a:srgbClr>
                  </a:outerShdw>
                </a:effectLst>
                <a:latin typeface="+mn-ea"/>
                <a:ea typeface="+mn-ea"/>
              </a:rPr>
              <a:t>的評價</a:t>
            </a:r>
            <a:endParaRPr lang="zh-TW" altLang="en-US" sz="2900" b="1" dirty="0">
              <a:effectLst>
                <a:outerShdw blurRad="38100" dist="38100" dir="2700000" algn="tl">
                  <a:srgbClr val="000000">
                    <a:alpha val="43137"/>
                  </a:srgbClr>
                </a:outerShdw>
              </a:effectLst>
              <a:latin typeface="+mn-ea"/>
              <a:ea typeface="+mn-ea"/>
            </a:endParaRPr>
          </a:p>
        </p:txBody>
      </p:sp>
      <p:sp>
        <p:nvSpPr>
          <p:cNvPr id="9" name="文字方塊 8"/>
          <p:cNvSpPr txBox="1"/>
          <p:nvPr/>
        </p:nvSpPr>
        <p:spPr>
          <a:xfrm>
            <a:off x="611560" y="5589240"/>
            <a:ext cx="8532440" cy="738664"/>
          </a:xfrm>
          <a:prstGeom prst="rect">
            <a:avLst/>
          </a:prstGeom>
          <a:noFill/>
        </p:spPr>
        <p:txBody>
          <a:bodyPr wrap="square" rtlCol="0">
            <a:spAutoFit/>
          </a:bodyPr>
          <a:lstStyle/>
          <a:p>
            <a:pPr lvl="0"/>
            <a:r>
              <a:rPr lang="zh-TW" altLang="en-US" sz="1400" i="1" dirty="0" smtClean="0"/>
              <a:t>訪問題目：「</a:t>
            </a:r>
            <a:r>
              <a:rPr lang="zh-TW" altLang="zh-TW" sz="1400" i="1" dirty="0" smtClean="0"/>
              <a:t>請你對特首</a:t>
            </a:r>
            <a:r>
              <a:rPr lang="zh-TW" altLang="en-US" sz="1400" i="1" dirty="0" smtClean="0"/>
              <a:t>林鄭月娥</a:t>
            </a:r>
            <a:r>
              <a:rPr lang="zh-TW" altLang="zh-TW" sz="1400" i="1" dirty="0" smtClean="0"/>
              <a:t>今日發表既施政報告有關扶貧措施部分既滿意程度進行評分，</a:t>
            </a:r>
            <a:r>
              <a:rPr lang="en-US" altLang="zh-TW" sz="1400" i="1" dirty="0" smtClean="0"/>
              <a:t>0</a:t>
            </a:r>
            <a:r>
              <a:rPr lang="zh-TW" altLang="zh-TW" sz="1400" i="1" dirty="0" smtClean="0"/>
              <a:t>分代表非常不滿，</a:t>
            </a:r>
            <a:r>
              <a:rPr lang="en-US" altLang="zh-TW" sz="1400" i="1" dirty="0" smtClean="0"/>
              <a:t>100</a:t>
            </a:r>
            <a:r>
              <a:rPr lang="zh-TW" altLang="zh-TW" sz="1400" i="1" dirty="0" smtClean="0"/>
              <a:t>分代表非常滿意，</a:t>
            </a:r>
            <a:r>
              <a:rPr lang="en-US" altLang="zh-TW" sz="1400" i="1" dirty="0" smtClean="0"/>
              <a:t>50</a:t>
            </a:r>
            <a:r>
              <a:rPr lang="zh-TW" altLang="zh-TW" sz="1400" i="1" dirty="0" smtClean="0"/>
              <a:t>分代表一半半，你會俾幾多分今年施政報告既扶貧措施呢？</a:t>
            </a:r>
            <a:r>
              <a:rPr lang="zh-TW" altLang="en-US" sz="1400" i="1" dirty="0" smtClean="0"/>
              <a:t>」</a:t>
            </a:r>
            <a:endParaRPr lang="zh-TW" altLang="zh-TW" sz="1400" i="1" dirty="0" smtClean="0"/>
          </a:p>
          <a:p>
            <a:endParaRPr lang="zh-TW" altLang="zh-TW" sz="1400" i="1" dirty="0" smtClean="0"/>
          </a:p>
        </p:txBody>
      </p:sp>
      <p:graphicFrame>
        <p:nvGraphicFramePr>
          <p:cNvPr id="10" name="Table 2"/>
          <p:cNvGraphicFramePr>
            <a:graphicFrameLocks noGrp="1"/>
          </p:cNvGraphicFramePr>
          <p:nvPr>
            <p:extLst>
              <p:ext uri="{D42A27DB-BD31-4B8C-83A1-F6EECF244321}">
                <p14:modId xmlns="" xmlns:p14="http://schemas.microsoft.com/office/powerpoint/2010/main" val="1641766083"/>
              </p:ext>
            </p:extLst>
          </p:nvPr>
        </p:nvGraphicFramePr>
        <p:xfrm>
          <a:off x="6516216" y="4509120"/>
          <a:ext cx="2376264" cy="963473"/>
        </p:xfrm>
        <a:graphic>
          <a:graphicData uri="http://schemas.openxmlformats.org/drawingml/2006/table">
            <a:tbl>
              <a:tblPr firstRow="1" bandRow="1">
                <a:tableStyleId>{5C22544A-7EE6-4342-B048-85BDC9FD1C3A}</a:tableStyleId>
              </a:tblPr>
              <a:tblGrid>
                <a:gridCol w="2376264"/>
              </a:tblGrid>
              <a:tr h="3079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zh-TW" altLang="en-US" sz="1600" b="1" i="0" u="none" strike="noStrike" cap="none" normalizeH="0" baseline="0" dirty="0" smtClean="0">
                          <a:ln>
                            <a:noFill/>
                          </a:ln>
                          <a:solidFill>
                            <a:srgbClr val="000000"/>
                          </a:solidFill>
                          <a:effectLst/>
                          <a:latin typeface="微軟正黑體" pitchFamily="34" charset="-120"/>
                          <a:ea typeface="微軟正黑體" pitchFamily="34" charset="-120"/>
                        </a:rPr>
                        <a:t>施政報告整體評分</a:t>
                      </a:r>
                      <a:endParaRPr kumimoji="1" lang="en-US" altLang="zh-TW" sz="1600" b="1" i="0" u="none" strike="noStrike" cap="none" normalizeH="0" baseline="0" dirty="0" smtClean="0">
                        <a:ln>
                          <a:noFill/>
                        </a:ln>
                        <a:solidFill>
                          <a:srgbClr val="000000"/>
                        </a:solidFill>
                        <a:effectLst/>
                        <a:latin typeface="微軟正黑體" pitchFamily="34" charset="-120"/>
                        <a:ea typeface="微軟正黑體" pitchFamily="34" charset="-120"/>
                      </a:endParaRP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r h="628125">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1" lang="en-US" altLang="zh-TW" sz="1600" b="1" i="0" u="none" strike="noStrike" cap="none" normalizeH="0" baseline="0" dirty="0" smtClean="0">
                          <a:ln>
                            <a:noFill/>
                          </a:ln>
                          <a:solidFill>
                            <a:srgbClr val="000000"/>
                          </a:solidFill>
                          <a:effectLst/>
                          <a:latin typeface="+mn-ea"/>
                          <a:ea typeface="+mn-ea"/>
                        </a:rPr>
                        <a:t>2017</a:t>
                      </a:r>
                      <a:r>
                        <a:rPr kumimoji="1" lang="zh-TW" altLang="en-US" sz="1600" b="1" i="0" u="none" strike="noStrike" cap="none" normalizeH="0" baseline="0" dirty="0" smtClean="0">
                          <a:ln>
                            <a:noFill/>
                          </a:ln>
                          <a:solidFill>
                            <a:srgbClr val="000000"/>
                          </a:solidFill>
                          <a:effectLst/>
                          <a:latin typeface="+mn-ea"/>
                          <a:ea typeface="+mn-ea"/>
                        </a:rPr>
                        <a:t>年（</a:t>
                      </a:r>
                      <a:r>
                        <a:rPr kumimoji="1" lang="en-US" altLang="zh-TW" sz="1600" b="1" i="0" u="none" strike="noStrike" cap="none" normalizeH="0" baseline="0" dirty="0" smtClean="0">
                          <a:ln>
                            <a:noFill/>
                          </a:ln>
                          <a:solidFill>
                            <a:srgbClr val="000000"/>
                          </a:solidFill>
                          <a:effectLst/>
                          <a:latin typeface="+mn-ea"/>
                          <a:ea typeface="+mn-ea"/>
                        </a:rPr>
                        <a:t>10</a:t>
                      </a:r>
                      <a:r>
                        <a:rPr kumimoji="1" lang="zh-TW" altLang="en-US" sz="1600" b="1" i="0" u="none" strike="noStrike" cap="none" normalizeH="0" baseline="0" dirty="0" smtClean="0">
                          <a:ln>
                            <a:noFill/>
                          </a:ln>
                          <a:solidFill>
                            <a:srgbClr val="000000"/>
                          </a:solidFill>
                          <a:effectLst/>
                          <a:latin typeface="+mn-ea"/>
                          <a:ea typeface="+mn-ea"/>
                        </a:rPr>
                        <a:t>月）</a:t>
                      </a:r>
                      <a:br>
                        <a:rPr kumimoji="1" lang="zh-TW" altLang="en-US" sz="1600" b="1" i="0" u="none" strike="noStrike" cap="none" normalizeH="0" baseline="0" dirty="0" smtClean="0">
                          <a:ln>
                            <a:noFill/>
                          </a:ln>
                          <a:solidFill>
                            <a:srgbClr val="000000"/>
                          </a:solidFill>
                          <a:effectLst/>
                          <a:latin typeface="+mn-ea"/>
                          <a:ea typeface="+mn-ea"/>
                        </a:rPr>
                      </a:br>
                      <a:r>
                        <a:rPr kumimoji="1" lang="zh-TW" altLang="en-US" sz="1600" b="1" i="0" u="none" strike="noStrike" cap="none" normalizeH="0" baseline="0" dirty="0" smtClean="0">
                          <a:ln>
                            <a:noFill/>
                          </a:ln>
                          <a:solidFill>
                            <a:schemeClr val="tx1"/>
                          </a:solidFill>
                          <a:effectLst/>
                          <a:latin typeface="+mn-ea"/>
                          <a:ea typeface="+mn-ea"/>
                        </a:rPr>
                        <a:t>平均分：</a:t>
                      </a:r>
                      <a:r>
                        <a:rPr kumimoji="1" lang="en-US" altLang="zh-TW" sz="1600" b="1" i="0" u="none" strike="noStrike" cap="none" normalizeH="0" baseline="0" dirty="0" smtClean="0">
                          <a:ln>
                            <a:noFill/>
                          </a:ln>
                          <a:solidFill>
                            <a:schemeClr val="tx1"/>
                          </a:solidFill>
                          <a:effectLst/>
                          <a:latin typeface="+mn-ea"/>
                          <a:ea typeface="+mn-ea"/>
                        </a:rPr>
                        <a:t>62.4</a:t>
                      </a:r>
                    </a:p>
                  </a:txBody>
                  <a:tcPr marL="91472" marR="91472" marT="45754" marB="457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35608" y="476672"/>
            <a:ext cx="7498080" cy="940966"/>
          </a:xfrm>
        </p:spPr>
        <p:txBody>
          <a:bodyPr>
            <a:normAutofit/>
          </a:bodyPr>
          <a:lstStyle/>
          <a:p>
            <a:pPr fontAlgn="base">
              <a:spcAft>
                <a:spcPct val="0"/>
              </a:spcAft>
            </a:pP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市民對整體</a:t>
            </a:r>
            <a:r>
              <a:rPr lang="zh-TW" altLang="en-US" sz="2900" b="1" dirty="0" smtClean="0">
                <a:solidFill>
                  <a:srgbClr val="FF0000"/>
                </a:solidFill>
              </a:rPr>
              <a:t>扶貧措施</a:t>
            </a: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的評價</a:t>
            </a:r>
            <a:r>
              <a:rPr kumimoji="1" lang="en-US" altLang="zh-TW" sz="2900" b="1" dirty="0" smtClean="0">
                <a:solidFill>
                  <a:schemeClr val="tx1"/>
                </a:solidFill>
                <a:effectLst>
                  <a:outerShdw blurRad="38100" dist="38100" dir="2700000" algn="tl">
                    <a:srgbClr val="000000">
                      <a:alpha val="43137"/>
                    </a:srgbClr>
                  </a:outerShdw>
                </a:effectLst>
                <a:latin typeface="+mn-ea"/>
                <a:ea typeface="+mn-ea"/>
                <a:cs typeface="+mn-cs"/>
              </a:rPr>
              <a:t>( </a:t>
            </a: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續</a:t>
            </a:r>
            <a:r>
              <a:rPr kumimoji="1" lang="en-US" altLang="zh-TW" sz="2900" b="1" dirty="0" smtClean="0">
                <a:solidFill>
                  <a:schemeClr val="tx1"/>
                </a:solidFill>
                <a:effectLst>
                  <a:outerShdw blurRad="38100" dist="38100" dir="2700000" algn="tl">
                    <a:srgbClr val="000000">
                      <a:alpha val="43137"/>
                    </a:srgbClr>
                  </a:outerShdw>
                </a:effectLst>
                <a:latin typeface="+mn-ea"/>
                <a:ea typeface="+mn-ea"/>
                <a:cs typeface="+mn-cs"/>
              </a:rPr>
              <a:t>)</a:t>
            </a:r>
            <a:endPar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endParaRPr>
          </a:p>
        </p:txBody>
      </p:sp>
      <p:graphicFrame>
        <p:nvGraphicFramePr>
          <p:cNvPr id="5" name="內容版面配置區 4"/>
          <p:cNvGraphicFramePr>
            <a:graphicFrameLocks noGrp="1"/>
          </p:cNvGraphicFramePr>
          <p:nvPr>
            <p:ph idx="1"/>
            <p:extLst>
              <p:ext uri="{D42A27DB-BD31-4B8C-83A1-F6EECF244321}">
                <p14:modId xmlns="" xmlns:p14="http://schemas.microsoft.com/office/powerpoint/2010/main" val="1182850472"/>
              </p:ext>
            </p:extLst>
          </p:nvPr>
        </p:nvGraphicFramePr>
        <p:xfrm>
          <a:off x="1435100" y="1447800"/>
          <a:ext cx="749935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3</a:t>
            </a:fld>
            <a:endParaRPr lang="en-US" altLang="zh-TW"/>
          </a:p>
        </p:txBody>
      </p:sp>
      <p:sp>
        <p:nvSpPr>
          <p:cNvPr id="3" name="文字方塊 2"/>
          <p:cNvSpPr txBox="1"/>
          <p:nvPr/>
        </p:nvSpPr>
        <p:spPr>
          <a:xfrm>
            <a:off x="1384677" y="1146230"/>
            <a:ext cx="595035" cy="338554"/>
          </a:xfrm>
          <a:prstGeom prst="rect">
            <a:avLst/>
          </a:prstGeom>
          <a:noFill/>
        </p:spPr>
        <p:txBody>
          <a:bodyPr wrap="none" rtlCol="0">
            <a:spAutoFit/>
          </a:bodyPr>
          <a:lstStyle/>
          <a:p>
            <a:r>
              <a:rPr kumimoji="1" lang="zh-TW" altLang="en-US" sz="1600" dirty="0" smtClean="0"/>
              <a:t>評分</a:t>
            </a:r>
            <a:endParaRPr kumimoji="1" lang="zh-TW" altLang="en-US"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4</a:t>
            </a:fld>
            <a:endParaRPr lang="en-US" altLang="zh-TW"/>
          </a:p>
        </p:txBody>
      </p:sp>
      <p:graphicFrame>
        <p:nvGraphicFramePr>
          <p:cNvPr id="5" name="圖表 4"/>
          <p:cNvGraphicFramePr/>
          <p:nvPr>
            <p:extLst>
              <p:ext uri="{D42A27DB-BD31-4B8C-83A1-F6EECF244321}">
                <p14:modId xmlns="" xmlns:p14="http://schemas.microsoft.com/office/powerpoint/2010/main" val="3085452640"/>
              </p:ext>
            </p:extLst>
          </p:nvPr>
        </p:nvGraphicFramePr>
        <p:xfrm>
          <a:off x="2051720" y="1916832"/>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8" name="標題 1"/>
          <p:cNvSpPr>
            <a:spLocks noGrp="1"/>
          </p:cNvSpPr>
          <p:nvPr>
            <p:ph type="title"/>
          </p:nvPr>
        </p:nvSpPr>
        <p:spPr/>
        <p:txBody>
          <a:bodyPr>
            <a:normAutofit/>
          </a:bodyPr>
          <a:lstStyle/>
          <a:p>
            <a:pPr fontAlgn="base">
              <a:spcAft>
                <a:spcPct val="0"/>
              </a:spcAft>
            </a:pP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市民對整體</a:t>
            </a:r>
            <a:r>
              <a:rPr lang="zh-TW" altLang="en-US" sz="2900" b="1" dirty="0" smtClean="0">
                <a:solidFill>
                  <a:srgbClr val="FF0000"/>
                </a:solidFill>
              </a:rPr>
              <a:t>扶貧措施</a:t>
            </a: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的評價</a:t>
            </a:r>
            <a:r>
              <a:rPr kumimoji="1" lang="en-US" altLang="zh-TW" sz="2900" b="1" dirty="0" smtClean="0">
                <a:solidFill>
                  <a:schemeClr val="tx1"/>
                </a:solidFill>
                <a:effectLst>
                  <a:outerShdw blurRad="38100" dist="38100" dir="2700000" algn="tl">
                    <a:srgbClr val="000000">
                      <a:alpha val="43137"/>
                    </a:srgbClr>
                  </a:outerShdw>
                </a:effectLst>
                <a:latin typeface="+mn-ea"/>
                <a:ea typeface="+mn-ea"/>
                <a:cs typeface="+mn-cs"/>
              </a:rPr>
              <a:t>( </a:t>
            </a:r>
            <a:r>
              <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rPr>
              <a:t>續</a:t>
            </a:r>
            <a:r>
              <a:rPr kumimoji="1" lang="en-US" altLang="zh-TW" sz="2900" b="1" dirty="0" smtClean="0">
                <a:solidFill>
                  <a:schemeClr val="tx1"/>
                </a:solidFill>
                <a:effectLst>
                  <a:outerShdw blurRad="38100" dist="38100" dir="2700000" algn="tl">
                    <a:srgbClr val="000000">
                      <a:alpha val="43137"/>
                    </a:srgbClr>
                  </a:outerShdw>
                </a:effectLst>
                <a:latin typeface="+mn-ea"/>
                <a:ea typeface="+mn-ea"/>
                <a:cs typeface="+mn-cs"/>
              </a:rPr>
              <a:t>)</a:t>
            </a:r>
            <a:endParaRPr kumimoji="1" lang="zh-TW" altLang="en-US" sz="2900" b="1" dirty="0" smtClean="0">
              <a:solidFill>
                <a:schemeClr val="tx1"/>
              </a:solidFill>
              <a:effectLst>
                <a:outerShdw blurRad="38100" dist="38100" dir="2700000" algn="tl">
                  <a:srgbClr val="000000">
                    <a:alpha val="43137"/>
                  </a:srgbClr>
                </a:outerShdw>
              </a:effectLst>
              <a:latin typeface="+mn-ea"/>
              <a:ea typeface="+mn-ea"/>
              <a:cs typeface="+mn-cs"/>
            </a:endParaRPr>
          </a:p>
        </p:txBody>
      </p:sp>
      <p:sp>
        <p:nvSpPr>
          <p:cNvPr id="9" name="橢圓 8"/>
          <p:cNvSpPr/>
          <p:nvPr/>
        </p:nvSpPr>
        <p:spPr>
          <a:xfrm>
            <a:off x="2915816" y="3573016"/>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文字方塊 5"/>
          <p:cNvSpPr txBox="1"/>
          <p:nvPr/>
        </p:nvSpPr>
        <p:spPr>
          <a:xfrm>
            <a:off x="1979712" y="1556792"/>
            <a:ext cx="595035" cy="338554"/>
          </a:xfrm>
          <a:prstGeom prst="rect">
            <a:avLst/>
          </a:prstGeom>
          <a:noFill/>
        </p:spPr>
        <p:txBody>
          <a:bodyPr wrap="none" rtlCol="0">
            <a:spAutoFit/>
          </a:bodyPr>
          <a:lstStyle/>
          <a:p>
            <a:r>
              <a:rPr kumimoji="1" lang="zh-TW" altLang="en-US" sz="1600" dirty="0" smtClean="0"/>
              <a:t>評分</a:t>
            </a:r>
            <a:endParaRPr kumimoji="1" lang="zh-TW" alt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5</a:t>
            </a:fld>
            <a:endParaRPr lang="en-US" altLang="zh-TW"/>
          </a:p>
        </p:txBody>
      </p:sp>
      <p:sp>
        <p:nvSpPr>
          <p:cNvPr id="5" name="標題 1"/>
          <p:cNvSpPr txBox="1">
            <a:spLocks/>
          </p:cNvSpPr>
          <p:nvPr/>
        </p:nvSpPr>
        <p:spPr>
          <a:xfrm>
            <a:off x="611560" y="188640"/>
            <a:ext cx="7128792" cy="1224136"/>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TW"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2.</a:t>
            </a:r>
            <a:r>
              <a:rPr kumimoji="0" lang="zh-TW" altLang="en-US"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 施政報告中</a:t>
            </a:r>
            <a:r>
              <a:rPr kumimoji="0" lang="zh-TW" altLang="en-US" sz="2900" b="1" i="0" u="none" strike="noStrike" kern="1200" cap="none" spc="0" normalizeH="0" baseline="0" noProof="0" smtClean="0">
                <a:ln>
                  <a:noFill/>
                </a:ln>
                <a:solidFill>
                  <a:srgbClr val="FF0000"/>
                </a:solidFill>
                <a:effectLst>
                  <a:outerShdw blurRad="50000" dist="30000" dir="5400000" algn="tl" rotWithShape="0">
                    <a:srgbClr val="000000">
                      <a:alpha val="30000"/>
                    </a:srgbClr>
                  </a:outerShdw>
                </a:effectLst>
                <a:uLnTx/>
                <a:uFillTx/>
                <a:latin typeface="+mj-lt"/>
                <a:ea typeface="+mj-ea"/>
                <a:cs typeface="+mj-cs"/>
              </a:rPr>
              <a:t>扶貧措施</a:t>
            </a:r>
            <a:r>
              <a:rPr kumimoji="0" lang="zh-TW" altLang="en-US"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對</a:t>
            </a:r>
            <a:r>
              <a:rPr kumimoji="0" lang="en-US" altLang="zh-TW"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
            </a:r>
            <a:br>
              <a:rPr kumimoji="0" lang="en-US" altLang="zh-TW"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br>
            <a:r>
              <a:rPr kumimoji="0" lang="zh-TW" altLang="en-US"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    改善</a:t>
            </a:r>
            <a:r>
              <a:rPr kumimoji="0" lang="zh-TW" altLang="en-US" sz="2900" b="1" i="0" u="sng" strike="noStrike" kern="1200" cap="none" spc="0" normalizeH="0" baseline="0" noProof="0" smtClean="0">
                <a:ln>
                  <a:noFill/>
                </a:ln>
                <a:solidFill>
                  <a:schemeClr val="accent6">
                    <a:lumMod val="60000"/>
                    <a:lumOff val="40000"/>
                  </a:schemeClr>
                </a:solidFill>
                <a:effectLst>
                  <a:outerShdw blurRad="50000" dist="30000" dir="5400000" algn="tl" rotWithShape="0">
                    <a:srgbClr val="000000">
                      <a:alpha val="30000"/>
                    </a:srgbClr>
                  </a:outerShdw>
                </a:effectLst>
                <a:uLnTx/>
                <a:uFillTx/>
                <a:latin typeface="+mj-lt"/>
                <a:ea typeface="+mj-ea"/>
                <a:cs typeface="+mj-cs"/>
              </a:rPr>
              <a:t>低收入人士生活</a:t>
            </a:r>
            <a:r>
              <a:rPr kumimoji="0" lang="zh-TW" altLang="en-US"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的效用大</a:t>
            </a:r>
            <a:r>
              <a:rPr kumimoji="0" lang="en-US" altLang="zh-TW"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a:t>
            </a:r>
            <a:r>
              <a:rPr kumimoji="0" lang="zh-TW" altLang="en-US" sz="2900" b="1" i="0" u="none" strike="noStrike" kern="1200" cap="none" spc="0" normalizeH="0" baseline="0" noProof="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細？</a:t>
            </a:r>
            <a:endParaRPr kumimoji="0" lang="zh-TW" altLang="en-US" sz="29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endParaRPr>
          </a:p>
        </p:txBody>
      </p:sp>
      <p:graphicFrame>
        <p:nvGraphicFramePr>
          <p:cNvPr id="6" name="內容版面配置區 4"/>
          <p:cNvGraphicFramePr>
            <a:graphicFrameLocks noGrp="1"/>
          </p:cNvGraphicFramePr>
          <p:nvPr>
            <p:ph idx="1"/>
          </p:nvPr>
        </p:nvGraphicFramePr>
        <p:xfrm>
          <a:off x="1331640" y="1484784"/>
          <a:ext cx="7200800" cy="4104456"/>
        </p:xfrm>
        <a:graphic>
          <a:graphicData uri="http://schemas.openxmlformats.org/drawingml/2006/chart">
            <c:chart xmlns:c="http://schemas.openxmlformats.org/drawingml/2006/chart" xmlns:r="http://schemas.openxmlformats.org/officeDocument/2006/relationships" r:id="rId2"/>
          </a:graphicData>
        </a:graphic>
      </p:graphicFrame>
      <p:sp>
        <p:nvSpPr>
          <p:cNvPr id="7" name="文字方塊 6"/>
          <p:cNvSpPr txBox="1"/>
          <p:nvPr/>
        </p:nvSpPr>
        <p:spPr>
          <a:xfrm>
            <a:off x="467544" y="5877272"/>
            <a:ext cx="8352928" cy="523220"/>
          </a:xfrm>
          <a:prstGeom prst="rect">
            <a:avLst/>
          </a:prstGeom>
          <a:noFill/>
        </p:spPr>
        <p:txBody>
          <a:bodyPr wrap="square" rtlCol="0">
            <a:spAutoFit/>
          </a:bodyPr>
          <a:lstStyle/>
          <a:p>
            <a:r>
              <a:rPr lang="zh-TW" altLang="en-US" sz="1400" i="1" dirty="0" smtClean="0"/>
              <a:t>訪問題目：「</a:t>
            </a:r>
            <a:r>
              <a:rPr lang="zh-TW" altLang="zh-TW" sz="1400" i="1" dirty="0" smtClean="0"/>
              <a:t>你認為特首</a:t>
            </a:r>
            <a:r>
              <a:rPr lang="zh-TW" altLang="en-US" sz="1400" i="1" dirty="0" smtClean="0"/>
              <a:t>林鄭月娥</a:t>
            </a:r>
            <a:r>
              <a:rPr lang="zh-TW" altLang="zh-TW" sz="1400" i="1" dirty="0" smtClean="0"/>
              <a:t>今日發表既施政報告中有關扶貧既措施對改善低收入人士生活既效用屬於大定細呢</a:t>
            </a:r>
            <a:r>
              <a:rPr lang="en-US" altLang="zh-TW" sz="1400" i="1" dirty="0" smtClean="0"/>
              <a:t>?</a:t>
            </a:r>
            <a:r>
              <a:rPr lang="zh-TW" altLang="en-US" sz="1400" i="1" dirty="0" smtClean="0"/>
              <a:t>」</a:t>
            </a:r>
            <a:r>
              <a:rPr lang="en-US" altLang="zh-TW" sz="1400" i="1" dirty="0" smtClean="0"/>
              <a:t> </a:t>
            </a:r>
            <a:endParaRPr lang="zh-TW" altLang="zh-TW" sz="1400" i="1" dirty="0" smtClean="0"/>
          </a:p>
        </p:txBody>
      </p:sp>
      <p:sp>
        <p:nvSpPr>
          <p:cNvPr id="8" name="橢圓 7"/>
          <p:cNvSpPr/>
          <p:nvPr/>
        </p:nvSpPr>
        <p:spPr>
          <a:xfrm>
            <a:off x="3347864" y="5013176"/>
            <a:ext cx="79208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smtClean="0">
                <a:solidFill>
                  <a:schemeClr val="tx1"/>
                </a:solidFill>
              </a:rPr>
              <a:t>市民對扶貧措施的觀感有改善，但對措施的效用仍有保留</a:t>
            </a:r>
          </a:p>
        </p:txBody>
      </p:sp>
      <p:sp>
        <p:nvSpPr>
          <p:cNvPr id="3" name="內容版面配置區 2"/>
          <p:cNvSpPr>
            <a:spLocks noGrp="1"/>
          </p:cNvSpPr>
          <p:nvPr>
            <p:ph idx="1"/>
          </p:nvPr>
        </p:nvSpPr>
        <p:spPr>
          <a:xfrm>
            <a:off x="1435608" y="2095872"/>
            <a:ext cx="7498080" cy="4213448"/>
          </a:xfrm>
        </p:spPr>
        <p:txBody>
          <a:bodyPr/>
          <a:lstStyle/>
          <a:p>
            <a:r>
              <a:rPr lang="zh-TW" altLang="en-US" sz="2400" dirty="0" smtClean="0"/>
              <a:t>市民對施政報告中扶貧措施的滿意度較過去高，但仍低於對整體施政報告的評分</a:t>
            </a:r>
            <a:endParaRPr lang="en-US" altLang="zh-TW" sz="2400" dirty="0" smtClean="0"/>
          </a:p>
          <a:p>
            <a:endParaRPr lang="en-US" altLang="zh-TW" sz="2400" dirty="0" smtClean="0"/>
          </a:p>
          <a:p>
            <a:r>
              <a:rPr lang="en-US" altLang="zh-TW" sz="2400" dirty="0" smtClean="0"/>
              <a:t>18-29</a:t>
            </a:r>
            <a:r>
              <a:rPr lang="zh-TW" altLang="en-US" sz="2400" dirty="0" smtClean="0"/>
              <a:t>歲群組對施政報告扶貧措施的評價是各年齡群組中最低，反映不少青年人仍對政府的扶貧措施不滿</a:t>
            </a:r>
            <a:endParaRPr lang="en-US" altLang="zh-TW" sz="2400" dirty="0" smtClean="0"/>
          </a:p>
          <a:p>
            <a:endParaRPr lang="en-US" altLang="zh-TW" sz="2400" dirty="0" smtClean="0"/>
          </a:p>
          <a:p>
            <a:r>
              <a:rPr lang="zh-TW" altLang="en-US" sz="2400" dirty="0" smtClean="0"/>
              <a:t>較多市民認為扶貧措施「效用細」，顯示不少市民認為政府的扶貧措施未能徹底解決貧窮問題</a:t>
            </a:r>
            <a:endParaRPr lang="zh-TW" altLang="en-US" sz="24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6</a:t>
            </a:fld>
            <a:endParaRPr lang="en-US" altLang="zh-TW"/>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476672"/>
            <a:ext cx="8064896" cy="1143000"/>
          </a:xfrm>
        </p:spPr>
        <p:txBody>
          <a:bodyPr>
            <a:normAutofit/>
          </a:bodyPr>
          <a:lstStyle/>
          <a:p>
            <a:r>
              <a:rPr lang="en-US" altLang="zh-TW" sz="3200" b="1" dirty="0" smtClean="0">
                <a:solidFill>
                  <a:schemeClr val="tx1"/>
                </a:solidFill>
              </a:rPr>
              <a:t>3.</a:t>
            </a:r>
            <a:r>
              <a:rPr lang="zh-TW" altLang="en-US" sz="3200" b="1" dirty="0" smtClean="0">
                <a:solidFill>
                  <a:schemeClr val="tx1"/>
                </a:solidFill>
              </a:rPr>
              <a:t> 市民認為政府有冇需要為</a:t>
            </a:r>
            <a:r>
              <a:rPr lang="zh-TW" altLang="en-US" sz="3200" b="1" dirty="0" smtClean="0">
                <a:solidFill>
                  <a:srgbClr val="FF0000"/>
                </a:solidFill>
              </a:rPr>
              <a:t>貧窮私樓租戶提供生活補貼</a:t>
            </a:r>
            <a:r>
              <a:rPr lang="zh-TW" altLang="en-US" sz="3200" b="1" dirty="0" smtClean="0">
                <a:solidFill>
                  <a:schemeClr val="tx1"/>
                </a:solidFill>
              </a:rPr>
              <a:t>？</a:t>
            </a:r>
            <a:endParaRPr lang="zh-TW" altLang="en-US" sz="3200" b="1" dirty="0">
              <a:solidFill>
                <a:schemeClr val="tx1"/>
              </a:solidFill>
            </a:endParaRPr>
          </a:p>
        </p:txBody>
      </p:sp>
      <p:sp>
        <p:nvSpPr>
          <p:cNvPr id="4" name="投影片編號版面配置區 3"/>
          <p:cNvSpPr>
            <a:spLocks noGrp="1"/>
          </p:cNvSpPr>
          <p:nvPr>
            <p:ph type="sldNum" sz="quarter" idx="12"/>
          </p:nvPr>
        </p:nvSpPr>
        <p:spPr/>
        <p:txBody>
          <a:bodyPr>
            <a:normAutofit/>
          </a:bodyPr>
          <a:lstStyle/>
          <a:p>
            <a:pPr>
              <a:defRPr/>
            </a:pPr>
            <a:fld id="{E478B44E-642F-418C-8288-3A55534296F2}" type="slidenum">
              <a:rPr lang="en-US" altLang="zh-TW" smtClean="0"/>
              <a:pPr>
                <a:defRPr/>
              </a:pPr>
              <a:t>7</a:t>
            </a:fld>
            <a:endParaRPr lang="en-US" altLang="zh-TW"/>
          </a:p>
        </p:txBody>
      </p:sp>
      <p:sp>
        <p:nvSpPr>
          <p:cNvPr id="6" name="文字方塊 5"/>
          <p:cNvSpPr txBox="1"/>
          <p:nvPr/>
        </p:nvSpPr>
        <p:spPr>
          <a:xfrm>
            <a:off x="611560" y="6093296"/>
            <a:ext cx="7848872" cy="492443"/>
          </a:xfrm>
          <a:prstGeom prst="rect">
            <a:avLst/>
          </a:prstGeom>
          <a:noFill/>
        </p:spPr>
        <p:txBody>
          <a:bodyPr wrap="square" rtlCol="0">
            <a:spAutoFit/>
          </a:bodyPr>
          <a:lstStyle/>
          <a:p>
            <a:r>
              <a:rPr lang="zh-TW" altLang="en-US" sz="1300" i="1" dirty="0" smtClean="0"/>
              <a:t>訪問題目：政府喺今年嘅施政報告推出咗一系列房屋措施，但並無提出支援貧窮私樓租戶嘅具體政策，你認為政府有冇需要為貧窮私樓租戶提供生活補貼？</a:t>
            </a:r>
            <a:endParaRPr lang="zh-TW" altLang="en-US" sz="1300" i="1" dirty="0"/>
          </a:p>
        </p:txBody>
      </p:sp>
      <p:graphicFrame>
        <p:nvGraphicFramePr>
          <p:cNvPr id="14" name="內容版面配置區 8"/>
          <p:cNvGraphicFramePr>
            <a:graphicFrameLocks noGrp="1"/>
          </p:cNvGraphicFramePr>
          <p:nvPr>
            <p:ph idx="1"/>
          </p:nvPr>
        </p:nvGraphicFramePr>
        <p:xfrm>
          <a:off x="1115616" y="1700808"/>
          <a:ext cx="7344816" cy="4176464"/>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8</a:t>
            </a:fld>
            <a:endParaRPr lang="en-US" altLang="zh-TW"/>
          </a:p>
        </p:txBody>
      </p:sp>
      <p:sp>
        <p:nvSpPr>
          <p:cNvPr id="5" name="標題 1"/>
          <p:cNvSpPr txBox="1">
            <a:spLocks/>
          </p:cNvSpPr>
          <p:nvPr/>
        </p:nvSpPr>
        <p:spPr>
          <a:xfrm>
            <a:off x="755576" y="260648"/>
            <a:ext cx="8064896" cy="1143000"/>
          </a:xfrm>
          <a:prstGeom prst="rect">
            <a:avLst/>
          </a:prstGeom>
        </p:spPr>
        <p:txBody>
          <a:bodyPr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TW" altLang="en-US" sz="3200" b="1"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市民認為政府有冇需要為</a:t>
            </a:r>
            <a:r>
              <a:rPr kumimoji="0" lang="zh-TW" altLang="en-US" sz="3200" b="1" i="0" u="none" strike="noStrike" kern="1200" cap="none" spc="0" normalizeH="0" baseline="0" noProof="0" dirty="0" smtClean="0">
                <a:ln>
                  <a:noFill/>
                </a:ln>
                <a:solidFill>
                  <a:srgbClr val="FF0000"/>
                </a:solidFill>
                <a:effectLst>
                  <a:outerShdw blurRad="50000" dist="30000" dir="5400000" algn="tl" rotWithShape="0">
                    <a:srgbClr val="000000">
                      <a:alpha val="30000"/>
                    </a:srgbClr>
                  </a:outerShdw>
                </a:effectLst>
                <a:uLnTx/>
                <a:uFillTx/>
                <a:latin typeface="+mj-lt"/>
                <a:ea typeface="+mj-ea"/>
                <a:cs typeface="+mj-cs"/>
              </a:rPr>
              <a:t>貧窮私樓租戶提供生活補貼</a:t>
            </a:r>
            <a:r>
              <a:rPr kumimoji="0" lang="en-US" altLang="zh-TW" sz="3200" b="1" dirty="0" smtClean="0">
                <a:effectLst>
                  <a:outerShdw blurRad="50000" dist="30000" dir="5400000" algn="tl" rotWithShape="0">
                    <a:srgbClr val="000000">
                      <a:alpha val="30000"/>
                    </a:srgbClr>
                  </a:outerShdw>
                </a:effectLst>
                <a:latin typeface="+mj-lt"/>
                <a:ea typeface="+mj-ea"/>
                <a:cs typeface="+mj-cs"/>
              </a:rPr>
              <a:t>(</a:t>
            </a:r>
            <a:r>
              <a:rPr kumimoji="0" lang="zh-TW" altLang="en-US" sz="3200" b="1" dirty="0" smtClean="0">
                <a:effectLst>
                  <a:outerShdw blurRad="50000" dist="30000" dir="5400000" algn="tl" rotWithShape="0">
                    <a:srgbClr val="000000">
                      <a:alpha val="30000"/>
                    </a:srgbClr>
                  </a:outerShdw>
                </a:effectLst>
                <a:latin typeface="+mj-lt"/>
                <a:ea typeface="+mj-ea"/>
                <a:cs typeface="+mj-cs"/>
              </a:rPr>
              <a:t>續</a:t>
            </a:r>
            <a:r>
              <a:rPr kumimoji="0" lang="en-US" altLang="zh-TW" sz="3200" b="1" dirty="0" smtClean="0">
                <a:effectLst>
                  <a:outerShdw blurRad="50000" dist="30000" dir="5400000" algn="tl" rotWithShape="0">
                    <a:srgbClr val="000000">
                      <a:alpha val="30000"/>
                    </a:srgbClr>
                  </a:outerShdw>
                </a:effectLst>
                <a:latin typeface="+mj-lt"/>
                <a:ea typeface="+mj-ea"/>
                <a:cs typeface="+mj-cs"/>
              </a:rPr>
              <a:t>)</a:t>
            </a:r>
            <a:r>
              <a:rPr kumimoji="0" lang="zh-TW" altLang="en-US" sz="3200" b="1" i="0" u="none" strike="noStrike" kern="1200" cap="none" spc="0" normalizeH="0" baseline="0" noProof="0" dirty="0" smtClean="0">
                <a:ln>
                  <a:noFill/>
                </a:ln>
                <a:solidFill>
                  <a:schemeClr val="tx1"/>
                </a:solidFill>
                <a:effectLst>
                  <a:outerShdw blurRad="50000" dist="30000" dir="5400000" algn="tl" rotWithShape="0">
                    <a:srgbClr val="000000">
                      <a:alpha val="30000"/>
                    </a:srgbClr>
                  </a:outerShdw>
                </a:effectLst>
                <a:uLnTx/>
                <a:uFillTx/>
                <a:latin typeface="+mj-lt"/>
                <a:ea typeface="+mj-ea"/>
                <a:cs typeface="+mj-cs"/>
              </a:rPr>
              <a:t>？</a:t>
            </a:r>
            <a:endParaRPr kumimoji="0" lang="zh-TW" altLang="en-US" sz="3200" b="1" i="0" u="none" strike="noStrike" kern="1200" cap="none" spc="0" normalizeH="0" baseline="0" noProof="0" dirty="0">
              <a:ln>
                <a:noFill/>
              </a:ln>
              <a:solidFill>
                <a:schemeClr val="tx1"/>
              </a:solidFill>
              <a:effectLst>
                <a:outerShdw blurRad="50000" dist="30000" dir="5400000" algn="tl" rotWithShape="0">
                  <a:srgbClr val="000000">
                    <a:alpha val="30000"/>
                  </a:srgbClr>
                </a:outerShdw>
              </a:effectLst>
              <a:uLnTx/>
              <a:uFillTx/>
              <a:latin typeface="+mj-lt"/>
              <a:ea typeface="+mj-ea"/>
              <a:cs typeface="+mj-cs"/>
            </a:endParaRPr>
          </a:p>
        </p:txBody>
      </p:sp>
      <p:graphicFrame>
        <p:nvGraphicFramePr>
          <p:cNvPr id="7" name="內容版面配置區 8"/>
          <p:cNvGraphicFramePr>
            <a:graphicFrameLocks noGrp="1"/>
          </p:cNvGraphicFramePr>
          <p:nvPr>
            <p:ph idx="1"/>
          </p:nvPr>
        </p:nvGraphicFramePr>
        <p:xfrm>
          <a:off x="1475656" y="2636912"/>
          <a:ext cx="6912768" cy="3456384"/>
        </p:xfrm>
        <a:graphic>
          <a:graphicData uri="http://schemas.openxmlformats.org/drawingml/2006/chart">
            <c:chart xmlns:c="http://schemas.openxmlformats.org/drawingml/2006/chart" xmlns:r="http://schemas.openxmlformats.org/officeDocument/2006/relationships" r:id="rId3"/>
          </a:graphicData>
        </a:graphic>
      </p:graphicFrame>
      <p:sp>
        <p:nvSpPr>
          <p:cNvPr id="9" name="橢圓 8"/>
          <p:cNvSpPr/>
          <p:nvPr/>
        </p:nvSpPr>
        <p:spPr>
          <a:xfrm>
            <a:off x="2555776" y="2708920"/>
            <a:ext cx="1152128"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zh-TW" altLang="en-US" sz="2900" b="1" dirty="0" smtClean="0">
                <a:solidFill>
                  <a:schemeClr val="tx1"/>
                </a:solidFill>
              </a:rPr>
              <a:t>大多數市民認為政府應為貧窮私樓租戶提供生活津貼</a:t>
            </a:r>
          </a:p>
        </p:txBody>
      </p:sp>
      <p:sp>
        <p:nvSpPr>
          <p:cNvPr id="3" name="內容版面配置區 2"/>
          <p:cNvSpPr>
            <a:spLocks noGrp="1"/>
          </p:cNvSpPr>
          <p:nvPr>
            <p:ph idx="1"/>
          </p:nvPr>
        </p:nvSpPr>
        <p:spPr/>
        <p:txBody>
          <a:bodyPr>
            <a:normAutofit/>
          </a:bodyPr>
          <a:lstStyle/>
          <a:p>
            <a:endParaRPr lang="en-US" altLang="zh-TW" sz="2400" dirty="0" smtClean="0"/>
          </a:p>
          <a:p>
            <a:r>
              <a:rPr lang="zh-TW" altLang="en-US" sz="2400" dirty="0" smtClean="0"/>
              <a:t>超過六成市民認為應為貧窮私樓租戶提供生活津貼，反映市民普遍意識到居住私樓</a:t>
            </a:r>
            <a:r>
              <a:rPr lang="zh-TW" altLang="en-US" sz="2400" dirty="0"/>
              <a:t>的基層</a:t>
            </a:r>
            <a:r>
              <a:rPr lang="zh-TW" altLang="en-US" sz="2400" dirty="0" smtClean="0"/>
              <a:t>市承受龐</a:t>
            </a:r>
            <a:r>
              <a:rPr lang="zh-TW" altLang="en-US" sz="2400" dirty="0"/>
              <a:t>大的</a:t>
            </a:r>
            <a:r>
              <a:rPr lang="zh-TW" altLang="en-US" sz="2400" dirty="0" smtClean="0"/>
              <a:t>租金壓力，需要</a:t>
            </a:r>
            <a:r>
              <a:rPr lang="zh-TW" altLang="en-US" sz="2400" dirty="0"/>
              <a:t>政府額外</a:t>
            </a:r>
            <a:r>
              <a:rPr lang="zh-TW" altLang="en-US" sz="2400" dirty="0" smtClean="0"/>
              <a:t>支援</a:t>
            </a:r>
            <a:endParaRPr lang="en-US" altLang="zh-TW" sz="2400" dirty="0" smtClean="0"/>
          </a:p>
          <a:p>
            <a:pPr marL="82296" indent="0">
              <a:buNone/>
            </a:pPr>
            <a:endParaRPr lang="zh-TW" altLang="en-US" sz="2400" dirty="0"/>
          </a:p>
          <a:p>
            <a:r>
              <a:rPr lang="zh-TW" altLang="en-US" sz="2400" dirty="0" smtClean="0"/>
              <a:t>基層</a:t>
            </a:r>
            <a:r>
              <a:rPr lang="zh-TW" altLang="en-US" sz="2400" dirty="0"/>
              <a:t>市民贊成為貧窮私樓租戶提供生活津貼的</a:t>
            </a:r>
            <a:r>
              <a:rPr lang="zh-TW" altLang="en-US" sz="2400" dirty="0" smtClean="0"/>
              <a:t>比率更高達七成，反映生活在貧困環境的私樓租戶，期待政府有實質措施支援他們的日常生活</a:t>
            </a:r>
            <a:endParaRPr lang="zh-TW" altLang="en-US" sz="2400" dirty="0"/>
          </a:p>
        </p:txBody>
      </p:sp>
      <p:sp>
        <p:nvSpPr>
          <p:cNvPr id="4" name="投影片編號版面配置區 3"/>
          <p:cNvSpPr>
            <a:spLocks noGrp="1"/>
          </p:cNvSpPr>
          <p:nvPr>
            <p:ph type="sldNum" sz="quarter" idx="12"/>
          </p:nvPr>
        </p:nvSpPr>
        <p:spPr/>
        <p:txBody>
          <a:bodyPr/>
          <a:lstStyle/>
          <a:p>
            <a:pPr>
              <a:defRPr/>
            </a:pPr>
            <a:fld id="{E478B44E-642F-418C-8288-3A55534296F2}" type="slidenum">
              <a:rPr lang="en-US" altLang="zh-TW" smtClean="0"/>
              <a:pPr>
                <a:defRPr/>
              </a:pPr>
              <a:t>9</a:t>
            </a:fld>
            <a:endParaRPr lang="en-US" altLang="zh-TW"/>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夏至">
  <a:themeElements>
    <a:clrScheme name="神韻">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神韻">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themeOverride>
</file>

<file path=docProps/app.xml><?xml version="1.0" encoding="utf-8"?>
<Properties xmlns="http://schemas.openxmlformats.org/officeDocument/2006/extended-properties" xmlns:vt="http://schemas.openxmlformats.org/officeDocument/2006/docPropsVTypes">
  <Template/>
  <TotalTime>8432</TotalTime>
  <Words>1181</Words>
  <Application>Microsoft Office PowerPoint</Application>
  <PresentationFormat>如螢幕大小 (4:3)</PresentationFormat>
  <Paragraphs>99</Paragraphs>
  <Slides>19</Slides>
  <Notes>0</Notes>
  <HiddenSlides>0</HiddenSlides>
  <MMClips>0</MMClips>
  <ScaleCrop>false</ScaleCrop>
  <HeadingPairs>
    <vt:vector size="4" baseType="variant">
      <vt:variant>
        <vt:lpstr>佈景主題</vt:lpstr>
      </vt:variant>
      <vt:variant>
        <vt:i4>1</vt:i4>
      </vt:variant>
      <vt:variant>
        <vt:lpstr>投影片標題</vt:lpstr>
      </vt:variant>
      <vt:variant>
        <vt:i4>19</vt:i4>
      </vt:variant>
    </vt:vector>
  </HeadingPairs>
  <TitlesOfParts>
    <vt:vector size="20" baseType="lpstr">
      <vt:lpstr>夏至</vt:lpstr>
      <vt:lpstr>投影片 1</vt:lpstr>
      <vt:lpstr>「公眾對2017年（10月）施政報告中有關扶貧措施的意見調查」結果</vt:lpstr>
      <vt:lpstr>市民對整體扶貧措施的評價( 續)</vt:lpstr>
      <vt:lpstr>市民對整體扶貧措施的評價( 續)</vt:lpstr>
      <vt:lpstr>投影片 5</vt:lpstr>
      <vt:lpstr>市民對扶貧措施的觀感有改善，但對措施的效用仍有保留</vt:lpstr>
      <vt:lpstr>3. 市民認為政府有冇需要為貧窮私樓租戶提供生活補貼？</vt:lpstr>
      <vt:lpstr>投影片 8</vt:lpstr>
      <vt:lpstr>大多數市民認為政府應為貧窮私樓租戶提供生活津貼</vt:lpstr>
      <vt:lpstr>4. 市民認為香港有冇需要推行全民養老金制度去改善長者嘅退休生活？</vt:lpstr>
      <vt:lpstr>4. 市民認為香港有冇需要推行全民養老金制度去改善長者嘅退休生活(續)？</vt:lpstr>
      <vt:lpstr>4. 市民認為香港有冇需要推行全民養老金制度去改善長者嘅退休生活(續)？</vt:lpstr>
      <vt:lpstr>七成市民認為政府需要推行全民養老金，當中以中層及青年市民的支持度最高</vt:lpstr>
      <vt:lpstr>4. 市民預期未來5年香港嘅貧窮情況會改善、惡化，定係不變？ </vt:lpstr>
      <vt:lpstr>只有約三成市民認為五年後香港的貧窮狀況會改善</vt:lpstr>
      <vt:lpstr>建議: 支援貧窮私樓租戶</vt:lpstr>
      <vt:lpstr>建議: 落實全民養老金制度</vt:lpstr>
      <vt:lpstr>建議: 訂定扶貧目標</vt:lpstr>
      <vt:lpstr>投影片 19</vt:lpstr>
    </vt:vector>
  </TitlesOfParts>
  <Company>HKCSS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投影片 1</dc:title>
  <dc:creator>s0458</dc:creator>
  <cp:lastModifiedBy>s0824</cp:lastModifiedBy>
  <cp:revision>703</cp:revision>
  <dcterms:created xsi:type="dcterms:W3CDTF">2008-10-08T09:24:36Z</dcterms:created>
  <dcterms:modified xsi:type="dcterms:W3CDTF">2017-10-13T06:38:34Z</dcterms:modified>
</cp:coreProperties>
</file>