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charts/chart6.xml" ContentType="application/vnd.openxmlformats-officedocument.drawingml.char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7"/>
  </p:notesMasterIdLst>
  <p:handoutMasterIdLst>
    <p:handoutMasterId r:id="rId18"/>
  </p:handoutMasterIdLst>
  <p:sldIdLst>
    <p:sldId id="661" r:id="rId2"/>
    <p:sldId id="674" r:id="rId3"/>
    <p:sldId id="663" r:id="rId4"/>
    <p:sldId id="664" r:id="rId5"/>
    <p:sldId id="665" r:id="rId6"/>
    <p:sldId id="676" r:id="rId7"/>
    <p:sldId id="677" r:id="rId8"/>
    <p:sldId id="678" r:id="rId9"/>
    <p:sldId id="675" r:id="rId10"/>
    <p:sldId id="668" r:id="rId11"/>
    <p:sldId id="669" r:id="rId12"/>
    <p:sldId id="670" r:id="rId13"/>
    <p:sldId id="672" r:id="rId14"/>
    <p:sldId id="679" r:id="rId15"/>
    <p:sldId id="658" r:id="rId16"/>
  </p:sldIdLst>
  <p:sldSz cx="9144000" cy="6858000" type="screen4x3"/>
  <p:notesSz cx="6858000" cy="9979025"/>
  <p:defaultTextStyle>
    <a:defPPr>
      <a:defRPr lang="zh-TW"/>
    </a:defPPr>
    <a:lvl1pPr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pitchFamily="18" charset="-12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0"/>
      </p:ext>
    </p:extLst>
  </p:showPr>
  <p:clrMru>
    <a:srgbClr val="FF6699"/>
    <a:srgbClr val="0000FF"/>
    <a:srgbClr val="33CC33"/>
    <a:srgbClr val="FF9933"/>
    <a:srgbClr val="00CCFF"/>
    <a:srgbClr val="99CCFF"/>
    <a:srgbClr val="9966FF"/>
    <a:srgbClr val="3399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039" autoAdjust="0"/>
    <p:restoredTop sz="93651" autoAdjust="0"/>
  </p:normalViewPr>
  <p:slideViewPr>
    <p:cSldViewPr>
      <p:cViewPr>
        <p:scale>
          <a:sx n="100" d="100"/>
          <a:sy n="100" d="100"/>
        </p:scale>
        <p:origin x="-1014" y="-36"/>
      </p:cViewPr>
      <p:guideLst>
        <p:guide orient="horz" pos="672"/>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2382"/>
    </p:cViewPr>
  </p:sorterViewPr>
  <p:notesViewPr>
    <p:cSldViewPr>
      <p:cViewPr varScale="1">
        <p:scale>
          <a:sx n="73" d="100"/>
          <a:sy n="73" d="100"/>
        </p:scale>
        <p:origin x="-2184" y="-96"/>
      </p:cViewPr>
      <p:guideLst>
        <p:guide orient="horz" pos="3143"/>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Office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Office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Office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Office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Office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Office_Excel____6.xlsx"/><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plotArea>
      <c:layout>
        <c:manualLayout>
          <c:layoutTarget val="inner"/>
          <c:xMode val="edge"/>
          <c:yMode val="edge"/>
          <c:x val="8.1041872348440805E-2"/>
          <c:y val="4.108111111111111E-2"/>
          <c:w val="0.86017657407180081"/>
          <c:h val="0.86395111111111123"/>
        </c:manualLayout>
      </c:layout>
      <c:lineChart>
        <c:grouping val="standard"/>
        <c:ser>
          <c:idx val="0"/>
          <c:order val="0"/>
          <c:tx>
            <c:strRef>
              <c:f>Data!$A$2</c:f>
              <c:strCache>
                <c:ptCount val="1"/>
                <c:pt idx="0">
                  <c:v>整體施政報告</c:v>
                </c:pt>
              </c:strCache>
            </c:strRef>
          </c:tx>
          <c:spPr>
            <a:ln>
              <a:solidFill>
                <a:srgbClr val="FF9933"/>
              </a:solidFill>
            </a:ln>
          </c:spPr>
          <c:marker>
            <c:symbol val="diamond"/>
            <c:size val="5"/>
            <c:spPr>
              <a:solidFill>
                <a:srgbClr val="FF9933"/>
              </a:solidFill>
              <a:ln>
                <a:solidFill>
                  <a:srgbClr val="FF9933"/>
                </a:solidFill>
              </a:ln>
            </c:spPr>
          </c:marker>
          <c:dLbls>
            <c:dLbl>
              <c:idx val="3"/>
              <c:layout>
                <c:manualLayout>
                  <c:x val="-4.2892381326999726E-2"/>
                  <c:y val="5.3269337465487857E-2"/>
                </c:manualLayout>
              </c:layout>
              <c:dLblPos val="r"/>
              <c:showVal val="1"/>
            </c:dLbl>
            <c:dLbl>
              <c:idx val="4"/>
              <c:layout>
                <c:manualLayout>
                  <c:x val="-5.6772470726475843E-2"/>
                  <c:y val="5.294924869420195E-2"/>
                </c:manualLayout>
              </c:layout>
              <c:dLblPos val="r"/>
              <c:showVal val="1"/>
            </c:dLbl>
            <c:dLbl>
              <c:idx val="5"/>
              <c:layout>
                <c:manualLayout>
                  <c:x val="1.5334318325154358E-2"/>
                  <c:y val="-1.7286111111111113E-2"/>
                </c:manualLayout>
              </c:layout>
              <c:dLblPos val="r"/>
              <c:showVal val="1"/>
            </c:dLbl>
            <c:dLbl>
              <c:idx val="6"/>
              <c:layout>
                <c:manualLayout>
                  <c:x val="-8.0395972019125003E-2"/>
                  <c:y val="-1.3758236130307319E-2"/>
                </c:manualLayout>
              </c:layout>
              <c:dLblPos val="r"/>
              <c:showVal val="1"/>
            </c:dLbl>
            <c:dLbl>
              <c:idx val="7"/>
              <c:layout>
                <c:manualLayout>
                  <c:x val="-4.2050257679076705E-2"/>
                  <c:y val="-4.1980545168629313E-2"/>
                </c:manualLayout>
              </c:layout>
              <c:dLblPos val="r"/>
              <c:showVal val="1"/>
            </c:dLbl>
            <c:txPr>
              <a:bodyPr/>
              <a:lstStyle/>
              <a:p>
                <a:pPr>
                  <a:defRPr sz="1200">
                    <a:latin typeface="Times New Roman" panose="02020603050405020304" pitchFamily="18" charset="0"/>
                    <a:cs typeface="Times New Roman" panose="02020603050405020304" pitchFamily="18" charset="0"/>
                  </a:defRPr>
                </a:pPr>
                <a:endParaRPr lang="zh-TW"/>
              </a:p>
            </c:txPr>
            <c:dLblPos val="t"/>
            <c:showVal val="1"/>
          </c:dLbls>
          <c:cat>
            <c:strRef>
              <c:f>Data!$B$1:$I$1</c:f>
              <c:strCache>
                <c:ptCount val="8"/>
                <c:pt idx="0">
                  <c:v>2010</c:v>
                </c:pt>
                <c:pt idx="1">
                  <c:v>2011</c:v>
                </c:pt>
                <c:pt idx="2">
                  <c:v>2013</c:v>
                </c:pt>
                <c:pt idx="3">
                  <c:v>2014</c:v>
                </c:pt>
                <c:pt idx="4">
                  <c:v>2015</c:v>
                </c:pt>
                <c:pt idx="5">
                  <c:v>2016</c:v>
                </c:pt>
                <c:pt idx="6">
                  <c:v>1/2017</c:v>
                </c:pt>
                <c:pt idx="7">
                  <c:v>10/2017</c:v>
                </c:pt>
              </c:strCache>
            </c:strRef>
          </c:cat>
          <c:val>
            <c:numRef>
              <c:f>Data!$B$2:$I$2</c:f>
              <c:numCache>
                <c:formatCode>0.0</c:formatCode>
                <c:ptCount val="8"/>
                <c:pt idx="0">
                  <c:v>58.862751203564237</c:v>
                </c:pt>
                <c:pt idx="1">
                  <c:v>59.119294203293592</c:v>
                </c:pt>
                <c:pt idx="2" formatCode="0.0&quot;**&quot;">
                  <c:v>56.384163837309906</c:v>
                </c:pt>
                <c:pt idx="3" formatCode="0.0&quot;*&quot;">
                  <c:v>54.10748604328915</c:v>
                </c:pt>
                <c:pt idx="4" formatCode="0.0&quot;**&quot;">
                  <c:v>49.500708571056776</c:v>
                </c:pt>
                <c:pt idx="5" formatCode="0.0&quot;**&quot;">
                  <c:v>41.117488314667668</c:v>
                </c:pt>
                <c:pt idx="6" formatCode="0.0&quot;**&quot;">
                  <c:v>52.310426792864824</c:v>
                </c:pt>
                <c:pt idx="7" formatCode="0.0&quot;**&quot;">
                  <c:v>62.407138310785328</c:v>
                </c:pt>
              </c:numCache>
            </c:numRef>
          </c:val>
        </c:ser>
        <c:ser>
          <c:idx val="1"/>
          <c:order val="1"/>
          <c:tx>
            <c:strRef>
              <c:f>Data!$A$3</c:f>
              <c:strCache>
                <c:ptCount val="1"/>
                <c:pt idx="0">
                  <c:v>扶貧措施部分</c:v>
                </c:pt>
              </c:strCache>
            </c:strRef>
          </c:tx>
          <c:spPr>
            <a:ln>
              <a:solidFill>
                <a:srgbClr val="0070C0"/>
              </a:solidFill>
            </a:ln>
          </c:spPr>
          <c:marker>
            <c:symbol val="diamond"/>
            <c:size val="5"/>
            <c:spPr>
              <a:solidFill>
                <a:srgbClr val="0070C0"/>
              </a:solidFill>
              <a:ln>
                <a:solidFill>
                  <a:srgbClr val="0070C0"/>
                </a:solidFill>
              </a:ln>
            </c:spPr>
          </c:marker>
          <c:dLbls>
            <c:dLbl>
              <c:idx val="4"/>
              <c:layout>
                <c:manualLayout>
                  <c:x val="-4.3447235254604019E-2"/>
                  <c:y val="-6.6674999999999998E-2"/>
                </c:manualLayout>
              </c:layout>
              <c:dLblPos val="r"/>
              <c:showVal val="1"/>
            </c:dLbl>
            <c:dLbl>
              <c:idx val="5"/>
              <c:layout>
                <c:manualLayout>
                  <c:x val="1.27785986042953E-2"/>
                  <c:y val="-4.5508333333333338E-2"/>
                </c:manualLayout>
              </c:layout>
              <c:dLblPos val="r"/>
              <c:showVal val="1"/>
            </c:dLbl>
            <c:dLbl>
              <c:idx val="6"/>
              <c:layout>
                <c:manualLayout>
                  <c:x val="-8.4540656643756304E-2"/>
                  <c:y val="1.4463744611839021E-2"/>
                </c:manualLayout>
              </c:layout>
              <c:dLblPos val="r"/>
              <c:showVal val="1"/>
            </c:dLbl>
            <c:dLbl>
              <c:idx val="7"/>
              <c:layout>
                <c:manualLayout>
                  <c:x val="-3.2382162742678251E-2"/>
                  <c:y val="-3.1397261353302494E-2"/>
                </c:manualLayout>
              </c:layout>
              <c:dLblPos val="r"/>
              <c:showVal val="1"/>
            </c:dLbl>
            <c:txPr>
              <a:bodyPr/>
              <a:lstStyle/>
              <a:p>
                <a:pPr>
                  <a:defRPr sz="1200">
                    <a:latin typeface="Times New Roman" panose="02020603050405020304" pitchFamily="18" charset="0"/>
                    <a:cs typeface="Times New Roman" panose="02020603050405020304" pitchFamily="18" charset="0"/>
                  </a:defRPr>
                </a:pPr>
                <a:endParaRPr lang="zh-TW"/>
              </a:p>
            </c:txPr>
            <c:dLblPos val="t"/>
            <c:showVal val="1"/>
          </c:dLbls>
          <c:cat>
            <c:strRef>
              <c:f>Data!$B$1:$I$1</c:f>
              <c:strCache>
                <c:ptCount val="8"/>
                <c:pt idx="0">
                  <c:v>2010</c:v>
                </c:pt>
                <c:pt idx="1">
                  <c:v>2011</c:v>
                </c:pt>
                <c:pt idx="2">
                  <c:v>2013</c:v>
                </c:pt>
                <c:pt idx="3">
                  <c:v>2014</c:v>
                </c:pt>
                <c:pt idx="4">
                  <c:v>2015</c:v>
                </c:pt>
                <c:pt idx="5">
                  <c:v>2016</c:v>
                </c:pt>
                <c:pt idx="6">
                  <c:v>1/2017</c:v>
                </c:pt>
                <c:pt idx="7">
                  <c:v>10/2017</c:v>
                </c:pt>
              </c:strCache>
            </c:strRef>
          </c:cat>
          <c:val>
            <c:numRef>
              <c:f>Data!$B$3:$I$3</c:f>
              <c:numCache>
                <c:formatCode>0.0</c:formatCode>
                <c:ptCount val="8"/>
                <c:pt idx="0">
                  <c:v>51.071992292351261</c:v>
                </c:pt>
                <c:pt idx="1">
                  <c:v>52.80815539281555</c:v>
                </c:pt>
                <c:pt idx="2">
                  <c:v>51.539654143941881</c:v>
                </c:pt>
                <c:pt idx="3" formatCode="0.0&quot;**&quot;">
                  <c:v>56.694507225551433</c:v>
                </c:pt>
                <c:pt idx="4" formatCode="0.0&quot;**&quot;">
                  <c:v>51.461430880672602</c:v>
                </c:pt>
                <c:pt idx="5" formatCode="0.0&quot;**&quot;">
                  <c:v>41.66237091628912</c:v>
                </c:pt>
                <c:pt idx="6" formatCode="0.0&quot;**&quot;">
                  <c:v>51.184457814123427</c:v>
                </c:pt>
                <c:pt idx="7" formatCode="0.0&quot;**&quot;">
                  <c:v>58.709149706049935</c:v>
                </c:pt>
              </c:numCache>
            </c:numRef>
          </c:val>
        </c:ser>
        <c:dLbls/>
        <c:marker val="1"/>
        <c:axId val="106588032"/>
        <c:axId val="52859648"/>
      </c:lineChart>
      <c:catAx>
        <c:axId val="106588032"/>
        <c:scaling>
          <c:orientation val="minMax"/>
        </c:scaling>
        <c:axPos val="b"/>
        <c:numFmt formatCode="General" sourceLinked="1"/>
        <c:tickLblPos val="nextTo"/>
        <c:txPr>
          <a:bodyPr/>
          <a:lstStyle/>
          <a:p>
            <a:pPr>
              <a:defRPr sz="1200" b="1">
                <a:latin typeface="Times New Roman" panose="02020603050405020304" pitchFamily="18" charset="0"/>
                <a:cs typeface="Times New Roman" panose="02020603050405020304" pitchFamily="18" charset="0"/>
              </a:defRPr>
            </a:pPr>
            <a:endParaRPr lang="zh-TW"/>
          </a:p>
        </c:txPr>
        <c:crossAx val="52859648"/>
        <c:crosses val="autoZero"/>
        <c:auto val="1"/>
        <c:lblAlgn val="ctr"/>
        <c:lblOffset val="100"/>
      </c:catAx>
      <c:valAx>
        <c:axId val="52859648"/>
        <c:scaling>
          <c:orientation val="minMax"/>
          <c:max val="65"/>
          <c:min val="40"/>
        </c:scaling>
        <c:axPos val="l"/>
        <c:majorGridlines/>
        <c:numFmt formatCode="#,##0_);[Red]\(#,##0\)" sourceLinked="0"/>
        <c:tickLblPos val="nextTo"/>
        <c:txPr>
          <a:bodyPr/>
          <a:lstStyle/>
          <a:p>
            <a:pPr>
              <a:defRPr sz="1200">
                <a:latin typeface="Times New Roman" panose="02020603050405020304" pitchFamily="18" charset="0"/>
                <a:cs typeface="Times New Roman" panose="02020603050405020304" pitchFamily="18" charset="0"/>
              </a:defRPr>
            </a:pPr>
            <a:endParaRPr lang="zh-TW"/>
          </a:p>
        </c:txPr>
        <c:crossAx val="106588032"/>
        <c:crosses val="autoZero"/>
        <c:crossBetween val="between"/>
        <c:majorUnit val="5"/>
      </c:valAx>
    </c:plotArea>
    <c:legend>
      <c:legendPos val="r"/>
      <c:layout>
        <c:manualLayout>
          <c:xMode val="edge"/>
          <c:yMode val="edge"/>
          <c:x val="0.52050854395214075"/>
          <c:y val="5.9451111111111128E-2"/>
          <c:w val="0.2769576923076924"/>
          <c:h val="0.12615333333333334"/>
        </c:manualLayout>
      </c:layout>
      <c:overlay val="1"/>
      <c:txPr>
        <a:bodyPr/>
        <a:lstStyle/>
        <a:p>
          <a:pPr>
            <a:defRPr sz="1200" b="1">
              <a:latin typeface="標楷體" panose="03000509000000000000" pitchFamily="65" charset="-120"/>
              <a:ea typeface="標楷體" panose="03000509000000000000" pitchFamily="65" charset="-120"/>
            </a:defRPr>
          </a:pPr>
          <a:endParaRPr lang="zh-TW"/>
        </a:p>
      </c:txPr>
    </c:legend>
    <c:plotVisOnly val="1"/>
    <c:dispBlanksAs val="gap"/>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plotArea>
      <c:layout>
        <c:manualLayout>
          <c:layoutTarget val="inner"/>
          <c:xMode val="edge"/>
          <c:yMode val="edge"/>
          <c:x val="8.1041872348440805E-2"/>
          <c:y val="4.108111111111111E-2"/>
          <c:w val="0.86017657407180081"/>
          <c:h val="0.86395111111111123"/>
        </c:manualLayout>
      </c:layout>
      <c:lineChart>
        <c:grouping val="standard"/>
        <c:ser>
          <c:idx val="0"/>
          <c:order val="0"/>
          <c:tx>
            <c:strRef>
              <c:f>Data!$A$2</c:f>
              <c:strCache>
                <c:ptCount val="1"/>
                <c:pt idx="0">
                  <c:v>整體施政報告</c:v>
                </c:pt>
              </c:strCache>
            </c:strRef>
          </c:tx>
          <c:spPr>
            <a:ln>
              <a:solidFill>
                <a:srgbClr val="FF9933"/>
              </a:solidFill>
            </a:ln>
          </c:spPr>
          <c:marker>
            <c:symbol val="diamond"/>
            <c:size val="5"/>
            <c:spPr>
              <a:solidFill>
                <a:srgbClr val="FF9933"/>
              </a:solidFill>
              <a:ln>
                <a:solidFill>
                  <a:srgbClr val="FF9933"/>
                </a:solidFill>
              </a:ln>
            </c:spPr>
          </c:marker>
          <c:dLbls>
            <c:dLbl>
              <c:idx val="3"/>
              <c:layout>
                <c:manualLayout>
                  <c:x val="-4.2892381326999726E-2"/>
                  <c:y val="5.3269337465487857E-2"/>
                </c:manualLayout>
              </c:layout>
              <c:dLblPos val="r"/>
              <c:showVal val="1"/>
            </c:dLbl>
            <c:dLbl>
              <c:idx val="4"/>
              <c:layout>
                <c:manualLayout>
                  <c:x val="-5.6772470726475843E-2"/>
                  <c:y val="5.294924869420195E-2"/>
                </c:manualLayout>
              </c:layout>
              <c:dLblPos val="r"/>
              <c:showVal val="1"/>
            </c:dLbl>
            <c:dLbl>
              <c:idx val="5"/>
              <c:layout>
                <c:manualLayout>
                  <c:x val="1.5334318325154358E-2"/>
                  <c:y val="-1.7286111111111113E-2"/>
                </c:manualLayout>
              </c:layout>
              <c:dLblPos val="r"/>
              <c:showVal val="1"/>
            </c:dLbl>
            <c:dLbl>
              <c:idx val="6"/>
              <c:layout>
                <c:manualLayout>
                  <c:x val="-8.0395972019125003E-2"/>
                  <c:y val="-1.3758236130307319E-2"/>
                </c:manualLayout>
              </c:layout>
              <c:dLblPos val="r"/>
              <c:showVal val="1"/>
            </c:dLbl>
            <c:dLbl>
              <c:idx val="7"/>
              <c:layout>
                <c:manualLayout>
                  <c:x val="-4.2050257679076705E-2"/>
                  <c:y val="-4.1980545168629313E-2"/>
                </c:manualLayout>
              </c:layout>
              <c:dLblPos val="r"/>
              <c:showVal val="1"/>
            </c:dLbl>
            <c:txPr>
              <a:bodyPr/>
              <a:lstStyle/>
              <a:p>
                <a:pPr>
                  <a:defRPr sz="1200">
                    <a:latin typeface="Times New Roman" panose="02020603050405020304" pitchFamily="18" charset="0"/>
                    <a:cs typeface="Times New Roman" panose="02020603050405020304" pitchFamily="18" charset="0"/>
                  </a:defRPr>
                </a:pPr>
                <a:endParaRPr lang="zh-TW"/>
              </a:p>
            </c:txPr>
            <c:dLblPos val="t"/>
            <c:showVal val="1"/>
          </c:dLbls>
          <c:cat>
            <c:strRef>
              <c:f>Data!$B$1:$I$1</c:f>
              <c:strCache>
                <c:ptCount val="8"/>
                <c:pt idx="0">
                  <c:v>2010</c:v>
                </c:pt>
                <c:pt idx="1">
                  <c:v>2011</c:v>
                </c:pt>
                <c:pt idx="2">
                  <c:v>2013</c:v>
                </c:pt>
                <c:pt idx="3">
                  <c:v>2014</c:v>
                </c:pt>
                <c:pt idx="4">
                  <c:v>2015</c:v>
                </c:pt>
                <c:pt idx="5">
                  <c:v>2016</c:v>
                </c:pt>
                <c:pt idx="6">
                  <c:v>1/2017</c:v>
                </c:pt>
                <c:pt idx="7">
                  <c:v>10/2017</c:v>
                </c:pt>
              </c:strCache>
            </c:strRef>
          </c:cat>
          <c:val>
            <c:numRef>
              <c:f>Data!$B$2:$I$2</c:f>
              <c:numCache>
                <c:formatCode>0.0</c:formatCode>
                <c:ptCount val="8"/>
                <c:pt idx="0">
                  <c:v>58.862751203564237</c:v>
                </c:pt>
                <c:pt idx="1">
                  <c:v>59.119294203293592</c:v>
                </c:pt>
                <c:pt idx="2" formatCode="0.0&quot;**&quot;">
                  <c:v>56.384163837309906</c:v>
                </c:pt>
                <c:pt idx="3" formatCode="0.0&quot;*&quot;">
                  <c:v>54.10748604328915</c:v>
                </c:pt>
                <c:pt idx="4" formatCode="0.0&quot;**&quot;">
                  <c:v>49.500708571056776</c:v>
                </c:pt>
                <c:pt idx="5" formatCode="0.0&quot;**&quot;">
                  <c:v>41.117488314667668</c:v>
                </c:pt>
                <c:pt idx="6" formatCode="0.0&quot;**&quot;">
                  <c:v>52.310426792864824</c:v>
                </c:pt>
                <c:pt idx="7" formatCode="0.0&quot;**&quot;">
                  <c:v>62.407138310785328</c:v>
                </c:pt>
              </c:numCache>
            </c:numRef>
          </c:val>
        </c:ser>
        <c:ser>
          <c:idx val="1"/>
          <c:order val="1"/>
          <c:tx>
            <c:strRef>
              <c:f>Data!$A$3</c:f>
              <c:strCache>
                <c:ptCount val="1"/>
                <c:pt idx="0">
                  <c:v>扶貧措施部分</c:v>
                </c:pt>
              </c:strCache>
            </c:strRef>
          </c:tx>
          <c:spPr>
            <a:ln>
              <a:solidFill>
                <a:srgbClr val="0070C0"/>
              </a:solidFill>
            </a:ln>
          </c:spPr>
          <c:marker>
            <c:symbol val="diamond"/>
            <c:size val="5"/>
            <c:spPr>
              <a:solidFill>
                <a:srgbClr val="0070C0"/>
              </a:solidFill>
              <a:ln>
                <a:solidFill>
                  <a:srgbClr val="0070C0"/>
                </a:solidFill>
              </a:ln>
            </c:spPr>
          </c:marker>
          <c:dLbls>
            <c:dLbl>
              <c:idx val="4"/>
              <c:layout>
                <c:manualLayout>
                  <c:x val="-4.3447235254604019E-2"/>
                  <c:y val="-6.6674999999999998E-2"/>
                </c:manualLayout>
              </c:layout>
              <c:dLblPos val="r"/>
              <c:showVal val="1"/>
            </c:dLbl>
            <c:dLbl>
              <c:idx val="5"/>
              <c:layout>
                <c:manualLayout>
                  <c:x val="1.27785986042953E-2"/>
                  <c:y val="-4.5508333333333338E-2"/>
                </c:manualLayout>
              </c:layout>
              <c:dLblPos val="r"/>
              <c:showVal val="1"/>
            </c:dLbl>
            <c:dLbl>
              <c:idx val="6"/>
              <c:layout>
                <c:manualLayout>
                  <c:x val="-8.4540656643756304E-2"/>
                  <c:y val="1.4463744611839021E-2"/>
                </c:manualLayout>
              </c:layout>
              <c:dLblPos val="r"/>
              <c:showVal val="1"/>
            </c:dLbl>
            <c:dLbl>
              <c:idx val="7"/>
              <c:layout>
                <c:manualLayout>
                  <c:x val="-3.2382162742678251E-2"/>
                  <c:y val="-3.1397261353302494E-2"/>
                </c:manualLayout>
              </c:layout>
              <c:dLblPos val="r"/>
              <c:showVal val="1"/>
            </c:dLbl>
            <c:txPr>
              <a:bodyPr/>
              <a:lstStyle/>
              <a:p>
                <a:pPr>
                  <a:defRPr sz="1200">
                    <a:latin typeface="Times New Roman" panose="02020603050405020304" pitchFamily="18" charset="0"/>
                    <a:cs typeface="Times New Roman" panose="02020603050405020304" pitchFamily="18" charset="0"/>
                  </a:defRPr>
                </a:pPr>
                <a:endParaRPr lang="zh-TW"/>
              </a:p>
            </c:txPr>
            <c:dLblPos val="t"/>
            <c:showVal val="1"/>
          </c:dLbls>
          <c:cat>
            <c:strRef>
              <c:f>Data!$B$1:$I$1</c:f>
              <c:strCache>
                <c:ptCount val="8"/>
                <c:pt idx="0">
                  <c:v>2010</c:v>
                </c:pt>
                <c:pt idx="1">
                  <c:v>2011</c:v>
                </c:pt>
                <c:pt idx="2">
                  <c:v>2013</c:v>
                </c:pt>
                <c:pt idx="3">
                  <c:v>2014</c:v>
                </c:pt>
                <c:pt idx="4">
                  <c:v>2015</c:v>
                </c:pt>
                <c:pt idx="5">
                  <c:v>2016</c:v>
                </c:pt>
                <c:pt idx="6">
                  <c:v>1/2017</c:v>
                </c:pt>
                <c:pt idx="7">
                  <c:v>10/2017</c:v>
                </c:pt>
              </c:strCache>
            </c:strRef>
          </c:cat>
          <c:val>
            <c:numRef>
              <c:f>Data!$B$3:$I$3</c:f>
              <c:numCache>
                <c:formatCode>0.0</c:formatCode>
                <c:ptCount val="8"/>
                <c:pt idx="0">
                  <c:v>51.071992292351261</c:v>
                </c:pt>
                <c:pt idx="1">
                  <c:v>52.80815539281555</c:v>
                </c:pt>
                <c:pt idx="2">
                  <c:v>51.539654143941881</c:v>
                </c:pt>
                <c:pt idx="3" formatCode="0.0&quot;**&quot;">
                  <c:v>56.694507225551433</c:v>
                </c:pt>
                <c:pt idx="4" formatCode="0.0&quot;**&quot;">
                  <c:v>51.461430880672602</c:v>
                </c:pt>
                <c:pt idx="5" formatCode="0.0&quot;**&quot;">
                  <c:v>41.66237091628912</c:v>
                </c:pt>
                <c:pt idx="6" formatCode="0.0&quot;**&quot;">
                  <c:v>51.184457814123427</c:v>
                </c:pt>
                <c:pt idx="7" formatCode="0.0&quot;**&quot;">
                  <c:v>58.709149706049935</c:v>
                </c:pt>
              </c:numCache>
            </c:numRef>
          </c:val>
        </c:ser>
        <c:dLbls/>
        <c:marker val="1"/>
        <c:axId val="90634496"/>
        <c:axId val="100751616"/>
      </c:lineChart>
      <c:catAx>
        <c:axId val="90634496"/>
        <c:scaling>
          <c:orientation val="minMax"/>
        </c:scaling>
        <c:axPos val="b"/>
        <c:numFmt formatCode="General" sourceLinked="1"/>
        <c:tickLblPos val="nextTo"/>
        <c:txPr>
          <a:bodyPr/>
          <a:lstStyle/>
          <a:p>
            <a:pPr>
              <a:defRPr sz="1200" b="1">
                <a:latin typeface="Times New Roman" panose="02020603050405020304" pitchFamily="18" charset="0"/>
                <a:cs typeface="Times New Roman" panose="02020603050405020304" pitchFamily="18" charset="0"/>
              </a:defRPr>
            </a:pPr>
            <a:endParaRPr lang="zh-TW"/>
          </a:p>
        </c:txPr>
        <c:crossAx val="100751616"/>
        <c:crosses val="autoZero"/>
        <c:auto val="1"/>
        <c:lblAlgn val="ctr"/>
        <c:lblOffset val="100"/>
      </c:catAx>
      <c:valAx>
        <c:axId val="100751616"/>
        <c:scaling>
          <c:orientation val="minMax"/>
          <c:max val="65"/>
          <c:min val="40"/>
        </c:scaling>
        <c:axPos val="l"/>
        <c:majorGridlines/>
        <c:numFmt formatCode="#,##0_);[Red]\(#,##0\)" sourceLinked="0"/>
        <c:tickLblPos val="nextTo"/>
        <c:txPr>
          <a:bodyPr/>
          <a:lstStyle/>
          <a:p>
            <a:pPr>
              <a:defRPr sz="1200">
                <a:latin typeface="Times New Roman" panose="02020603050405020304" pitchFamily="18" charset="0"/>
                <a:cs typeface="Times New Roman" panose="02020603050405020304" pitchFamily="18" charset="0"/>
              </a:defRPr>
            </a:pPr>
            <a:endParaRPr lang="zh-TW"/>
          </a:p>
        </c:txPr>
        <c:crossAx val="90634496"/>
        <c:crosses val="autoZero"/>
        <c:crossBetween val="between"/>
        <c:majorUnit val="5"/>
      </c:valAx>
    </c:plotArea>
    <c:legend>
      <c:legendPos val="r"/>
      <c:layout>
        <c:manualLayout>
          <c:xMode val="edge"/>
          <c:yMode val="edge"/>
          <c:x val="0.52050854395214075"/>
          <c:y val="5.9451111111111128E-2"/>
          <c:w val="0.2769576923076924"/>
          <c:h val="0.12615333333333334"/>
        </c:manualLayout>
      </c:layout>
      <c:overlay val="1"/>
      <c:txPr>
        <a:bodyPr/>
        <a:lstStyle/>
        <a:p>
          <a:pPr>
            <a:defRPr sz="1200" b="1">
              <a:latin typeface="標楷體" panose="03000509000000000000" pitchFamily="65" charset="-120"/>
              <a:ea typeface="標楷體" panose="03000509000000000000" pitchFamily="65" charset="-120"/>
            </a:defRPr>
          </a:pPr>
          <a:endParaRPr lang="zh-TW"/>
        </a:p>
      </c:txPr>
    </c:legend>
    <c:plotVisOnly val="1"/>
    <c:dispBlanksAs val="gap"/>
  </c:chart>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plotArea>
      <c:layout/>
      <c:lineChart>
        <c:grouping val="standard"/>
        <c:ser>
          <c:idx val="0"/>
          <c:order val="0"/>
          <c:tx>
            <c:strRef>
              <c:f>Data!$A$3</c:f>
              <c:strCache>
                <c:ptCount val="1"/>
                <c:pt idx="0">
                  <c:v>效用細 (包括冇效用)</c:v>
                </c:pt>
              </c:strCache>
            </c:strRef>
          </c:tx>
          <c:spPr>
            <a:ln>
              <a:solidFill>
                <a:srgbClr val="FF6699"/>
              </a:solidFill>
            </a:ln>
          </c:spPr>
          <c:marker>
            <c:symbol val="diamond"/>
            <c:size val="5"/>
            <c:spPr>
              <a:solidFill>
                <a:srgbClr val="FF6699"/>
              </a:solidFill>
              <a:ln>
                <a:solidFill>
                  <a:srgbClr val="FF6699"/>
                </a:solidFill>
              </a:ln>
            </c:spPr>
          </c:marker>
          <c:dPt>
            <c:idx val="0"/>
          </c:dPt>
          <c:dPt>
            <c:idx val="1"/>
          </c:dPt>
          <c:dPt>
            <c:idx val="3"/>
          </c:dPt>
          <c:dLbls>
            <c:txPr>
              <a:bodyPr/>
              <a:lstStyle/>
              <a:p>
                <a:pPr>
                  <a:defRPr sz="1100" b="0"/>
                </a:pPr>
                <a:endParaRPr lang="zh-TW"/>
              </a:p>
            </c:txPr>
            <c:showVal val="1"/>
          </c:dLbls>
          <c:cat>
            <c:strRef>
              <c:f>Data!$B$2:$I$2</c:f>
              <c:strCache>
                <c:ptCount val="8"/>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strCache>
            </c:strRef>
          </c:cat>
          <c:val>
            <c:numRef>
              <c:f>Data!$B$3:$I$3</c:f>
              <c:numCache>
                <c:formatCode>0%</c:formatCode>
                <c:ptCount val="8"/>
                <c:pt idx="0">
                  <c:v>0.4991347868204879</c:v>
                </c:pt>
                <c:pt idx="1">
                  <c:v>0.49406859424763466</c:v>
                </c:pt>
                <c:pt idx="2" formatCode="0%&quot;**&quot;">
                  <c:v>0.41653825030830327</c:v>
                </c:pt>
                <c:pt idx="3" formatCode="0%&quot;**&quot;">
                  <c:v>0.34857265746778404</c:v>
                </c:pt>
                <c:pt idx="4" formatCode="0%&quot;**&quot;">
                  <c:v>0.44351759526357448</c:v>
                </c:pt>
                <c:pt idx="5" formatCode="0%&quot;*&quot;">
                  <c:v>0.51385270041650632</c:v>
                </c:pt>
                <c:pt idx="6">
                  <c:v>0.45488001495829861</c:v>
                </c:pt>
                <c:pt idx="7" formatCode="0%\*\*">
                  <c:v>0.34337961349694451</c:v>
                </c:pt>
              </c:numCache>
            </c:numRef>
          </c:val>
        </c:ser>
        <c:ser>
          <c:idx val="1"/>
          <c:order val="1"/>
          <c:tx>
            <c:strRef>
              <c:f>Data!$A$4</c:f>
              <c:strCache>
                <c:ptCount val="1"/>
                <c:pt idx="0">
                  <c:v>一半半</c:v>
                </c:pt>
              </c:strCache>
            </c:strRef>
          </c:tx>
          <c:spPr>
            <a:ln>
              <a:solidFill>
                <a:srgbClr val="FFCC00"/>
              </a:solidFill>
            </a:ln>
          </c:spPr>
          <c:marker>
            <c:symbol val="diamond"/>
            <c:size val="5"/>
            <c:spPr>
              <a:solidFill>
                <a:srgbClr val="FFCC00"/>
              </a:solidFill>
              <a:ln>
                <a:solidFill>
                  <a:srgbClr val="FFCC00"/>
                </a:solidFill>
              </a:ln>
            </c:spPr>
          </c:marker>
          <c:dPt>
            <c:idx val="0"/>
          </c:dPt>
          <c:dPt>
            <c:idx val="1"/>
          </c:dPt>
          <c:dPt>
            <c:idx val="3"/>
          </c:dPt>
          <c:dLbls>
            <c:txPr>
              <a:bodyPr/>
              <a:lstStyle/>
              <a:p>
                <a:pPr>
                  <a:defRPr sz="1100" b="0"/>
                </a:pPr>
                <a:endParaRPr lang="zh-TW"/>
              </a:p>
            </c:txPr>
            <c:showVal val="1"/>
          </c:dLbls>
          <c:cat>
            <c:strRef>
              <c:f>Data!$B$2:$I$2</c:f>
              <c:strCache>
                <c:ptCount val="8"/>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strCache>
            </c:strRef>
          </c:cat>
          <c:val>
            <c:numRef>
              <c:f>Data!$B$4:$I$4</c:f>
              <c:numCache>
                <c:formatCode>0%</c:formatCode>
                <c:ptCount val="8"/>
                <c:pt idx="0">
                  <c:v>0.23963546124652796</c:v>
                </c:pt>
                <c:pt idx="1">
                  <c:v>0.2409962080768227</c:v>
                </c:pt>
                <c:pt idx="2">
                  <c:v>0.26047584999636114</c:v>
                </c:pt>
                <c:pt idx="3" formatCode="0%&quot;*&quot;">
                  <c:v>0.32374918863872382</c:v>
                </c:pt>
                <c:pt idx="4" formatCode="0%&quot;*&quot;">
                  <c:v>0.26692177995780508</c:v>
                </c:pt>
                <c:pt idx="5" formatCode="0%&quot;**&quot;">
                  <c:v>0.17738597282246679</c:v>
                </c:pt>
                <c:pt idx="6" formatCode="0%&quot;**&quot;">
                  <c:v>0.24184686421583726</c:v>
                </c:pt>
                <c:pt idx="7" formatCode="0%\*\*">
                  <c:v>0.31260272138167156</c:v>
                </c:pt>
              </c:numCache>
            </c:numRef>
          </c:val>
        </c:ser>
        <c:ser>
          <c:idx val="2"/>
          <c:order val="2"/>
          <c:tx>
            <c:strRef>
              <c:f>Data!$A$5</c:f>
              <c:strCache>
                <c:ptCount val="1"/>
                <c:pt idx="0">
                  <c:v>效用大</c:v>
                </c:pt>
              </c:strCache>
            </c:strRef>
          </c:tx>
          <c:spPr>
            <a:ln>
              <a:solidFill>
                <a:srgbClr val="33CC33"/>
              </a:solidFill>
            </a:ln>
          </c:spPr>
          <c:marker>
            <c:symbol val="diamond"/>
            <c:size val="5"/>
            <c:spPr>
              <a:solidFill>
                <a:srgbClr val="33CC33"/>
              </a:solidFill>
              <a:ln>
                <a:solidFill>
                  <a:srgbClr val="33CC33"/>
                </a:solidFill>
              </a:ln>
            </c:spPr>
          </c:marker>
          <c:dPt>
            <c:idx val="0"/>
          </c:dPt>
          <c:dPt>
            <c:idx val="1"/>
          </c:dPt>
          <c:dPt>
            <c:idx val="3"/>
          </c:dPt>
          <c:dLbls>
            <c:dLbl>
              <c:idx val="0"/>
              <c:layout>
                <c:manualLayout>
                  <c:x val="0"/>
                  <c:y val="1.356837606837607E-2"/>
                </c:manualLayout>
              </c:layout>
              <c:showVal val="1"/>
            </c:dLbl>
            <c:dLbl>
              <c:idx val="4"/>
              <c:layout>
                <c:manualLayout>
                  <c:x val="-3.5277777777777794E-3"/>
                  <c:y val="1.8995726495726499E-2"/>
                </c:manualLayout>
              </c:layout>
              <c:showVal val="1"/>
            </c:dLbl>
            <c:txPr>
              <a:bodyPr/>
              <a:lstStyle/>
              <a:p>
                <a:pPr>
                  <a:defRPr sz="1100" b="0"/>
                </a:pPr>
                <a:endParaRPr lang="zh-TW"/>
              </a:p>
            </c:txPr>
            <c:showVal val="1"/>
          </c:dLbls>
          <c:cat>
            <c:strRef>
              <c:f>Data!$B$2:$I$2</c:f>
              <c:strCache>
                <c:ptCount val="8"/>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strCache>
            </c:strRef>
          </c:cat>
          <c:val>
            <c:numRef>
              <c:f>Data!$B$5:$I$5</c:f>
              <c:numCache>
                <c:formatCode>0%"**"</c:formatCode>
                <c:ptCount val="8"/>
                <c:pt idx="0" formatCode="0%">
                  <c:v>0.12659832046422692</c:v>
                </c:pt>
                <c:pt idx="1">
                  <c:v>0.18230733339927482</c:v>
                </c:pt>
                <c:pt idx="2" formatCode="0%">
                  <c:v>0.17442857797312869</c:v>
                </c:pt>
                <c:pt idx="3">
                  <c:v>0.27850674899167854</c:v>
                </c:pt>
                <c:pt idx="4">
                  <c:v>0.14239939604766289</c:v>
                </c:pt>
                <c:pt idx="5" formatCode="0%">
                  <c:v>0.11508677143386105</c:v>
                </c:pt>
                <c:pt idx="6" formatCode="0%&quot;*&quot;">
                  <c:v>0.16960398170957228</c:v>
                </c:pt>
                <c:pt idx="7" formatCode="0%\*\*">
                  <c:v>0.23842525646139273</c:v>
                </c:pt>
              </c:numCache>
            </c:numRef>
          </c:val>
        </c:ser>
        <c:ser>
          <c:idx val="3"/>
          <c:order val="3"/>
          <c:tx>
            <c:strRef>
              <c:f>Data!$A$6</c:f>
              <c:strCache>
                <c:ptCount val="1"/>
                <c:pt idx="0">
                  <c:v>唔知／難講</c:v>
                </c:pt>
              </c:strCache>
            </c:strRef>
          </c:tx>
          <c:spPr>
            <a:ln>
              <a:solidFill>
                <a:schemeClr val="bg1">
                  <a:lumMod val="65000"/>
                </a:schemeClr>
              </a:solidFill>
            </a:ln>
          </c:spPr>
          <c:marker>
            <c:symbol val="diamond"/>
            <c:size val="5"/>
            <c:spPr>
              <a:solidFill>
                <a:schemeClr val="bg1">
                  <a:lumMod val="65000"/>
                </a:schemeClr>
              </a:solidFill>
              <a:ln>
                <a:solidFill>
                  <a:schemeClr val="bg1">
                    <a:lumMod val="65000"/>
                  </a:schemeClr>
                </a:solidFill>
              </a:ln>
            </c:spPr>
          </c:marker>
          <c:dPt>
            <c:idx val="0"/>
          </c:dPt>
          <c:dPt>
            <c:idx val="1"/>
          </c:dPt>
          <c:dPt>
            <c:idx val="3"/>
          </c:dPt>
          <c:dLbls>
            <c:dLbl>
              <c:idx val="0"/>
              <c:layout>
                <c:manualLayout>
                  <c:x val="0"/>
                  <c:y val="-1.8995726495726499E-2"/>
                </c:manualLayout>
              </c:layout>
              <c:showVal val="1"/>
            </c:dLbl>
            <c:dLbl>
              <c:idx val="4"/>
              <c:layout>
                <c:manualLayout>
                  <c:x val="-3.5277777777777794E-3"/>
                  <c:y val="-1.6282051282051284E-2"/>
                </c:manualLayout>
              </c:layout>
              <c:showVal val="1"/>
            </c:dLbl>
            <c:txPr>
              <a:bodyPr/>
              <a:lstStyle/>
              <a:p>
                <a:pPr>
                  <a:defRPr sz="1100" b="0"/>
                </a:pPr>
                <a:endParaRPr lang="zh-TW"/>
              </a:p>
            </c:txPr>
            <c:showVal val="1"/>
          </c:dLbls>
          <c:cat>
            <c:strRef>
              <c:f>Data!$B$2:$I$2</c:f>
              <c:strCache>
                <c:ptCount val="8"/>
                <c:pt idx="0">
                  <c:v>2010年
(基數=542)</c:v>
                </c:pt>
                <c:pt idx="1">
                  <c:v>2011年
(基數=669)</c:v>
                </c:pt>
                <c:pt idx="2">
                  <c:v>2013年
(基數=765)</c:v>
                </c:pt>
                <c:pt idx="3">
                  <c:v>2014年
(基數=623)</c:v>
                </c:pt>
                <c:pt idx="4">
                  <c:v>2015年
(基數=524)</c:v>
                </c:pt>
                <c:pt idx="5">
                  <c:v>2016年
(基數=538)</c:v>
                </c:pt>
                <c:pt idx="6">
                  <c:v>2017年1月
(基數=528)</c:v>
                </c:pt>
                <c:pt idx="7">
                  <c:v>2017年10月
(基數=542)</c:v>
                </c:pt>
              </c:strCache>
            </c:strRef>
          </c:cat>
          <c:val>
            <c:numRef>
              <c:f>Data!$B$6:$I$6</c:f>
              <c:numCache>
                <c:formatCode>0%"**"</c:formatCode>
                <c:ptCount val="8"/>
                <c:pt idx="0" formatCode="0%">
                  <c:v>0.13463143146875736</c:v>
                </c:pt>
                <c:pt idx="1">
                  <c:v>8.2627864276268406E-2</c:v>
                </c:pt>
                <c:pt idx="2">
                  <c:v>0.14855732172220709</c:v>
                </c:pt>
                <c:pt idx="3">
                  <c:v>4.9171404901813563E-2</c:v>
                </c:pt>
                <c:pt idx="4">
                  <c:v>0.14716122873095769</c:v>
                </c:pt>
                <c:pt idx="5" formatCode="0%&quot;*&quot;">
                  <c:v>0.19367455532716588</c:v>
                </c:pt>
                <c:pt idx="6">
                  <c:v>0.13366913911629191</c:v>
                </c:pt>
                <c:pt idx="7" formatCode="0%">
                  <c:v>0.10559240865999145</c:v>
                </c:pt>
              </c:numCache>
            </c:numRef>
          </c:val>
        </c:ser>
        <c:dLbls/>
        <c:marker val="1"/>
        <c:axId val="50669824"/>
        <c:axId val="52736384"/>
      </c:lineChart>
      <c:catAx>
        <c:axId val="50669824"/>
        <c:scaling>
          <c:orientation val="minMax"/>
        </c:scaling>
        <c:axPos val="b"/>
        <c:numFmt formatCode="General" sourceLinked="1"/>
        <c:tickLblPos val="nextTo"/>
        <c:txPr>
          <a:bodyPr/>
          <a:lstStyle/>
          <a:p>
            <a:pPr>
              <a:defRPr sz="1200" b="1"/>
            </a:pPr>
            <a:endParaRPr lang="zh-TW"/>
          </a:p>
        </c:txPr>
        <c:crossAx val="52736384"/>
        <c:crosses val="autoZero"/>
        <c:auto val="1"/>
        <c:lblAlgn val="ctr"/>
        <c:lblOffset val="100"/>
      </c:catAx>
      <c:valAx>
        <c:axId val="52736384"/>
        <c:scaling>
          <c:orientation val="minMax"/>
        </c:scaling>
        <c:axPos val="l"/>
        <c:numFmt formatCode="0%" sourceLinked="1"/>
        <c:tickLblPos val="nextTo"/>
        <c:txPr>
          <a:bodyPr/>
          <a:lstStyle/>
          <a:p>
            <a:pPr>
              <a:defRPr sz="1100" b="0"/>
            </a:pPr>
            <a:endParaRPr lang="zh-TW"/>
          </a:p>
        </c:txPr>
        <c:crossAx val="50669824"/>
        <c:crosses val="autoZero"/>
        <c:crossBetween val="between"/>
        <c:majorUnit val="0.1"/>
      </c:valAx>
    </c:plotArea>
    <c:legend>
      <c:legendPos val="r"/>
      <c:layout>
        <c:manualLayout>
          <c:xMode val="edge"/>
          <c:yMode val="edge"/>
          <c:x val="0.37870292677031986"/>
          <c:y val="3.0486752136752136E-2"/>
          <c:w val="0.24177625000000003"/>
          <c:h val="0.20794444444444449"/>
        </c:manualLayout>
      </c:layout>
      <c:overlay val="1"/>
      <c:txPr>
        <a:bodyPr/>
        <a:lstStyle/>
        <a:p>
          <a:pPr>
            <a:defRPr sz="1200" b="1"/>
          </a:pPr>
          <a:endParaRPr lang="zh-TW"/>
        </a:p>
      </c:txPr>
    </c:legend>
    <c:plotVisOnly val="1"/>
    <c:dispBlanksAs val="gap"/>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zh-TW"/>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autoTitleDeleted val="1"/>
    <c:view3D>
      <c:rotX val="12"/>
      <c:rotY val="15"/>
      <c:rAngAx val="1"/>
    </c:view3D>
    <c:plotArea>
      <c:layout/>
      <c:bar3DChart>
        <c:barDir val="col"/>
        <c:grouping val="clustered"/>
        <c:ser>
          <c:idx val="0"/>
          <c:order val="0"/>
          <c:spPr>
            <a:solidFill>
              <a:srgbClr val="FF6699"/>
            </a:solidFill>
          </c:spPr>
          <c:dPt>
            <c:idx val="0"/>
            <c:spPr>
              <a:solidFill>
                <a:srgbClr val="33CC33"/>
              </a:solidFill>
            </c:spPr>
          </c:dPt>
          <c:dPt>
            <c:idx val="1"/>
            <c:spPr>
              <a:solidFill>
                <a:srgbClr val="FFCC00"/>
              </a:solidFill>
            </c:spPr>
          </c:dPt>
          <c:dPt>
            <c:idx val="2"/>
          </c:dPt>
          <c:dPt>
            <c:idx val="3"/>
            <c:spPr>
              <a:solidFill>
                <a:schemeClr val="bg1">
                  <a:lumMod val="65000"/>
                </a:schemeClr>
              </a:solidFill>
            </c:spPr>
          </c:dPt>
          <c:dLbls>
            <c:dLbl>
              <c:idx val="0"/>
              <c:layout>
                <c:manualLayout>
                  <c:x val="7.8997785573884701E-3"/>
                  <c:y val="-2.2551660806786299E-2"/>
                </c:manualLayout>
              </c:layout>
              <c:showVal val="1"/>
            </c:dLbl>
            <c:dLbl>
              <c:idx val="1"/>
              <c:layout>
                <c:manualLayout>
                  <c:x val="1.1059689980343856E-2"/>
                  <c:y val="-2.255166080678624E-2"/>
                </c:manualLayout>
              </c:layout>
              <c:showVal val="1"/>
            </c:dLbl>
            <c:dLbl>
              <c:idx val="2"/>
              <c:layout>
                <c:manualLayout>
                  <c:x val="7.8997785573884701E-3"/>
                  <c:y val="-1.9329994977245399E-2"/>
                </c:manualLayout>
              </c:layout>
              <c:showVal val="1"/>
            </c:dLbl>
            <c:dLbl>
              <c:idx val="3"/>
              <c:layout>
                <c:manualLayout>
                  <c:x val="6.3198228459107773E-3"/>
                  <c:y val="-1.6108329147704502E-2"/>
                </c:manualLayout>
              </c:layout>
              <c:showVal val="1"/>
            </c:dLbl>
            <c:txPr>
              <a:bodyPr/>
              <a:lstStyle/>
              <a:p>
                <a:pPr>
                  <a:defRPr sz="1600" b="0"/>
                </a:pPr>
                <a:endParaRPr lang="zh-TW"/>
              </a:p>
            </c:txPr>
            <c:showVal val="1"/>
          </c:dLbls>
          <c:cat>
            <c:strRef>
              <c:f>Data!$A$1:$A$4</c:f>
              <c:strCache>
                <c:ptCount val="4"/>
                <c:pt idx="0">
                  <c:v>有需要</c:v>
                </c:pt>
                <c:pt idx="1">
                  <c:v>一半半</c:v>
                </c:pt>
                <c:pt idx="2">
                  <c:v>冇需要</c:v>
                </c:pt>
                <c:pt idx="3">
                  <c:v>唔知／難講</c:v>
                </c:pt>
              </c:strCache>
            </c:strRef>
          </c:cat>
          <c:val>
            <c:numRef>
              <c:f>Data!$B$1:$B$4</c:f>
              <c:numCache>
                <c:formatCode>0%</c:formatCode>
                <c:ptCount val="4"/>
                <c:pt idx="0">
                  <c:v>0.61183708290503158</c:v>
                </c:pt>
                <c:pt idx="1">
                  <c:v>8.4016352809302641E-2</c:v>
                </c:pt>
                <c:pt idx="2">
                  <c:v>0.25765712383945438</c:v>
                </c:pt>
                <c:pt idx="3">
                  <c:v>4.6489440446211575E-2</c:v>
                </c:pt>
              </c:numCache>
            </c:numRef>
          </c:val>
        </c:ser>
        <c:dLbls/>
        <c:shape val="box"/>
        <c:axId val="53862400"/>
        <c:axId val="55137408"/>
        <c:axId val="0"/>
      </c:bar3DChart>
      <c:catAx>
        <c:axId val="53862400"/>
        <c:scaling>
          <c:orientation val="minMax"/>
        </c:scaling>
        <c:axPos val="b"/>
        <c:numFmt formatCode="General" sourceLinked="1"/>
        <c:tickLblPos val="nextTo"/>
        <c:txPr>
          <a:bodyPr/>
          <a:lstStyle/>
          <a:p>
            <a:pPr>
              <a:defRPr sz="1200" b="1"/>
            </a:pPr>
            <a:endParaRPr lang="zh-TW"/>
          </a:p>
        </c:txPr>
        <c:crossAx val="55137408"/>
        <c:crosses val="autoZero"/>
        <c:auto val="1"/>
        <c:lblAlgn val="ctr"/>
        <c:lblOffset val="100"/>
      </c:catAx>
      <c:valAx>
        <c:axId val="55137408"/>
        <c:scaling>
          <c:orientation val="minMax"/>
          <c:max val="0.8"/>
        </c:scaling>
        <c:axPos val="l"/>
        <c:numFmt formatCode="0%" sourceLinked="1"/>
        <c:tickLblPos val="nextTo"/>
        <c:txPr>
          <a:bodyPr/>
          <a:lstStyle/>
          <a:p>
            <a:pPr>
              <a:defRPr sz="1200" b="0"/>
            </a:pPr>
            <a:endParaRPr lang="zh-TW"/>
          </a:p>
        </c:txPr>
        <c:crossAx val="53862400"/>
        <c:crosses val="autoZero"/>
        <c:crossBetween val="between"/>
        <c:majorUnit val="0.1"/>
      </c:valAx>
    </c:plotArea>
    <c:plotVisOnly val="1"/>
    <c:dispBlanksAs val="gap"/>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zh-TW"/>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autoTitleDeleted val="1"/>
    <c:view3D>
      <c:rotX val="12"/>
      <c:rotY val="15"/>
      <c:rAngAx val="1"/>
    </c:view3D>
    <c:plotArea>
      <c:layout/>
      <c:bar3DChart>
        <c:barDir val="col"/>
        <c:grouping val="clustered"/>
        <c:ser>
          <c:idx val="0"/>
          <c:order val="0"/>
          <c:spPr>
            <a:solidFill>
              <a:srgbClr val="FF6699"/>
            </a:solidFill>
          </c:spPr>
          <c:dPt>
            <c:idx val="0"/>
            <c:spPr>
              <a:solidFill>
                <a:srgbClr val="33CC33"/>
              </a:solidFill>
            </c:spPr>
          </c:dPt>
          <c:dPt>
            <c:idx val="1"/>
            <c:spPr>
              <a:solidFill>
                <a:srgbClr val="FFCC00"/>
              </a:solidFill>
            </c:spPr>
          </c:dPt>
          <c:dPt>
            <c:idx val="2"/>
          </c:dPt>
          <c:dPt>
            <c:idx val="3"/>
            <c:spPr>
              <a:solidFill>
                <a:schemeClr val="bg1">
                  <a:lumMod val="65000"/>
                </a:schemeClr>
              </a:solidFill>
            </c:spPr>
          </c:dPt>
          <c:dLbls>
            <c:dLbl>
              <c:idx val="0"/>
              <c:layout>
                <c:manualLayout>
                  <c:x val="7.8997785573884701E-3"/>
                  <c:y val="-2.2551660806786299E-2"/>
                </c:manualLayout>
              </c:layout>
              <c:showVal val="1"/>
            </c:dLbl>
            <c:dLbl>
              <c:idx val="1"/>
              <c:layout>
                <c:manualLayout>
                  <c:x val="1.1059689980343856E-2"/>
                  <c:y val="-2.255166080678624E-2"/>
                </c:manualLayout>
              </c:layout>
              <c:showVal val="1"/>
            </c:dLbl>
            <c:dLbl>
              <c:idx val="2"/>
              <c:layout>
                <c:manualLayout>
                  <c:x val="7.8997785573884701E-3"/>
                  <c:y val="-1.9329994977245399E-2"/>
                </c:manualLayout>
              </c:layout>
              <c:showVal val="1"/>
            </c:dLbl>
            <c:dLbl>
              <c:idx val="3"/>
              <c:layout>
                <c:manualLayout>
                  <c:x val="6.3198228459107773E-3"/>
                  <c:y val="-1.6108329147704502E-2"/>
                </c:manualLayout>
              </c:layout>
              <c:showVal val="1"/>
            </c:dLbl>
            <c:txPr>
              <a:bodyPr/>
              <a:lstStyle/>
              <a:p>
                <a:pPr>
                  <a:defRPr sz="1600" b="0"/>
                </a:pPr>
                <a:endParaRPr lang="zh-TW"/>
              </a:p>
            </c:txPr>
            <c:showVal val="1"/>
          </c:dLbls>
          <c:cat>
            <c:strRef>
              <c:f>Data!$A$1:$A$4</c:f>
              <c:strCache>
                <c:ptCount val="4"/>
                <c:pt idx="0">
                  <c:v>有需要</c:v>
                </c:pt>
                <c:pt idx="1">
                  <c:v>一半半</c:v>
                </c:pt>
                <c:pt idx="2">
                  <c:v>冇需要</c:v>
                </c:pt>
                <c:pt idx="3">
                  <c:v>唔知／難講</c:v>
                </c:pt>
              </c:strCache>
            </c:strRef>
          </c:cat>
          <c:val>
            <c:numRef>
              <c:f>Data!$B$1:$B$4</c:f>
              <c:numCache>
                <c:formatCode>0%</c:formatCode>
                <c:ptCount val="4"/>
                <c:pt idx="0">
                  <c:v>0.7148834633104616</c:v>
                </c:pt>
                <c:pt idx="1">
                  <c:v>7.6395459429791382E-2</c:v>
                </c:pt>
                <c:pt idx="2">
                  <c:v>0.17974679662882392</c:v>
                </c:pt>
                <c:pt idx="3">
                  <c:v>2.8974280630923256E-2</c:v>
                </c:pt>
              </c:numCache>
            </c:numRef>
          </c:val>
        </c:ser>
        <c:dLbls/>
        <c:shape val="box"/>
        <c:axId val="78125312"/>
        <c:axId val="78241792"/>
        <c:axId val="0"/>
      </c:bar3DChart>
      <c:catAx>
        <c:axId val="78125312"/>
        <c:scaling>
          <c:orientation val="minMax"/>
        </c:scaling>
        <c:axPos val="b"/>
        <c:numFmt formatCode="General" sourceLinked="1"/>
        <c:tickLblPos val="nextTo"/>
        <c:txPr>
          <a:bodyPr/>
          <a:lstStyle/>
          <a:p>
            <a:pPr>
              <a:defRPr sz="1200" b="1"/>
            </a:pPr>
            <a:endParaRPr lang="zh-TW"/>
          </a:p>
        </c:txPr>
        <c:crossAx val="78241792"/>
        <c:crosses val="autoZero"/>
        <c:auto val="1"/>
        <c:lblAlgn val="ctr"/>
        <c:lblOffset val="100"/>
      </c:catAx>
      <c:valAx>
        <c:axId val="78241792"/>
        <c:scaling>
          <c:orientation val="minMax"/>
        </c:scaling>
        <c:axPos val="l"/>
        <c:numFmt formatCode="0%" sourceLinked="1"/>
        <c:tickLblPos val="nextTo"/>
        <c:txPr>
          <a:bodyPr/>
          <a:lstStyle/>
          <a:p>
            <a:pPr>
              <a:defRPr sz="1200" b="0"/>
            </a:pPr>
            <a:endParaRPr lang="zh-TW"/>
          </a:p>
        </c:txPr>
        <c:crossAx val="78125312"/>
        <c:crosses val="autoZero"/>
        <c:crossBetween val="between"/>
        <c:majorUnit val="0.1"/>
      </c:valAx>
    </c:plotArea>
    <c:plotVisOnly val="1"/>
    <c:dispBlanksAs val="gap"/>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zh-TW"/>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lang val="zh-TW"/>
  <c:clrMapOvr bg1="lt1" tx1="dk1" bg2="lt2" tx2="dk2" accent1="accent1" accent2="accent2" accent3="accent3" accent4="accent4" accent5="accent5" accent6="accent6" hlink="hlink" folHlink="folHlink"/>
  <c:chart>
    <c:autoTitleDeleted val="1"/>
    <c:view3D>
      <c:rotX val="12"/>
      <c:rotY val="15"/>
      <c:rAngAx val="1"/>
    </c:view3D>
    <c:plotArea>
      <c:layout/>
      <c:bar3DChart>
        <c:barDir val="col"/>
        <c:grouping val="clustered"/>
        <c:ser>
          <c:idx val="0"/>
          <c:order val="0"/>
          <c:spPr>
            <a:solidFill>
              <a:srgbClr val="FF6699"/>
            </a:solidFill>
          </c:spPr>
          <c:dPt>
            <c:idx val="0"/>
            <c:spPr>
              <a:solidFill>
                <a:srgbClr val="33CC33"/>
              </a:solidFill>
            </c:spPr>
          </c:dPt>
          <c:dPt>
            <c:idx val="1"/>
            <c:spPr>
              <a:solidFill>
                <a:srgbClr val="FFCC00"/>
              </a:solidFill>
            </c:spPr>
          </c:dPt>
          <c:dPt>
            <c:idx val="2"/>
          </c:dPt>
          <c:dPt>
            <c:idx val="3"/>
            <c:spPr>
              <a:solidFill>
                <a:schemeClr val="bg1">
                  <a:lumMod val="65000"/>
                </a:schemeClr>
              </a:solidFill>
            </c:spPr>
          </c:dPt>
          <c:dLbls>
            <c:dLbl>
              <c:idx val="0"/>
              <c:layout>
                <c:manualLayout>
                  <c:x val="7.8997785573884701E-3"/>
                  <c:y val="-2.2551660806786299E-2"/>
                </c:manualLayout>
              </c:layout>
              <c:showVal val="1"/>
            </c:dLbl>
            <c:dLbl>
              <c:idx val="1"/>
              <c:layout>
                <c:manualLayout>
                  <c:x val="1.1059689980343856E-2"/>
                  <c:y val="-2.255166080678624E-2"/>
                </c:manualLayout>
              </c:layout>
              <c:showVal val="1"/>
            </c:dLbl>
            <c:dLbl>
              <c:idx val="2"/>
              <c:layout>
                <c:manualLayout>
                  <c:x val="7.8997785573884701E-3"/>
                  <c:y val="-1.9329994977245399E-2"/>
                </c:manualLayout>
              </c:layout>
              <c:showVal val="1"/>
            </c:dLbl>
            <c:dLbl>
              <c:idx val="3"/>
              <c:layout>
                <c:manualLayout>
                  <c:x val="6.3198228459107773E-3"/>
                  <c:y val="-1.6108329147704502E-2"/>
                </c:manualLayout>
              </c:layout>
              <c:showVal val="1"/>
            </c:dLbl>
            <c:txPr>
              <a:bodyPr/>
              <a:lstStyle/>
              <a:p>
                <a:pPr>
                  <a:defRPr sz="1600" b="0"/>
                </a:pPr>
                <a:endParaRPr lang="zh-TW"/>
              </a:p>
            </c:txPr>
            <c:showVal val="1"/>
          </c:dLbls>
          <c:cat>
            <c:strRef>
              <c:f>Data!$A$1:$A$4</c:f>
              <c:strCache>
                <c:ptCount val="4"/>
                <c:pt idx="0">
                  <c:v>會改善</c:v>
                </c:pt>
                <c:pt idx="1">
                  <c:v>不變</c:v>
                </c:pt>
                <c:pt idx="2">
                  <c:v>會惡化</c:v>
                </c:pt>
                <c:pt idx="3">
                  <c:v>唔知／難講</c:v>
                </c:pt>
              </c:strCache>
            </c:strRef>
          </c:cat>
          <c:val>
            <c:numRef>
              <c:f>Data!$B$1:$B$4</c:f>
              <c:numCache>
                <c:formatCode>0%</c:formatCode>
                <c:ptCount val="4"/>
                <c:pt idx="0">
                  <c:v>0.30845241323027062</c:v>
                </c:pt>
                <c:pt idx="1">
                  <c:v>0.40666170981424776</c:v>
                </c:pt>
                <c:pt idx="2">
                  <c:v>0.20707928988348831</c:v>
                </c:pt>
                <c:pt idx="3">
                  <c:v>7.7806587071993616E-2</c:v>
                </c:pt>
              </c:numCache>
            </c:numRef>
          </c:val>
        </c:ser>
        <c:dLbls/>
        <c:shape val="box"/>
        <c:axId val="89388160"/>
        <c:axId val="89389696"/>
        <c:axId val="0"/>
      </c:bar3DChart>
      <c:catAx>
        <c:axId val="89388160"/>
        <c:scaling>
          <c:orientation val="minMax"/>
        </c:scaling>
        <c:axPos val="b"/>
        <c:numFmt formatCode="General" sourceLinked="1"/>
        <c:tickLblPos val="nextTo"/>
        <c:txPr>
          <a:bodyPr/>
          <a:lstStyle/>
          <a:p>
            <a:pPr>
              <a:defRPr sz="1200" b="1"/>
            </a:pPr>
            <a:endParaRPr lang="zh-TW"/>
          </a:p>
        </c:txPr>
        <c:crossAx val="89389696"/>
        <c:crosses val="autoZero"/>
        <c:auto val="1"/>
        <c:lblAlgn val="ctr"/>
        <c:lblOffset val="100"/>
      </c:catAx>
      <c:valAx>
        <c:axId val="89389696"/>
        <c:scaling>
          <c:orientation val="minMax"/>
        </c:scaling>
        <c:axPos val="l"/>
        <c:numFmt formatCode="0%" sourceLinked="1"/>
        <c:tickLblPos val="nextTo"/>
        <c:txPr>
          <a:bodyPr/>
          <a:lstStyle/>
          <a:p>
            <a:pPr>
              <a:defRPr sz="1200" b="0"/>
            </a:pPr>
            <a:endParaRPr lang="zh-TW"/>
          </a:p>
        </c:txPr>
        <c:crossAx val="89388160"/>
        <c:crosses val="autoZero"/>
        <c:crossBetween val="between"/>
        <c:majorUnit val="0.1"/>
      </c:valAx>
    </c:plotArea>
    <c:plotVisOnly val="1"/>
    <c:dispBlanksAs val="gap"/>
  </c:chart>
  <c:txPr>
    <a:bodyPr/>
    <a:lstStyle/>
    <a:p>
      <a:pPr>
        <a:defRPr sz="1000" b="1">
          <a:latin typeface="Times New Roman" panose="02020603050405020304" pitchFamily="18" charset="0"/>
          <a:ea typeface="標楷體" panose="03000509000000000000" pitchFamily="65" charset="-120"/>
          <a:cs typeface="Times New Roman" panose="02020603050405020304" pitchFamily="18" charset="0"/>
        </a:defRPr>
      </a:pPr>
      <a:endParaRPr lang="zh-TW"/>
    </a:p>
  </c:tx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97200" cy="538163"/>
          </a:xfrm>
          <a:prstGeom prst="rect">
            <a:avLst/>
          </a:prstGeom>
          <a:noFill/>
          <a:ln w="9525">
            <a:noFill/>
            <a:miter lim="800000"/>
            <a:headEnd/>
            <a:tailEnd/>
          </a:ln>
          <a:effectLst/>
        </p:spPr>
        <p:txBody>
          <a:bodyPr vert="horz" wrap="square" lIns="90452" tIns="45226" rIns="90452" bIns="45226" numCol="1" anchor="t" anchorCtr="0" compatLnSpc="1">
            <a:prstTxWarp prst="textNoShape">
              <a:avLst/>
            </a:prstTxWarp>
          </a:bodyPr>
          <a:lstStyle>
            <a:lvl1pPr algn="l"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299" name="Rectangle 3"/>
          <p:cNvSpPr>
            <a:spLocks noGrp="1" noChangeArrowheads="1"/>
          </p:cNvSpPr>
          <p:nvPr>
            <p:ph type="dt" sz="quarter" idx="1"/>
          </p:nvPr>
        </p:nvSpPr>
        <p:spPr bwMode="auto">
          <a:xfrm>
            <a:off x="3919538" y="0"/>
            <a:ext cx="2922587" cy="538163"/>
          </a:xfrm>
          <a:prstGeom prst="rect">
            <a:avLst/>
          </a:prstGeom>
          <a:noFill/>
          <a:ln w="9525">
            <a:noFill/>
            <a:miter lim="800000"/>
            <a:headEnd/>
            <a:tailEnd/>
          </a:ln>
          <a:effectLst/>
        </p:spPr>
        <p:txBody>
          <a:bodyPr vert="horz" wrap="square" lIns="90452" tIns="45226" rIns="90452" bIns="45226" numCol="1" anchor="t" anchorCtr="0" compatLnSpc="1">
            <a:prstTxWarp prst="textNoShape">
              <a:avLst/>
            </a:prstTxWarp>
          </a:bodyPr>
          <a:lstStyle>
            <a:lvl1pPr algn="r"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300" name="Rectangle 4"/>
          <p:cNvSpPr>
            <a:spLocks noGrp="1" noChangeArrowheads="1"/>
          </p:cNvSpPr>
          <p:nvPr>
            <p:ph type="ftr" sz="quarter" idx="2"/>
          </p:nvPr>
        </p:nvSpPr>
        <p:spPr bwMode="auto">
          <a:xfrm>
            <a:off x="0" y="9498013"/>
            <a:ext cx="2997200" cy="460375"/>
          </a:xfrm>
          <a:prstGeom prst="rect">
            <a:avLst/>
          </a:prstGeom>
          <a:noFill/>
          <a:ln w="9525">
            <a:noFill/>
            <a:miter lim="800000"/>
            <a:headEnd/>
            <a:tailEnd/>
          </a:ln>
          <a:effectLst/>
        </p:spPr>
        <p:txBody>
          <a:bodyPr vert="horz" wrap="square" lIns="90452" tIns="45226" rIns="90452" bIns="45226" numCol="1" anchor="b" anchorCtr="0" compatLnSpc="1">
            <a:prstTxWarp prst="textNoShape">
              <a:avLst/>
            </a:prstTxWarp>
          </a:bodyPr>
          <a:lstStyle>
            <a:lvl1pPr algn="l" defTabSz="904875">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55301" name="Rectangle 5"/>
          <p:cNvSpPr>
            <a:spLocks noGrp="1" noChangeArrowheads="1"/>
          </p:cNvSpPr>
          <p:nvPr>
            <p:ph type="sldNum" sz="quarter" idx="3"/>
          </p:nvPr>
        </p:nvSpPr>
        <p:spPr bwMode="auto">
          <a:xfrm>
            <a:off x="3919538" y="9498013"/>
            <a:ext cx="2922587" cy="460375"/>
          </a:xfrm>
          <a:prstGeom prst="rect">
            <a:avLst/>
          </a:prstGeom>
          <a:noFill/>
          <a:ln w="9525">
            <a:noFill/>
            <a:miter lim="800000"/>
            <a:headEnd/>
            <a:tailEnd/>
          </a:ln>
          <a:effectLst/>
        </p:spPr>
        <p:txBody>
          <a:bodyPr vert="horz" wrap="square" lIns="90452" tIns="45226" rIns="90452" bIns="45226" numCol="1" anchor="b" anchorCtr="0" compatLnSpc="1">
            <a:prstTxWarp prst="textNoShape">
              <a:avLst/>
            </a:prstTxWarp>
          </a:bodyPr>
          <a:lstStyle>
            <a:lvl1pPr algn="r" defTabSz="904875">
              <a:lnSpc>
                <a:spcPct val="100000"/>
              </a:lnSpc>
              <a:spcBef>
                <a:spcPct val="0"/>
              </a:spcBef>
              <a:buClrTx/>
              <a:buFontTx/>
              <a:buNone/>
              <a:defRPr sz="1200" b="0">
                <a:latin typeface="Times New Roman" pitchFamily="18" charset="0"/>
                <a:ea typeface="新細明體" pitchFamily="18" charset="-120"/>
              </a:defRPr>
            </a:lvl1pPr>
          </a:lstStyle>
          <a:p>
            <a:pPr>
              <a:defRPr/>
            </a:pPr>
            <a:fld id="{810E4775-ED02-44A6-9E46-CF5DF19C97BD}" type="slidenum">
              <a:rPr lang="en-US" altLang="zh-TW"/>
              <a:pPr>
                <a:defRPr/>
              </a:pPr>
              <a:t>‹#›</a:t>
            </a:fld>
            <a:endParaRPr lang="en-US" altLang="zh-TW"/>
          </a:p>
        </p:txBody>
      </p:sp>
    </p:spTree>
    <p:extLst>
      <p:ext uri="{BB962C8B-B14F-4D97-AF65-F5344CB8AC3E}">
        <p14:creationId xmlns:p14="http://schemas.microsoft.com/office/powerpoint/2010/main" xmlns="" val="1791088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500063"/>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lvl1pPr algn="l"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9219" name="Rectangle 3"/>
          <p:cNvSpPr>
            <a:spLocks noGrp="1" noChangeArrowheads="1"/>
          </p:cNvSpPr>
          <p:nvPr>
            <p:ph type="dt" idx="1"/>
          </p:nvPr>
        </p:nvSpPr>
        <p:spPr bwMode="auto">
          <a:xfrm>
            <a:off x="3886200" y="0"/>
            <a:ext cx="2971800" cy="500063"/>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lvl1pPr algn="r"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25604" name="Rectangle 4"/>
          <p:cNvSpPr>
            <a:spLocks noGrp="1" noRot="1" noChangeAspect="1" noChangeArrowheads="1" noTextEdit="1"/>
          </p:cNvSpPr>
          <p:nvPr>
            <p:ph type="sldImg" idx="2"/>
          </p:nvPr>
        </p:nvSpPr>
        <p:spPr bwMode="auto">
          <a:xfrm>
            <a:off x="935038" y="747713"/>
            <a:ext cx="4987925" cy="3741737"/>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9221" name="Rectangle 5"/>
          <p:cNvSpPr>
            <a:spLocks noGrp="1" noChangeArrowheads="1"/>
          </p:cNvSpPr>
          <p:nvPr>
            <p:ph type="body" sz="quarter" idx="3"/>
          </p:nvPr>
        </p:nvSpPr>
        <p:spPr bwMode="auto">
          <a:xfrm>
            <a:off x="915988" y="4738688"/>
            <a:ext cx="5026025" cy="4492625"/>
          </a:xfrm>
          <a:prstGeom prst="rect">
            <a:avLst/>
          </a:prstGeom>
          <a:noFill/>
          <a:ln w="9525">
            <a:noFill/>
            <a:miter lim="800000"/>
            <a:headEnd/>
            <a:tailEnd/>
          </a:ln>
          <a:effectLst/>
        </p:spPr>
        <p:txBody>
          <a:bodyPr vert="horz" wrap="square" lIns="91177" tIns="45588" rIns="91177" bIns="45588" numCol="1" anchor="t" anchorCtr="0" compatLnSpc="1">
            <a:prstTxWarp prst="textNoShape">
              <a:avLst/>
            </a:prstTxWarp>
          </a:bodyPr>
          <a:lstStyle/>
          <a:p>
            <a:pPr lvl="0"/>
            <a:r>
              <a:rPr lang="zh-TW" altLang="en-US" noProof="0" smtClean="0"/>
              <a:t>按一下以編輯母片文字樣式</a:t>
            </a:r>
          </a:p>
          <a:p>
            <a:pPr lvl="1"/>
            <a:r>
              <a:rPr lang="zh-TW" altLang="en-US" noProof="0" smtClean="0"/>
              <a:t>第二層</a:t>
            </a:r>
          </a:p>
          <a:p>
            <a:pPr lvl="2"/>
            <a:r>
              <a:rPr lang="zh-TW" altLang="en-US" noProof="0" smtClean="0"/>
              <a:t>第三層</a:t>
            </a:r>
          </a:p>
          <a:p>
            <a:pPr lvl="3"/>
            <a:r>
              <a:rPr lang="zh-TW" altLang="en-US" noProof="0" smtClean="0"/>
              <a:t>第四層</a:t>
            </a:r>
          </a:p>
          <a:p>
            <a:pPr lvl="4"/>
            <a:r>
              <a:rPr lang="zh-TW" altLang="en-US" noProof="0" smtClean="0"/>
              <a:t>第五層</a:t>
            </a:r>
          </a:p>
        </p:txBody>
      </p:sp>
      <p:sp>
        <p:nvSpPr>
          <p:cNvPr id="9222" name="Rectangle 6"/>
          <p:cNvSpPr>
            <a:spLocks noGrp="1" noChangeArrowheads="1"/>
          </p:cNvSpPr>
          <p:nvPr>
            <p:ph type="ftr" sz="quarter" idx="4"/>
          </p:nvPr>
        </p:nvSpPr>
        <p:spPr bwMode="auto">
          <a:xfrm>
            <a:off x="0" y="9478963"/>
            <a:ext cx="2971800" cy="500062"/>
          </a:xfrm>
          <a:prstGeom prst="rect">
            <a:avLst/>
          </a:prstGeom>
          <a:noFill/>
          <a:ln w="9525">
            <a:noFill/>
            <a:miter lim="800000"/>
            <a:headEnd/>
            <a:tailEnd/>
          </a:ln>
          <a:effectLst/>
        </p:spPr>
        <p:txBody>
          <a:bodyPr vert="horz" wrap="square" lIns="91177" tIns="45588" rIns="91177" bIns="45588" numCol="1" anchor="b" anchorCtr="0" compatLnSpc="1">
            <a:prstTxWarp prst="textNoShape">
              <a:avLst/>
            </a:prstTxWarp>
          </a:bodyPr>
          <a:lstStyle>
            <a:lvl1pPr algn="l" defTabSz="912813">
              <a:lnSpc>
                <a:spcPct val="100000"/>
              </a:lnSpc>
              <a:spcBef>
                <a:spcPct val="0"/>
              </a:spcBef>
              <a:buClrTx/>
              <a:buFontTx/>
              <a:buNone/>
              <a:defRPr sz="1200" b="0">
                <a:latin typeface="Times New Roman" pitchFamily="18" charset="0"/>
                <a:ea typeface="新細明體" pitchFamily="18" charset="-120"/>
              </a:defRPr>
            </a:lvl1pPr>
          </a:lstStyle>
          <a:p>
            <a:pPr>
              <a:defRPr/>
            </a:pPr>
            <a:endParaRPr lang="en-US" altLang="zh-TW"/>
          </a:p>
        </p:txBody>
      </p:sp>
      <p:sp>
        <p:nvSpPr>
          <p:cNvPr id="9223" name="Rectangle 7"/>
          <p:cNvSpPr>
            <a:spLocks noGrp="1" noChangeArrowheads="1"/>
          </p:cNvSpPr>
          <p:nvPr>
            <p:ph type="sldNum" sz="quarter" idx="5"/>
          </p:nvPr>
        </p:nvSpPr>
        <p:spPr bwMode="auto">
          <a:xfrm>
            <a:off x="3886200" y="9478963"/>
            <a:ext cx="2971800" cy="500062"/>
          </a:xfrm>
          <a:prstGeom prst="rect">
            <a:avLst/>
          </a:prstGeom>
          <a:noFill/>
          <a:ln w="9525">
            <a:noFill/>
            <a:miter lim="800000"/>
            <a:headEnd/>
            <a:tailEnd/>
          </a:ln>
          <a:effectLst/>
        </p:spPr>
        <p:txBody>
          <a:bodyPr vert="horz" wrap="square" lIns="91177" tIns="45588" rIns="91177" bIns="45588" numCol="1" anchor="b" anchorCtr="0" compatLnSpc="1">
            <a:prstTxWarp prst="textNoShape">
              <a:avLst/>
            </a:prstTxWarp>
          </a:bodyPr>
          <a:lstStyle>
            <a:lvl1pPr algn="r" defTabSz="912813">
              <a:lnSpc>
                <a:spcPct val="100000"/>
              </a:lnSpc>
              <a:spcBef>
                <a:spcPct val="0"/>
              </a:spcBef>
              <a:buClrTx/>
              <a:buFontTx/>
              <a:buNone/>
              <a:defRPr sz="1200" b="0">
                <a:latin typeface="Times New Roman" pitchFamily="18" charset="0"/>
                <a:ea typeface="新細明體" pitchFamily="18" charset="-120"/>
              </a:defRPr>
            </a:lvl1pPr>
          </a:lstStyle>
          <a:p>
            <a:pPr>
              <a:defRPr/>
            </a:pPr>
            <a:fld id="{E0130F28-F0A7-4B86-862B-12987BABF6E3}" type="slidenum">
              <a:rPr lang="en-US" altLang="zh-TW"/>
              <a:pPr>
                <a:defRPr/>
              </a:pPr>
              <a:t>‹#›</a:t>
            </a:fld>
            <a:endParaRPr lang="en-US" altLang="zh-TW"/>
          </a:p>
        </p:txBody>
      </p:sp>
    </p:spTree>
    <p:extLst>
      <p:ext uri="{BB962C8B-B14F-4D97-AF65-F5344CB8AC3E}">
        <p14:creationId xmlns:p14="http://schemas.microsoft.com/office/powerpoint/2010/main" xmlns="" val="2070612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HK" altLang="en-US" smtClean="0"/>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kumimoji="1" sz="2400">
                <a:solidFill>
                  <a:schemeClr val="tx1"/>
                </a:solidFill>
                <a:latin typeface="Times New Roman" pitchFamily="18" charset="0"/>
                <a:ea typeface="新細明體" pitchFamily="18" charset="-120"/>
              </a:defRPr>
            </a:lvl1pPr>
            <a:lvl2pPr marL="742950" indent="-285750" defTabSz="912813" eaLnBrk="0" hangingPunct="0">
              <a:defRPr kumimoji="1" sz="2400">
                <a:solidFill>
                  <a:schemeClr val="tx1"/>
                </a:solidFill>
                <a:latin typeface="Times New Roman" pitchFamily="18" charset="0"/>
                <a:ea typeface="新細明體" pitchFamily="18" charset="-120"/>
              </a:defRPr>
            </a:lvl2pPr>
            <a:lvl3pPr marL="1143000" indent="-228600" defTabSz="912813" eaLnBrk="0" hangingPunct="0">
              <a:defRPr kumimoji="1" sz="2400">
                <a:solidFill>
                  <a:schemeClr val="tx1"/>
                </a:solidFill>
                <a:latin typeface="Times New Roman" pitchFamily="18" charset="0"/>
                <a:ea typeface="新細明體" pitchFamily="18" charset="-120"/>
              </a:defRPr>
            </a:lvl3pPr>
            <a:lvl4pPr marL="1600200" indent="-228600" defTabSz="912813" eaLnBrk="0" hangingPunct="0">
              <a:defRPr kumimoji="1" sz="2400">
                <a:solidFill>
                  <a:schemeClr val="tx1"/>
                </a:solidFill>
                <a:latin typeface="Times New Roman" pitchFamily="18" charset="0"/>
                <a:ea typeface="新細明體" pitchFamily="18" charset="-120"/>
              </a:defRPr>
            </a:lvl4pPr>
            <a:lvl5pPr marL="2057400" indent="-228600" defTabSz="912813" eaLnBrk="0" hangingPunct="0">
              <a:defRPr kumimoji="1" sz="2400">
                <a:solidFill>
                  <a:schemeClr val="tx1"/>
                </a:solidFill>
                <a:latin typeface="Times New Roman" pitchFamily="18" charset="0"/>
                <a:ea typeface="新細明體" pitchFamily="18" charset="-120"/>
              </a:defRPr>
            </a:lvl5pPr>
            <a:lvl6pPr marL="25146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E6B6E12E-23A5-4A91-AA2A-3B812103E06A}" type="slidenum">
              <a:rPr lang="en-US" altLang="zh-TW" sz="1200" smtClean="0"/>
              <a:pPr eaLnBrk="1" hangingPunct="1"/>
              <a:t>2</a:t>
            </a:fld>
            <a:endParaRPr lang="en-US" altLang="zh-TW"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HK" altLang="en-US" smtClean="0"/>
          </a:p>
        </p:txBody>
      </p:sp>
      <p:sp>
        <p:nvSpPr>
          <p:cNvPr id="27652"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kumimoji="1" sz="2400">
                <a:solidFill>
                  <a:schemeClr val="tx1"/>
                </a:solidFill>
                <a:latin typeface="Times New Roman" pitchFamily="18" charset="0"/>
                <a:ea typeface="新細明體" pitchFamily="18" charset="-120"/>
              </a:defRPr>
            </a:lvl1pPr>
            <a:lvl2pPr marL="742950" indent="-285750" defTabSz="912813" eaLnBrk="0" hangingPunct="0">
              <a:defRPr kumimoji="1" sz="2400">
                <a:solidFill>
                  <a:schemeClr val="tx1"/>
                </a:solidFill>
                <a:latin typeface="Times New Roman" pitchFamily="18" charset="0"/>
                <a:ea typeface="新細明體" pitchFamily="18" charset="-120"/>
              </a:defRPr>
            </a:lvl2pPr>
            <a:lvl3pPr marL="1143000" indent="-228600" defTabSz="912813" eaLnBrk="0" hangingPunct="0">
              <a:defRPr kumimoji="1" sz="2400">
                <a:solidFill>
                  <a:schemeClr val="tx1"/>
                </a:solidFill>
                <a:latin typeface="Times New Roman" pitchFamily="18" charset="0"/>
                <a:ea typeface="新細明體" pitchFamily="18" charset="-120"/>
              </a:defRPr>
            </a:lvl3pPr>
            <a:lvl4pPr marL="1600200" indent="-228600" defTabSz="912813" eaLnBrk="0" hangingPunct="0">
              <a:defRPr kumimoji="1" sz="2400">
                <a:solidFill>
                  <a:schemeClr val="tx1"/>
                </a:solidFill>
                <a:latin typeface="Times New Roman" pitchFamily="18" charset="0"/>
                <a:ea typeface="新細明體" pitchFamily="18" charset="-120"/>
              </a:defRPr>
            </a:lvl4pPr>
            <a:lvl5pPr marL="2057400" indent="-228600" defTabSz="912813" eaLnBrk="0" hangingPunct="0">
              <a:defRPr kumimoji="1" sz="2400">
                <a:solidFill>
                  <a:schemeClr val="tx1"/>
                </a:solidFill>
                <a:latin typeface="Times New Roman" pitchFamily="18" charset="0"/>
                <a:ea typeface="新細明體" pitchFamily="18" charset="-120"/>
              </a:defRPr>
            </a:lvl5pPr>
            <a:lvl6pPr marL="25146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2813"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B3FA01BA-2C22-470E-9732-326C454A5ABD}" type="slidenum">
              <a:rPr lang="en-US" altLang="zh-TW" sz="1200" smtClean="0"/>
              <a:pPr eaLnBrk="1" hangingPunct="1"/>
              <a:t>4</a:t>
            </a:fld>
            <a:endParaRPr lang="en-US" altLang="zh-TW"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投影片圖像版面配置區 1"/>
          <p:cNvSpPr>
            <a:spLocks noGrp="1" noRot="1" noChangeAspect="1" noTextEdit="1"/>
          </p:cNvSpPr>
          <p:nvPr>
            <p:ph type="sldImg"/>
          </p:nvPr>
        </p:nvSpPr>
        <p:spPr>
          <a:ln/>
        </p:spPr>
      </p:sp>
      <p:sp>
        <p:nvSpPr>
          <p:cNvPr id="28675" name="備忘稿版面配置區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zh-TW" altLang="en-US" smtClean="0"/>
          </a:p>
        </p:txBody>
      </p:sp>
      <p:sp>
        <p:nvSpPr>
          <p:cNvPr id="28676" name="投影片編號版面配置區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1225" eaLnBrk="0" hangingPunct="0">
              <a:defRPr kumimoji="1" sz="2400">
                <a:solidFill>
                  <a:schemeClr val="tx1"/>
                </a:solidFill>
                <a:latin typeface="Times New Roman" pitchFamily="18" charset="0"/>
                <a:ea typeface="新細明體" pitchFamily="18" charset="-120"/>
              </a:defRPr>
            </a:lvl1pPr>
            <a:lvl2pPr marL="742950" indent="-285750" defTabSz="911225" eaLnBrk="0" hangingPunct="0">
              <a:defRPr kumimoji="1" sz="2400">
                <a:solidFill>
                  <a:schemeClr val="tx1"/>
                </a:solidFill>
                <a:latin typeface="Times New Roman" pitchFamily="18" charset="0"/>
                <a:ea typeface="新細明體" pitchFamily="18" charset="-120"/>
              </a:defRPr>
            </a:lvl2pPr>
            <a:lvl3pPr marL="1143000" indent="-228600" defTabSz="911225" eaLnBrk="0" hangingPunct="0">
              <a:defRPr kumimoji="1" sz="2400">
                <a:solidFill>
                  <a:schemeClr val="tx1"/>
                </a:solidFill>
                <a:latin typeface="Times New Roman" pitchFamily="18" charset="0"/>
                <a:ea typeface="新細明體" pitchFamily="18" charset="-120"/>
              </a:defRPr>
            </a:lvl3pPr>
            <a:lvl4pPr marL="1600200" indent="-228600" defTabSz="911225" eaLnBrk="0" hangingPunct="0">
              <a:defRPr kumimoji="1" sz="2400">
                <a:solidFill>
                  <a:schemeClr val="tx1"/>
                </a:solidFill>
                <a:latin typeface="Times New Roman" pitchFamily="18" charset="0"/>
                <a:ea typeface="新細明體" pitchFamily="18" charset="-120"/>
              </a:defRPr>
            </a:lvl4pPr>
            <a:lvl5pPr marL="2057400" indent="-228600" defTabSz="911225" eaLnBrk="0" hangingPunct="0">
              <a:defRPr kumimoji="1" sz="2400">
                <a:solidFill>
                  <a:schemeClr val="tx1"/>
                </a:solidFill>
                <a:latin typeface="Times New Roman" pitchFamily="18" charset="0"/>
                <a:ea typeface="新細明體" pitchFamily="18" charset="-120"/>
              </a:defRPr>
            </a:lvl5pPr>
            <a:lvl6pPr marL="25146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defTabSz="911225"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fld id="{4D2ED048-F2A6-45F4-8FF1-C03C54E98DE1}" type="slidenum">
              <a:rPr lang="en-US" altLang="zh-TW" sz="1200" smtClean="0"/>
              <a:pPr eaLnBrk="1" hangingPunct="1"/>
              <a:t>9</a:t>
            </a:fld>
            <a:endParaRPr lang="en-US" altLang="zh-TW"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4" name="Rectangle 13"/>
          <p:cNvSpPr>
            <a:spLocks noChangeArrowheads="1"/>
          </p:cNvSpPr>
          <p:nvPr/>
        </p:nvSpPr>
        <p:spPr bwMode="white">
          <a:xfrm>
            <a:off x="0" y="6705600"/>
            <a:ext cx="9144000" cy="1524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5" name="Rectangle 14"/>
          <p:cNvSpPr>
            <a:spLocks noChangeArrowheads="1"/>
          </p:cNvSpPr>
          <p:nvPr/>
        </p:nvSpPr>
        <p:spPr bwMode="white">
          <a:xfrm>
            <a:off x="8991600" y="3175"/>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6" name="Rectangle 19"/>
          <p:cNvSpPr>
            <a:spLocks noChangeArrowheads="1"/>
          </p:cNvSpPr>
          <p:nvPr/>
        </p:nvSpPr>
        <p:spPr bwMode="white">
          <a:xfrm>
            <a:off x="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7" name="Rectangle 20"/>
          <p:cNvSpPr>
            <a:spLocks noChangeArrowheads="1"/>
          </p:cNvSpPr>
          <p:nvPr/>
        </p:nvSpPr>
        <p:spPr bwMode="white">
          <a:xfrm>
            <a:off x="0" y="0"/>
            <a:ext cx="9144000" cy="25146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 name="Rectangle 9"/>
          <p:cNvSpPr>
            <a:spLocks noChangeArrowheads="1"/>
          </p:cNvSpPr>
          <p:nvPr userDrawn="1"/>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kumimoji="0" lang="en-US"/>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kumimoji="0" lang="en-US" dirty="0"/>
          </a:p>
        </p:txBody>
      </p:sp>
      <p:sp>
        <p:nvSpPr>
          <p:cNvPr id="12" name="Oval 11"/>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3" name="Rectangle 12"/>
          <p:cNvSpPr>
            <a:spLocks noChangeArrowheads="1"/>
          </p:cNvSpPr>
          <p:nvPr userDrawn="1"/>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r>
              <a:rPr lang="zh-TW" altLang="en-US" sz="1400" b="1" i="1" dirty="0" smtClean="0">
                <a:solidFill>
                  <a:schemeClr val="bg1"/>
                </a:solidFill>
                <a:ea typeface="標楷體" pitchFamily="65" charset="-120"/>
              </a:rPr>
              <a:t>公眾對 </a:t>
            </a:r>
            <a:r>
              <a:rPr lang="zh-HK" altLang="en-US" sz="1400" b="1" i="1" dirty="0" smtClean="0">
                <a:solidFill>
                  <a:schemeClr val="bg1"/>
                </a:solidFill>
                <a:ea typeface="標楷體" pitchFamily="65" charset="-120"/>
              </a:rPr>
              <a:t>201</a:t>
            </a:r>
            <a:r>
              <a:rPr lang="en-US" altLang="zh-HK" sz="1400" b="1" i="1" dirty="0" smtClean="0">
                <a:solidFill>
                  <a:schemeClr val="bg1"/>
                </a:solidFill>
                <a:ea typeface="標楷體" pitchFamily="65" charset="-120"/>
              </a:rPr>
              <a:t>7</a:t>
            </a:r>
            <a:r>
              <a:rPr lang="zh-HK" altLang="en-US" sz="1400" b="1" i="1" dirty="0" smtClean="0">
                <a:solidFill>
                  <a:schemeClr val="bg1"/>
                </a:solidFill>
                <a:ea typeface="標楷體" pitchFamily="65" charset="-120"/>
              </a:rPr>
              <a:t>年</a:t>
            </a:r>
            <a:r>
              <a:rPr lang="en-US" altLang="zh-HK" sz="1400" b="1" i="1" dirty="0" smtClean="0">
                <a:solidFill>
                  <a:schemeClr val="bg1"/>
                </a:solidFill>
                <a:ea typeface="標楷體" pitchFamily="65" charset="-120"/>
              </a:rPr>
              <a:t>10</a:t>
            </a:r>
            <a:r>
              <a:rPr lang="zh-TW" altLang="en-US" sz="1400" b="1" i="1" dirty="0" smtClean="0">
                <a:solidFill>
                  <a:schemeClr val="bg1"/>
                </a:solidFill>
                <a:ea typeface="標楷體" pitchFamily="65" charset="-120"/>
              </a:rPr>
              <a:t>月施政報告扶貧措施的意見調查</a:t>
            </a:r>
            <a:endParaRPr lang="zh-TW" altLang="en-US" sz="1400" b="1" i="1" dirty="0">
              <a:solidFill>
                <a:schemeClr val="bg1"/>
              </a:solidFill>
              <a:ea typeface="標楷體" pitchFamily="65" charset="-120"/>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altLang="zh-HK"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altLang="zh-HK" smtClean="0"/>
              <a:t>Click to edit Master title style</a:t>
            </a:r>
            <a:endParaRPr lang="en-US"/>
          </a:p>
        </p:txBody>
      </p:sp>
    </p:spTree>
    <p:extLst>
      <p:ext uri="{BB962C8B-B14F-4D97-AF65-F5344CB8AC3E}">
        <p14:creationId xmlns:p14="http://schemas.microsoft.com/office/powerpoint/2010/main" xmlns="" val="64270256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HK" smtClean="0"/>
              <a:t>Click to edit Master title style</a:t>
            </a:r>
            <a:endParaRPr lang="en-US"/>
          </a:p>
        </p:txBody>
      </p:sp>
    </p:spTree>
    <p:extLst>
      <p:ext uri="{BB962C8B-B14F-4D97-AF65-F5344CB8AC3E}">
        <p14:creationId xmlns:p14="http://schemas.microsoft.com/office/powerpoint/2010/main" xmlns="" val="2768999972"/>
      </p:ext>
    </p:extLst>
  </p:cSld>
  <p:clrMapOvr>
    <a:masterClrMapping/>
  </p:clrMapOvr>
  <p:timing>
    <p:tnLst>
      <p:par>
        <p:cTn id="1" dur="indefinite" restart="never" nodeType="tmRoot"/>
      </p:par>
    </p:tnLst>
  </p:timing>
  <p:hf hdr="0" ftr="0" dt="0"/>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p:spPr>
        <p:txBody>
          <a:bodyPr wrap="none"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defRPr/>
            </a:pPr>
            <a:endParaRPr kumimoji="0" lang="en-US" altLang="zh-HK" smtClean="0"/>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r>
              <a:rPr lang="zh-TW" altLang="en-US" sz="1400" b="1" i="1" dirty="0">
                <a:solidFill>
                  <a:schemeClr val="bg1"/>
                </a:solidFill>
                <a:ea typeface="標楷體" pitchFamily="65" charset="-120"/>
              </a:rPr>
              <a:t>公眾對 </a:t>
            </a:r>
            <a:r>
              <a:rPr lang="zh-HK" altLang="en-US" sz="1400" b="1" i="1" dirty="0" smtClean="0">
                <a:solidFill>
                  <a:schemeClr val="bg1"/>
                </a:solidFill>
                <a:ea typeface="標楷體" pitchFamily="65" charset="-120"/>
              </a:rPr>
              <a:t>201</a:t>
            </a:r>
            <a:r>
              <a:rPr lang="en-US" altLang="zh-HK" sz="1400" b="1" i="1" dirty="0" smtClean="0">
                <a:solidFill>
                  <a:schemeClr val="bg1"/>
                </a:solidFill>
                <a:ea typeface="標楷體" pitchFamily="65" charset="-120"/>
              </a:rPr>
              <a:t>7</a:t>
            </a:r>
            <a:r>
              <a:rPr lang="zh-HK" altLang="en-US" sz="1400" b="1" i="1" dirty="0" smtClean="0">
                <a:solidFill>
                  <a:schemeClr val="bg1"/>
                </a:solidFill>
                <a:ea typeface="標楷體" pitchFamily="65" charset="-120"/>
              </a:rPr>
              <a:t>年</a:t>
            </a:r>
            <a:r>
              <a:rPr lang="en-US" altLang="zh-HK" sz="1400" b="1" i="1" dirty="0" smtClean="0">
                <a:solidFill>
                  <a:schemeClr val="bg1"/>
                </a:solidFill>
                <a:ea typeface="標楷體" pitchFamily="65" charset="-120"/>
              </a:rPr>
              <a:t>10</a:t>
            </a:r>
            <a:r>
              <a:rPr lang="zh-TW" altLang="en-US" sz="1400" b="1" i="1" dirty="0" smtClean="0">
                <a:solidFill>
                  <a:schemeClr val="bg1"/>
                </a:solidFill>
                <a:ea typeface="標楷體" pitchFamily="65" charset="-120"/>
              </a:rPr>
              <a:t>月施</a:t>
            </a:r>
            <a:r>
              <a:rPr lang="zh-TW" altLang="en-US" sz="1400" b="1" i="1" dirty="0">
                <a:solidFill>
                  <a:schemeClr val="bg1"/>
                </a:solidFill>
                <a:ea typeface="標楷體" pitchFamily="65" charset="-120"/>
              </a:rPr>
              <a:t>政報告扶貧措施的意見調查 </a:t>
            </a: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kumimoji="0" lang="en-US" dirty="0"/>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kumimoji="0" lang="en-US"/>
          </a:p>
        </p:txBody>
      </p:sp>
      <p:sp>
        <p:nvSpPr>
          <p:cNvPr id="1033"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zh-HK" smtClean="0"/>
              <a:t>Click to edit Master title style</a:t>
            </a:r>
          </a:p>
        </p:txBody>
      </p:sp>
      <p:sp>
        <p:nvSpPr>
          <p:cNvPr id="1034" name="Text Placeholder 12"/>
          <p:cNvSpPr>
            <a:spLocks noGrp="1"/>
          </p:cNvSpPr>
          <p:nvPr>
            <p:ph type="body" idx="1"/>
          </p:nvPr>
        </p:nvSpPr>
        <p:spPr bwMode="auto">
          <a:xfrm>
            <a:off x="304800" y="1565275"/>
            <a:ext cx="8534400" cy="4600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zh-HK" smtClean="0"/>
              <a:t>Click to edit Master text styles</a:t>
            </a:r>
          </a:p>
          <a:p>
            <a:pPr lvl="1"/>
            <a:r>
              <a:rPr lang="en-US" altLang="zh-HK" smtClean="0"/>
              <a:t>Second level</a:t>
            </a:r>
          </a:p>
          <a:p>
            <a:pPr lvl="2"/>
            <a:r>
              <a:rPr lang="en-US" altLang="zh-HK" smtClean="0"/>
              <a:t>Third level</a:t>
            </a:r>
          </a:p>
          <a:p>
            <a:pPr lvl="3"/>
            <a:r>
              <a:rPr lang="en-US" altLang="zh-HK" smtClean="0"/>
              <a:t>Fourth level</a:t>
            </a:r>
          </a:p>
          <a:p>
            <a:pPr lvl="4"/>
            <a:r>
              <a:rPr lang="en-US" altLang="zh-HK" smtClean="0"/>
              <a:t>Fifth level</a:t>
            </a:r>
          </a:p>
        </p:txBody>
      </p:sp>
      <p:sp>
        <p:nvSpPr>
          <p:cNvPr id="25" name="Slide Number Placeholder 3"/>
          <p:cNvSpPr txBox="1">
            <a:spLocks/>
          </p:cNvSpPr>
          <p:nvPr/>
        </p:nvSpPr>
        <p:spPr>
          <a:xfrm>
            <a:off x="8459788" y="6388100"/>
            <a:ext cx="531812" cy="393700"/>
          </a:xfrm>
          <a:prstGeom prst="rect">
            <a:avLst/>
          </a:prstGeom>
        </p:spPr>
        <p:txBody>
          <a:bodyPr/>
          <a:lstStyle>
            <a:defPPr>
              <a:defRPr lang="zh-TW"/>
            </a:defPPr>
            <a:lvl1pPr algn="l" rtl="0" fontAlgn="base">
              <a:spcBef>
                <a:spcPct val="0"/>
              </a:spcBef>
              <a:spcAft>
                <a:spcPct val="0"/>
              </a:spcAft>
              <a:defRPr kumimoji="1" sz="2400" kern="1200">
                <a:solidFill>
                  <a:srgbClr val="FFFFFF"/>
                </a:solidFill>
                <a:latin typeface="Times New Roman" pitchFamily="18" charset="0"/>
                <a:ea typeface="新細明體" pitchFamily="18" charset="-120"/>
                <a:cs typeface="+mn-cs"/>
              </a:defRPr>
            </a:lvl1pPr>
            <a:lvl2pPr marL="4572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2pPr>
            <a:lvl3pPr marL="9144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3pPr>
            <a:lvl4pPr marL="13716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4pPr>
            <a:lvl5pPr marL="1828800" algn="l" rtl="0" fontAlgn="base">
              <a:spcBef>
                <a:spcPct val="0"/>
              </a:spcBef>
              <a:spcAft>
                <a:spcPct val="0"/>
              </a:spcAft>
              <a:defRPr kumimoji="1" sz="2400" kern="1200">
                <a:solidFill>
                  <a:schemeClr val="tx1"/>
                </a:solidFill>
                <a:latin typeface="Times New Roman" pitchFamily="18" charset="0"/>
                <a:ea typeface="新細明體" pitchFamily="18" charset="-120"/>
                <a:cs typeface="+mn-cs"/>
              </a:defRPr>
            </a:lvl5pPr>
            <a:lvl6pPr marL="2286000" algn="l" defTabSz="914400" rtl="0" eaLnBrk="1" latinLnBrk="0" hangingPunct="1">
              <a:defRPr kumimoji="1" sz="2400" kern="1200">
                <a:solidFill>
                  <a:schemeClr val="tx1"/>
                </a:solidFill>
                <a:latin typeface="Times New Roman" pitchFamily="18" charset="0"/>
                <a:ea typeface="新細明體" pitchFamily="18" charset="-120"/>
                <a:cs typeface="+mn-cs"/>
              </a:defRPr>
            </a:lvl6pPr>
            <a:lvl7pPr marL="2743200" algn="l" defTabSz="914400" rtl="0" eaLnBrk="1" latinLnBrk="0" hangingPunct="1">
              <a:defRPr kumimoji="1" sz="2400" kern="1200">
                <a:solidFill>
                  <a:schemeClr val="tx1"/>
                </a:solidFill>
                <a:latin typeface="Times New Roman" pitchFamily="18" charset="0"/>
                <a:ea typeface="新細明體" pitchFamily="18" charset="-120"/>
                <a:cs typeface="+mn-cs"/>
              </a:defRPr>
            </a:lvl7pPr>
            <a:lvl8pPr marL="3200400" algn="l" defTabSz="914400" rtl="0" eaLnBrk="1" latinLnBrk="0" hangingPunct="1">
              <a:defRPr kumimoji="1" sz="2400" kern="1200">
                <a:solidFill>
                  <a:schemeClr val="tx1"/>
                </a:solidFill>
                <a:latin typeface="Times New Roman" pitchFamily="18" charset="0"/>
                <a:ea typeface="新細明體" pitchFamily="18" charset="-120"/>
                <a:cs typeface="+mn-cs"/>
              </a:defRPr>
            </a:lvl8pPr>
            <a:lvl9pPr marL="3657600" algn="l" defTabSz="914400" rtl="0" eaLnBrk="1" latinLnBrk="0" hangingPunct="1">
              <a:defRPr kumimoji="1" sz="2400" kern="1200">
                <a:solidFill>
                  <a:schemeClr val="tx1"/>
                </a:solidFill>
                <a:latin typeface="Times New Roman" pitchFamily="18" charset="0"/>
                <a:ea typeface="新細明體" pitchFamily="18" charset="-120"/>
                <a:cs typeface="+mn-cs"/>
              </a:defRPr>
            </a:lvl9pPr>
          </a:lstStyle>
          <a:p>
            <a:pPr>
              <a:defRPr/>
            </a:pPr>
            <a:fld id="{B33F634F-C129-4381-9DFB-57C3891EEB30}" type="slidenum">
              <a:rPr lang="zh-TW" altLang="en-US" sz="1400" smtClean="0"/>
              <a:pPr>
                <a:defRPr/>
              </a:pPr>
              <a:t>‹#›</a:t>
            </a:fld>
            <a:endParaRPr lang="zh-TW" altLang="en-US" sz="1400" dirty="0"/>
          </a:p>
        </p:txBody>
      </p:sp>
    </p:spTree>
  </p:cSld>
  <p:clrMap bg1="lt1" tx1="dk1" bg2="lt2" tx2="dk2" accent1="accent1" accent2="accent2" accent3="accent3" accent4="accent4" accent5="accent5" accent6="accent6" hlink="hlink" folHlink="folHlink"/>
  <p:sldLayoutIdLst>
    <p:sldLayoutId id="2147484272" r:id="rId1"/>
    <p:sldLayoutId id="2147484271" r:id="rId2"/>
  </p:sldLayoutIdLst>
  <p:timing>
    <p:tnLst>
      <p:par>
        <p:cTn id="1" dur="indefinite" restart="never" nodeType="tmRoot"/>
      </p:par>
    </p:tnLst>
  </p:timing>
  <p:hf hdr="0" ftr="0" dt="0"/>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ea typeface="微軟正黑體" pitchFamily="34" charset="-120"/>
        </a:defRPr>
      </a:lvl2pPr>
      <a:lvl3pPr algn="ctr" rtl="0" eaLnBrk="0" fontAlgn="base" hangingPunct="0">
        <a:spcBef>
          <a:spcPct val="0"/>
        </a:spcBef>
        <a:spcAft>
          <a:spcPct val="0"/>
        </a:spcAft>
        <a:defRPr sz="3300">
          <a:solidFill>
            <a:srgbClr val="7B9899"/>
          </a:solidFill>
          <a:latin typeface="Georgia" pitchFamily="18" charset="0"/>
          <a:ea typeface="微軟正黑體" pitchFamily="34" charset="-120"/>
        </a:defRPr>
      </a:lvl3pPr>
      <a:lvl4pPr algn="ctr" rtl="0" eaLnBrk="0" fontAlgn="base" hangingPunct="0">
        <a:spcBef>
          <a:spcPct val="0"/>
        </a:spcBef>
        <a:spcAft>
          <a:spcPct val="0"/>
        </a:spcAft>
        <a:defRPr sz="3300">
          <a:solidFill>
            <a:srgbClr val="7B9899"/>
          </a:solidFill>
          <a:latin typeface="Georgia" pitchFamily="18" charset="0"/>
          <a:ea typeface="微軟正黑體" pitchFamily="34" charset="-120"/>
        </a:defRPr>
      </a:lvl4pPr>
      <a:lvl5pPr algn="ctr" rtl="0" eaLnBrk="0" fontAlgn="base" hangingPunct="0">
        <a:spcBef>
          <a:spcPct val="0"/>
        </a:spcBef>
        <a:spcAft>
          <a:spcPct val="0"/>
        </a:spcAft>
        <a:defRPr sz="3300">
          <a:solidFill>
            <a:srgbClr val="7B9899"/>
          </a:solidFill>
          <a:latin typeface="Georgia" pitchFamily="18" charset="0"/>
          <a:ea typeface="微軟正黑體" pitchFamily="34" charset="-120"/>
        </a:defRPr>
      </a:lvl5pPr>
      <a:lvl6pPr marL="457200" algn="ctr" rtl="0" fontAlgn="base">
        <a:spcBef>
          <a:spcPct val="0"/>
        </a:spcBef>
        <a:spcAft>
          <a:spcPct val="0"/>
        </a:spcAft>
        <a:defRPr sz="3300">
          <a:solidFill>
            <a:srgbClr val="7B9899"/>
          </a:solidFill>
          <a:latin typeface="Georgia" pitchFamily="18" charset="0"/>
          <a:ea typeface="微軟正黑體" pitchFamily="34" charset="-120"/>
        </a:defRPr>
      </a:lvl6pPr>
      <a:lvl7pPr marL="914400" algn="ctr" rtl="0" fontAlgn="base">
        <a:spcBef>
          <a:spcPct val="0"/>
        </a:spcBef>
        <a:spcAft>
          <a:spcPct val="0"/>
        </a:spcAft>
        <a:defRPr sz="3300">
          <a:solidFill>
            <a:srgbClr val="7B9899"/>
          </a:solidFill>
          <a:latin typeface="Georgia" pitchFamily="18" charset="0"/>
          <a:ea typeface="微軟正黑體" pitchFamily="34" charset="-120"/>
        </a:defRPr>
      </a:lvl7pPr>
      <a:lvl8pPr marL="1371600" algn="ctr" rtl="0" fontAlgn="base">
        <a:spcBef>
          <a:spcPct val="0"/>
        </a:spcBef>
        <a:spcAft>
          <a:spcPct val="0"/>
        </a:spcAft>
        <a:defRPr sz="3300">
          <a:solidFill>
            <a:srgbClr val="7B9899"/>
          </a:solidFill>
          <a:latin typeface="Georgia" pitchFamily="18" charset="0"/>
          <a:ea typeface="微軟正黑體" pitchFamily="34" charset="-120"/>
        </a:defRPr>
      </a:lvl8pPr>
      <a:lvl9pPr marL="1828800" algn="ctr" rtl="0" fontAlgn="base">
        <a:spcBef>
          <a:spcPct val="0"/>
        </a:spcBef>
        <a:spcAft>
          <a:spcPct val="0"/>
        </a:spcAft>
        <a:defRPr sz="3300">
          <a:solidFill>
            <a:srgbClr val="7B9899"/>
          </a:solidFill>
          <a:latin typeface="Georgia" pitchFamily="18" charset="0"/>
          <a:ea typeface="微軟正黑體" pitchFamily="34" charset="-12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371600" y="2852738"/>
            <a:ext cx="6400800" cy="1296987"/>
          </a:xfrm>
        </p:spPr>
        <p:txBody>
          <a:bodyPr>
            <a:normAutofit/>
          </a:bodyPr>
          <a:lstStyle/>
          <a:p>
            <a:pPr>
              <a:spcBef>
                <a:spcPct val="0"/>
              </a:spcBef>
              <a:buFont typeface="Wingdings 2"/>
              <a:buNone/>
              <a:defRPr/>
            </a:pPr>
            <a:r>
              <a:rPr kumimoji="1" lang="zh-TW" altLang="en-US" sz="3000" dirty="0">
                <a:solidFill>
                  <a:schemeClr val="tx1"/>
                </a:solidFill>
                <a:latin typeface="Times New Roman" pitchFamily="18" charset="0"/>
                <a:ea typeface="標楷體" pitchFamily="65" charset="-120"/>
              </a:rPr>
              <a:t>公眾</a:t>
            </a:r>
            <a:r>
              <a:rPr kumimoji="1" lang="zh-TW" altLang="en-US" sz="3000" dirty="0">
                <a:solidFill>
                  <a:schemeClr val="tx1"/>
                </a:solidFill>
                <a:latin typeface="Times New Roman" pitchFamily="18" charset="0"/>
                <a:ea typeface="標楷體" pitchFamily="65" charset="-120"/>
                <a:cs typeface="Times New Roman" pitchFamily="18" charset="0"/>
              </a:rPr>
              <a:t>對 </a:t>
            </a:r>
            <a:r>
              <a:rPr kumimoji="1" lang="en-US" altLang="zh-HK" sz="3000" dirty="0" smtClean="0">
                <a:solidFill>
                  <a:schemeClr val="tx1"/>
                </a:solidFill>
                <a:latin typeface="Times New Roman" pitchFamily="18" charset="0"/>
                <a:ea typeface="標楷體" pitchFamily="65" charset="-120"/>
                <a:cs typeface="Times New Roman" pitchFamily="18" charset="0"/>
              </a:rPr>
              <a:t>2017</a:t>
            </a:r>
            <a:r>
              <a:rPr kumimoji="1" lang="zh-TW" altLang="en-US" sz="3000" dirty="0" smtClean="0">
                <a:solidFill>
                  <a:schemeClr val="tx1"/>
                </a:solidFill>
                <a:latin typeface="Times New Roman" pitchFamily="18" charset="0"/>
                <a:ea typeface="標楷體" pitchFamily="65" charset="-120"/>
                <a:cs typeface="Times New Roman" pitchFamily="18" charset="0"/>
              </a:rPr>
              <a:t>年</a:t>
            </a:r>
            <a:r>
              <a:rPr kumimoji="1" lang="en-US" altLang="zh-TW" sz="3000" dirty="0" smtClean="0">
                <a:solidFill>
                  <a:schemeClr val="tx1"/>
                </a:solidFill>
                <a:latin typeface="Times New Roman" pitchFamily="18" charset="0"/>
                <a:ea typeface="標楷體" pitchFamily="65" charset="-120"/>
                <a:cs typeface="Times New Roman" pitchFamily="18" charset="0"/>
              </a:rPr>
              <a:t>10</a:t>
            </a:r>
            <a:r>
              <a:rPr kumimoji="1" lang="zh-TW" altLang="en-US" sz="3000" dirty="0" smtClean="0">
                <a:solidFill>
                  <a:schemeClr val="tx1"/>
                </a:solidFill>
                <a:latin typeface="Times New Roman" pitchFamily="18" charset="0"/>
                <a:ea typeface="標楷體" pitchFamily="65" charset="-120"/>
                <a:cs typeface="Times New Roman" pitchFamily="18" charset="0"/>
              </a:rPr>
              <a:t>月</a:t>
            </a:r>
            <a:r>
              <a:rPr kumimoji="1" lang="zh-TW" altLang="en-US" sz="3000" dirty="0" smtClean="0">
                <a:solidFill>
                  <a:schemeClr val="tx1"/>
                </a:solidFill>
                <a:latin typeface="Times New Roman" pitchFamily="18" charset="0"/>
                <a:ea typeface="標楷體" pitchFamily="65" charset="-120"/>
              </a:rPr>
              <a:t>施</a:t>
            </a:r>
            <a:r>
              <a:rPr kumimoji="1" lang="zh-TW" altLang="en-US" sz="3000" dirty="0">
                <a:solidFill>
                  <a:schemeClr val="tx1"/>
                </a:solidFill>
                <a:latin typeface="Times New Roman" pitchFamily="18" charset="0"/>
                <a:ea typeface="標楷體" pitchFamily="65" charset="-120"/>
              </a:rPr>
              <a:t>政報</a:t>
            </a:r>
            <a:r>
              <a:rPr kumimoji="1" lang="zh-TW" altLang="en-US" sz="3000" dirty="0" smtClean="0">
                <a:solidFill>
                  <a:schemeClr val="tx1"/>
                </a:solidFill>
                <a:latin typeface="Times New Roman" pitchFamily="18" charset="0"/>
                <a:ea typeface="標楷體" pitchFamily="65" charset="-120"/>
              </a:rPr>
              <a:t>告</a:t>
            </a:r>
            <a:endParaRPr kumimoji="1" lang="en-US" altLang="zh-TW" sz="3000" dirty="0" smtClean="0">
              <a:solidFill>
                <a:schemeClr val="tx1"/>
              </a:solidFill>
              <a:latin typeface="Times New Roman" pitchFamily="18" charset="0"/>
              <a:ea typeface="標楷體" pitchFamily="65" charset="-120"/>
            </a:endParaRPr>
          </a:p>
          <a:p>
            <a:pPr>
              <a:spcBef>
                <a:spcPct val="0"/>
              </a:spcBef>
              <a:defRPr/>
            </a:pPr>
            <a:r>
              <a:rPr kumimoji="1" lang="zh-TW" altLang="en-US" sz="3000" dirty="0" smtClean="0">
                <a:solidFill>
                  <a:schemeClr val="tx1"/>
                </a:solidFill>
                <a:latin typeface="Times New Roman" pitchFamily="18" charset="0"/>
                <a:ea typeface="標楷體" pitchFamily="65" charset="-120"/>
              </a:rPr>
              <a:t>扶</a:t>
            </a:r>
            <a:r>
              <a:rPr kumimoji="1" lang="zh-TW" altLang="en-US" sz="3000" dirty="0">
                <a:solidFill>
                  <a:schemeClr val="tx1"/>
                </a:solidFill>
                <a:latin typeface="Times New Roman" pitchFamily="18" charset="0"/>
                <a:ea typeface="標楷體" pitchFamily="65" charset="-120"/>
              </a:rPr>
              <a:t>貧措施的意見調</a:t>
            </a:r>
            <a:r>
              <a:rPr kumimoji="1" lang="zh-TW" altLang="en-US" sz="3000" dirty="0" smtClean="0">
                <a:solidFill>
                  <a:schemeClr val="tx1"/>
                </a:solidFill>
                <a:latin typeface="Times New Roman" pitchFamily="18" charset="0"/>
                <a:ea typeface="標楷體" pitchFamily="65" charset="-120"/>
              </a:rPr>
              <a:t>查</a:t>
            </a:r>
            <a:endParaRPr kumimoji="1" lang="zh-TW" altLang="en-US" sz="3000" dirty="0">
              <a:solidFill>
                <a:schemeClr val="tx1"/>
              </a:solidFill>
              <a:latin typeface="Times New Roman" pitchFamily="18" charset="0"/>
              <a:ea typeface="標楷體" pitchFamily="65" charset="-120"/>
            </a:endParaRPr>
          </a:p>
        </p:txBody>
      </p:sp>
      <p:sp>
        <p:nvSpPr>
          <p:cNvPr id="6" name="Rectangle 2057"/>
          <p:cNvSpPr>
            <a:spLocks noChangeArrowheads="1"/>
          </p:cNvSpPr>
          <p:nvPr/>
        </p:nvSpPr>
        <p:spPr bwMode="auto">
          <a:xfrm>
            <a:off x="714375" y="4572000"/>
            <a:ext cx="7848600" cy="1206500"/>
          </a:xfrm>
          <a:prstGeom prst="rect">
            <a:avLst/>
          </a:prstGeom>
          <a:noFill/>
          <a:ln w="9525">
            <a:noFill/>
            <a:miter lim="800000"/>
            <a:headEnd/>
            <a:tailEnd/>
          </a:ln>
          <a:effectLst/>
        </p:spPr>
        <p:txBody>
          <a:bodyPr>
            <a:spAutoFit/>
          </a:bodyPr>
          <a:lstStyle/>
          <a:p>
            <a:pPr algn="ctr">
              <a:lnSpc>
                <a:spcPct val="110000"/>
              </a:lnSpc>
              <a:spcBef>
                <a:spcPct val="20000"/>
              </a:spcBef>
              <a:buClr>
                <a:srgbClr val="FFFF00"/>
              </a:buClr>
              <a:defRPr/>
            </a:pPr>
            <a:r>
              <a:rPr lang="zh-TW" altLang="en-US" sz="2800" b="1" dirty="0">
                <a:ea typeface="標楷體" pitchFamily="65" charset="-120"/>
              </a:rPr>
              <a:t>李偉</a:t>
            </a:r>
            <a:r>
              <a:rPr lang="zh-TW" altLang="en-US" sz="2800" b="1" dirty="0" smtClean="0">
                <a:ea typeface="標楷體" pitchFamily="65" charset="-120"/>
              </a:rPr>
              <a:t>健先生</a:t>
            </a:r>
            <a:endParaRPr lang="en-US" altLang="zh-TW" sz="2800" b="1" dirty="0">
              <a:ea typeface="標楷體" pitchFamily="65" charset="-120"/>
            </a:endParaRPr>
          </a:p>
          <a:p>
            <a:pPr algn="ctr">
              <a:lnSpc>
                <a:spcPct val="110000"/>
              </a:lnSpc>
              <a:spcBef>
                <a:spcPct val="20000"/>
              </a:spcBef>
              <a:buClr>
                <a:srgbClr val="FFFF00"/>
              </a:buClr>
              <a:defRPr/>
            </a:pPr>
            <a:r>
              <a:rPr lang="zh-TW" altLang="en-US" sz="1600" b="1" dirty="0">
                <a:ea typeface="標楷體" pitchFamily="65" charset="-120"/>
              </a:rPr>
              <a:t>香港大學民意研究計</a:t>
            </a:r>
            <a:r>
              <a:rPr lang="zh-TW" altLang="en-US" sz="1600" b="1" dirty="0" smtClean="0">
                <a:ea typeface="標楷體" pitchFamily="65" charset="-120"/>
              </a:rPr>
              <a:t>劃</a:t>
            </a:r>
            <a:r>
              <a:rPr lang="zh-TW" altLang="en-US" sz="1600" b="1" dirty="0">
                <a:ea typeface="標楷體" pitchFamily="65" charset="-120"/>
              </a:rPr>
              <a:t>研究經理</a:t>
            </a:r>
            <a:endParaRPr lang="zh-TW" altLang="en-US" sz="1000" dirty="0">
              <a:effectLst>
                <a:outerShdw blurRad="38100" dist="38100" dir="2700000" algn="tl">
                  <a:srgbClr val="C0C0C0"/>
                </a:outerShdw>
              </a:effectLst>
              <a:ea typeface="標楷體" pitchFamily="65" charset="-120"/>
            </a:endParaRPr>
          </a:p>
          <a:p>
            <a:pPr algn="ctr">
              <a:lnSpc>
                <a:spcPct val="110000"/>
              </a:lnSpc>
              <a:spcBef>
                <a:spcPct val="20000"/>
              </a:spcBef>
              <a:buClr>
                <a:srgbClr val="FFFF00"/>
              </a:buClr>
              <a:defRPr/>
            </a:pPr>
            <a:r>
              <a:rPr lang="en-US" altLang="en-US" sz="1600" b="1" dirty="0" smtClean="0">
                <a:ea typeface="標楷體" pitchFamily="65" charset="-120"/>
                <a:cs typeface="Times New Roman" pitchFamily="18" charset="0"/>
              </a:rPr>
              <a:t>2017</a:t>
            </a:r>
            <a:r>
              <a:rPr lang="en-US" altLang="zh-TW" sz="1600" b="1" dirty="0" smtClean="0">
                <a:ea typeface="標楷體" pitchFamily="65" charset="-120"/>
                <a:cs typeface="Times New Roman" pitchFamily="18" charset="0"/>
              </a:rPr>
              <a:t>年10</a:t>
            </a:r>
            <a:r>
              <a:rPr lang="zh-TW" altLang="en-US" sz="1600" b="1" dirty="0" smtClean="0">
                <a:ea typeface="標楷體" pitchFamily="65" charset="-120"/>
                <a:cs typeface="Times New Roman" pitchFamily="18" charset="0"/>
              </a:rPr>
              <a:t>月</a:t>
            </a:r>
            <a:r>
              <a:rPr lang="en-US" altLang="zh-TW" sz="1600" b="1" dirty="0" smtClean="0">
                <a:ea typeface="標楷體" pitchFamily="65" charset="-120"/>
                <a:cs typeface="Times New Roman" pitchFamily="18" charset="0"/>
              </a:rPr>
              <a:t>13</a:t>
            </a:r>
            <a:r>
              <a:rPr lang="zh-TW" altLang="en-US" sz="1600" b="1" dirty="0" smtClean="0">
                <a:ea typeface="標楷體" pitchFamily="65" charset="-120"/>
                <a:cs typeface="Times New Roman" pitchFamily="18" charset="0"/>
              </a:rPr>
              <a:t>日</a:t>
            </a:r>
            <a:endParaRPr lang="en-US" altLang="en-US" sz="1600" b="1" dirty="0">
              <a:ea typeface="標楷體" pitchFamily="65" charset="-120"/>
              <a:cs typeface="Times New Roman" pitchFamily="18" charset="0"/>
            </a:endParaRPr>
          </a:p>
        </p:txBody>
      </p:sp>
      <p:pic>
        <p:nvPicPr>
          <p:cNvPr id="12323" name="Picture 35" descr="O:\share\POP Logo\POP logo_2016.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70296" y="834062"/>
            <a:ext cx="3685680" cy="115200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3" descr="C:\Users\s0824\Desktop\HKCSS_70th_logo-main-high-(RGB).jpg"/>
          <p:cNvPicPr>
            <a:picLocks noChangeAspect="1" noChangeArrowheads="1"/>
          </p:cNvPicPr>
          <p:nvPr/>
        </p:nvPicPr>
        <p:blipFill>
          <a:blip r:embed="rId3" cstate="print"/>
          <a:srcRect/>
          <a:stretch>
            <a:fillRect/>
          </a:stretch>
        </p:blipFill>
        <p:spPr bwMode="auto">
          <a:xfrm>
            <a:off x="6228185" y="711741"/>
            <a:ext cx="1298230" cy="127709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96850"/>
            <a:ext cx="8072437" cy="928688"/>
          </a:xfrm>
          <a:prstGeom prst="rect">
            <a:avLst/>
          </a:prstGeom>
          <a:noFill/>
          <a:ln w="9525">
            <a:noFill/>
            <a:miter lim="800000"/>
            <a:headEnd/>
            <a:tailEnd/>
          </a:ln>
        </p:spPr>
        <p:txBody>
          <a:bodyPr anchor="ctr"/>
          <a:lstStyle/>
          <a:p>
            <a:pPr algn="ctr" fontAlgn="ctr">
              <a:defRPr/>
            </a:pPr>
            <a:r>
              <a:rPr kumimoji="0" lang="zh-TW" altLang="en-US" sz="2600" b="1" dirty="0" smtClean="0">
                <a:ea typeface="標楷體" pitchFamily="65" charset="-120"/>
                <a:cs typeface="+mj-cs"/>
              </a:rPr>
              <a:t>對為</a:t>
            </a:r>
            <a:r>
              <a:rPr kumimoji="0" lang="zh-TW" altLang="en-US" sz="2600" b="1" dirty="0">
                <a:solidFill>
                  <a:srgbClr val="0000FF"/>
                </a:solidFill>
                <a:ea typeface="標楷體" pitchFamily="65" charset="-120"/>
                <a:cs typeface="+mj-cs"/>
              </a:rPr>
              <a:t>貧窮私樓租戶</a:t>
            </a:r>
            <a:r>
              <a:rPr kumimoji="0" lang="zh-TW" altLang="en-US" sz="2600" b="1" dirty="0">
                <a:solidFill>
                  <a:srgbClr val="000000"/>
                </a:solidFill>
                <a:ea typeface="標楷體" pitchFamily="65" charset="-120"/>
                <a:cs typeface="+mj-cs"/>
              </a:rPr>
              <a:t>提供</a:t>
            </a:r>
            <a:r>
              <a:rPr kumimoji="0" lang="zh-TW" altLang="en-US" sz="2600" b="1" dirty="0">
                <a:solidFill>
                  <a:srgbClr val="0000FF"/>
                </a:solidFill>
                <a:ea typeface="標楷體" pitchFamily="65" charset="-120"/>
                <a:cs typeface="+mj-cs"/>
              </a:rPr>
              <a:t>生活補</a:t>
            </a:r>
            <a:r>
              <a:rPr kumimoji="0" lang="zh-TW" altLang="en-US" sz="2600" b="1" dirty="0" smtClean="0">
                <a:solidFill>
                  <a:srgbClr val="0000FF"/>
                </a:solidFill>
                <a:ea typeface="標楷體" pitchFamily="65" charset="-120"/>
                <a:cs typeface="+mj-cs"/>
              </a:rPr>
              <a:t>貼</a:t>
            </a:r>
            <a:r>
              <a:rPr kumimoji="0" lang="zh-TW" altLang="en-US" sz="2600" b="1" dirty="0" smtClean="0">
                <a:solidFill>
                  <a:srgbClr val="000000"/>
                </a:solidFill>
                <a:ea typeface="標楷體" pitchFamily="65" charset="-120"/>
                <a:cs typeface="+mj-cs"/>
              </a:rPr>
              <a:t>的意見</a:t>
            </a:r>
            <a:endParaRPr kumimoji="0" lang="en-US" altLang="zh-TW" sz="2600" b="1" dirty="0">
              <a:latin typeface="標楷體" pitchFamily="65" charset="-120"/>
              <a:ea typeface="標楷體" pitchFamily="65" charset="-120"/>
              <a:cs typeface="+mj-cs"/>
            </a:endParaRPr>
          </a:p>
        </p:txBody>
      </p:sp>
      <p:sp>
        <p:nvSpPr>
          <p:cNvPr id="19459" name="Rectangle 2"/>
          <p:cNvSpPr>
            <a:spLocks noChangeArrowheads="1"/>
          </p:cNvSpPr>
          <p:nvPr/>
        </p:nvSpPr>
        <p:spPr bwMode="auto">
          <a:xfrm>
            <a:off x="179388" y="5930900"/>
            <a:ext cx="8785225" cy="45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[Q3</a:t>
            </a:r>
            <a:r>
              <a:rPr lang="en-US" altLang="zh-TW" sz="1400" b="1" dirty="0" smtClean="0">
                <a:ea typeface="標楷體" pitchFamily="65" charset="-120"/>
              </a:rPr>
              <a:t>]	</a:t>
            </a:r>
            <a:r>
              <a:rPr lang="zh-TW" altLang="en-US" sz="1400" b="1" dirty="0" smtClean="0">
                <a:ea typeface="標楷體" pitchFamily="65" charset="-120"/>
              </a:rPr>
              <a:t>政</a:t>
            </a:r>
            <a:r>
              <a:rPr lang="zh-TW" altLang="en-US" sz="1400" b="1" dirty="0">
                <a:ea typeface="標楷體" pitchFamily="65" charset="-120"/>
              </a:rPr>
              <a:t>府喺今年嘅施政報告推出咗一系列房屋措施，但並無提出支援貧窮私樓租戶嘅具體政策，你認為政府有冇需要為貧窮私樓租戶提供生活補貼？</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=540)</a:t>
            </a:r>
            <a:endParaRPr lang="en-US" altLang="zh-TW" sz="1400" b="1" dirty="0">
              <a:ea typeface="標楷體" pitchFamily="65" charset="-120"/>
            </a:endParaRPr>
          </a:p>
        </p:txBody>
      </p:sp>
      <p:sp>
        <p:nvSpPr>
          <p:cNvPr id="19460" name="Line 5"/>
          <p:cNvSpPr>
            <a:spLocks noChangeShapeType="1"/>
          </p:cNvSpPr>
          <p:nvPr/>
        </p:nvSpPr>
        <p:spPr bwMode="auto">
          <a:xfrm>
            <a:off x="887413" y="1125538"/>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graphicFrame>
        <p:nvGraphicFramePr>
          <p:cNvPr id="6" name="表格 6"/>
          <p:cNvGraphicFramePr>
            <a:graphicFrameLocks noGrp="1"/>
          </p:cNvGraphicFramePr>
          <p:nvPr>
            <p:extLst>
              <p:ext uri="{D42A27DB-BD31-4B8C-83A1-F6EECF244321}">
                <p14:modId xmlns:p14="http://schemas.microsoft.com/office/powerpoint/2010/main" xmlns="" val="2048938274"/>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70%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a:solidFill>
                            <a:schemeClr val="tx1"/>
                          </a:solidFill>
                          <a:latin typeface="Times New Roman" pitchFamily="18" charset="0"/>
                          <a:ea typeface="標楷體" pitchFamily="65" charset="-120"/>
                          <a:cs typeface="Times New Roman" pitchFamily="18" charset="0"/>
                        </a:rPr>
                        <a:t>30-49</a:t>
                      </a:r>
                      <a:r>
                        <a:rPr lang="zh-TW" altLang="en-US" sz="1400" b="0" i="0" u="none" strike="noStrike">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7" name="Rounded Rectangle 6"/>
          <p:cNvSpPr/>
          <p:nvPr/>
        </p:nvSpPr>
        <p:spPr>
          <a:xfrm>
            <a:off x="5724128" y="2016369"/>
            <a:ext cx="758734" cy="241388"/>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8" name="表格 6"/>
          <p:cNvGraphicFramePr>
            <a:graphicFrameLocks noGrp="1"/>
          </p:cNvGraphicFramePr>
          <p:nvPr>
            <p:extLst>
              <p:ext uri="{D42A27DB-BD31-4B8C-83A1-F6EECF244321}">
                <p14:modId xmlns:p14="http://schemas.microsoft.com/office/powerpoint/2010/main" xmlns="" val="1719981827"/>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按教育程度組別分析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HK" altLang="en-US" sz="14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75%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56%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大專或以上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smtClean="0">
                          <a:solidFill>
                            <a:schemeClr val="tx1"/>
                          </a:solidFill>
                          <a:effectLst/>
                          <a:latin typeface="Times New Roman"/>
                        </a:rPr>
                        <a:t>5%</a:t>
                      </a:r>
                      <a:endParaRPr lang="en-US" altLang="zh-HK" sz="1400" b="0" i="0" u="none" strike="noStrike" dirty="0">
                        <a:solidFill>
                          <a:schemeClr val="tx1"/>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95%</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0" name="Rounded Rectangle 9"/>
          <p:cNvSpPr/>
          <p:nvPr/>
        </p:nvSpPr>
        <p:spPr>
          <a:xfrm>
            <a:off x="5756030" y="4221088"/>
            <a:ext cx="726831" cy="245404"/>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1" name="Chart 10"/>
          <p:cNvGraphicFramePr>
            <a:graphicFrameLocks/>
          </p:cNvGraphicFramePr>
          <p:nvPr>
            <p:extLst>
              <p:ext uri="{D42A27DB-BD31-4B8C-83A1-F6EECF244321}">
                <p14:modId xmlns:p14="http://schemas.microsoft.com/office/powerpoint/2010/main" xmlns="" val="1700626427"/>
              </p:ext>
            </p:extLst>
          </p:nvPr>
        </p:nvGraphicFramePr>
        <p:xfrm>
          <a:off x="323528" y="1090490"/>
          <a:ext cx="4464496" cy="4813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kumimoji="0" lang="zh-TW" altLang="en-US" sz="2600" b="1" dirty="0">
                <a:solidFill>
                  <a:srgbClr val="000000"/>
                </a:solidFill>
                <a:ea typeface="標楷體" pitchFamily="65" charset="-120"/>
                <a:cs typeface="+mj-cs"/>
              </a:rPr>
              <a:t>對推</a:t>
            </a:r>
            <a:r>
              <a:rPr kumimoji="0" lang="zh-TW" altLang="en-US" sz="2600" b="1" dirty="0" smtClean="0">
                <a:solidFill>
                  <a:srgbClr val="000000"/>
                </a:solidFill>
                <a:ea typeface="標楷體" pitchFamily="65" charset="-120"/>
                <a:cs typeface="+mj-cs"/>
              </a:rPr>
              <a:t>行</a:t>
            </a:r>
            <a:r>
              <a:rPr kumimoji="0" lang="zh-TW" altLang="en-US" sz="2600" b="1" dirty="0" smtClean="0">
                <a:solidFill>
                  <a:srgbClr val="0000FF"/>
                </a:solidFill>
                <a:ea typeface="標楷體" pitchFamily="65" charset="-120"/>
                <a:cs typeface="+mj-cs"/>
              </a:rPr>
              <a:t>全</a:t>
            </a:r>
            <a:r>
              <a:rPr kumimoji="0" lang="zh-TW" altLang="en-US" sz="2600" b="1" dirty="0">
                <a:solidFill>
                  <a:srgbClr val="0000FF"/>
                </a:solidFill>
                <a:ea typeface="標楷體" pitchFamily="65" charset="-120"/>
                <a:cs typeface="+mj-cs"/>
              </a:rPr>
              <a:t>民養老金</a:t>
            </a:r>
            <a:r>
              <a:rPr kumimoji="0" lang="zh-TW" altLang="en-US" sz="2600" b="1" dirty="0">
                <a:solidFill>
                  <a:srgbClr val="000000"/>
                </a:solidFill>
                <a:ea typeface="標楷體" pitchFamily="65" charset="-120"/>
                <a:cs typeface="+mj-cs"/>
              </a:rPr>
              <a:t>制度的意見</a:t>
            </a:r>
            <a:endParaRPr kumimoji="0" lang="en-US" altLang="zh-TW" sz="2600" b="1" dirty="0">
              <a:solidFill>
                <a:srgbClr val="000000"/>
              </a:solidFill>
              <a:ea typeface="標楷體" pitchFamily="65" charset="-120"/>
              <a:cs typeface="+mj-cs"/>
            </a:endParaRPr>
          </a:p>
        </p:txBody>
      </p:sp>
      <p:sp>
        <p:nvSpPr>
          <p:cNvPr id="20483" name="Line 5"/>
          <p:cNvSpPr>
            <a:spLocks noChangeShapeType="1"/>
          </p:cNvSpPr>
          <p:nvPr/>
        </p:nvSpPr>
        <p:spPr bwMode="auto">
          <a:xfrm>
            <a:off x="906463" y="1117600"/>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
        <p:nvSpPr>
          <p:cNvPr id="20484" name="Rectangle 2"/>
          <p:cNvSpPr>
            <a:spLocks noChangeArrowheads="1"/>
          </p:cNvSpPr>
          <p:nvPr/>
        </p:nvSpPr>
        <p:spPr bwMode="auto">
          <a:xfrm>
            <a:off x="179388" y="5929313"/>
            <a:ext cx="8785225" cy="45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[Q4</a:t>
            </a:r>
            <a:r>
              <a:rPr lang="en-US" altLang="zh-TW" sz="1400" b="1" dirty="0" smtClean="0">
                <a:ea typeface="標楷體" pitchFamily="65" charset="-120"/>
              </a:rPr>
              <a:t>]	</a:t>
            </a:r>
            <a:r>
              <a:rPr lang="zh-TW" altLang="en-US" sz="1400" b="1" dirty="0" smtClean="0">
                <a:ea typeface="標楷體" pitchFamily="65" charset="-120"/>
              </a:rPr>
              <a:t>施</a:t>
            </a:r>
            <a:r>
              <a:rPr lang="zh-TW" altLang="en-US" sz="1400" b="1" dirty="0">
                <a:ea typeface="標楷體" pitchFamily="65" charset="-120"/>
              </a:rPr>
              <a:t>政報告未有提及推行全民養老金制度。你認為香港有冇需要推行全民養老金制度去改善長者嘅退休生活？</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=542)</a:t>
            </a:r>
            <a:endParaRPr lang="en-US" altLang="zh-TW" sz="1400" b="1" dirty="0">
              <a:ea typeface="標楷體" pitchFamily="65" charset="-120"/>
            </a:endParaRPr>
          </a:p>
        </p:txBody>
      </p:sp>
      <p:graphicFrame>
        <p:nvGraphicFramePr>
          <p:cNvPr id="12" name="表格 6"/>
          <p:cNvGraphicFramePr>
            <a:graphicFrameLocks noGrp="1"/>
          </p:cNvGraphicFramePr>
          <p:nvPr>
            <p:extLst>
              <p:ext uri="{D42A27DB-BD31-4B8C-83A1-F6EECF244321}">
                <p14:modId xmlns:p14="http://schemas.microsoft.com/office/powerpoint/2010/main" xmlns="" val="1447336724"/>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一半</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冇需要</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82%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a:solidFill>
                            <a:schemeClr val="tx1"/>
                          </a:solidFill>
                          <a:latin typeface="Times New Roman" pitchFamily="18" charset="0"/>
                          <a:ea typeface="標楷體" pitchFamily="65" charset="-120"/>
                          <a:cs typeface="Times New Roman" pitchFamily="18" charset="0"/>
                        </a:rPr>
                        <a:t>30-49</a:t>
                      </a:r>
                      <a:r>
                        <a:rPr lang="zh-TW" altLang="en-US" sz="1400" b="0" i="0" u="none" strike="noStrike">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74%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smtClean="0">
                          <a:solidFill>
                            <a:schemeClr val="tx1"/>
                          </a:solidFill>
                          <a:effectLst/>
                          <a:latin typeface="Times New Roman"/>
                        </a:rPr>
                        <a:t>71%</a:t>
                      </a:r>
                      <a:endParaRPr lang="en-US" altLang="zh-HK" sz="1400" b="0" i="0" u="none" strike="noStrike" dirty="0">
                        <a:solidFill>
                          <a:schemeClr val="tx1"/>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3" name="Rounded Rectangle 12"/>
          <p:cNvSpPr/>
          <p:nvPr/>
        </p:nvSpPr>
        <p:spPr>
          <a:xfrm>
            <a:off x="5747465" y="201748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4" name="表格 6"/>
          <p:cNvGraphicFramePr>
            <a:graphicFrameLocks noGrp="1"/>
          </p:cNvGraphicFramePr>
          <p:nvPr>
            <p:extLst>
              <p:ext uri="{D42A27DB-BD31-4B8C-83A1-F6EECF244321}">
                <p14:modId xmlns:p14="http://schemas.microsoft.com/office/powerpoint/2010/main" xmlns="" val="1177761541"/>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按教育程度組別分析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有需要</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a:solidFill>
                            <a:srgbClr val="000000"/>
                          </a:solidFill>
                          <a:latin typeface="Times New Roman" pitchFamily="18" charset="0"/>
                          <a:ea typeface="標楷體" pitchFamily="65" charset="-120"/>
                          <a:cs typeface="Times New Roman" pitchFamily="18" charset="0"/>
                        </a:rPr>
                        <a:t>一半</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半</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冇需要</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唔</a:t>
                      </a:r>
                      <a:r>
                        <a:rPr lang="zh-TW" altLang="en-US" sz="1400" b="0" i="0" u="none" strike="noStrike" dirty="0">
                          <a:solidFill>
                            <a:srgbClr val="000000"/>
                          </a:solidFill>
                          <a:latin typeface="Times New Roman" pitchFamily="18" charset="0"/>
                          <a:ea typeface="標楷體" pitchFamily="65" charset="-120"/>
                          <a:cs typeface="Times New Roman" pitchFamily="18" charset="0"/>
                        </a:rPr>
                        <a:t>知</a:t>
                      </a: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a:t>
                      </a:r>
                      <a:r>
                        <a:rPr lang="en-US" altLang="zh-TW" sz="1400" b="0" i="0" u="none" strike="noStrike" dirty="0" smtClean="0">
                          <a:solidFill>
                            <a:srgbClr val="000000"/>
                          </a:solidFill>
                          <a:latin typeface="Times New Roman" pitchFamily="18" charset="0"/>
                          <a:ea typeface="標楷體" pitchFamily="65" charset="-120"/>
                          <a:cs typeface="Times New Roman" pitchFamily="18" charset="0"/>
                        </a:rPr>
                        <a:t/>
                      </a:r>
                      <a:br>
                        <a:rPr lang="en-US" altLang="zh-TW" sz="1400" b="0" i="0" u="none" strike="noStrike" dirty="0" smtClean="0">
                          <a:solidFill>
                            <a:srgbClr val="000000"/>
                          </a:solidFill>
                          <a:latin typeface="Times New Roman" pitchFamily="18" charset="0"/>
                          <a:ea typeface="標楷體" pitchFamily="65" charset="-120"/>
                          <a:cs typeface="Times New Roman" pitchFamily="18" charset="0"/>
                        </a:rPr>
                      </a:br>
                      <a:r>
                        <a:rPr lang="zh-TW" altLang="en-US" sz="1400" b="0" i="0" u="none" strike="noStrike" dirty="0" smtClean="0">
                          <a:solidFill>
                            <a:srgbClr val="000000"/>
                          </a:solidFill>
                          <a:latin typeface="Times New Roman" pitchFamily="18" charset="0"/>
                          <a:ea typeface="標楷體" pitchFamily="65" charset="-120"/>
                          <a:cs typeface="Times New Roman" pitchFamily="18" charset="0"/>
                        </a:rPr>
                        <a:t>難講</a:t>
                      </a:r>
                      <a:endParaRPr lang="zh-TW" altLang="en-US" sz="1400" b="0" i="0" u="none" strike="noStrike" dirty="0">
                        <a:solidFill>
                          <a:srgbClr val="000000"/>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HK" altLang="en-US" sz="14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大專或以上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68%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23%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71%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rgbClr val="000000"/>
                          </a:solidFill>
                          <a:effectLst/>
                          <a:latin typeface="Times New Roman"/>
                        </a:rPr>
                        <a:t>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rgbClr val="000000"/>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5" name="Rounded Rectangle 14"/>
          <p:cNvSpPr/>
          <p:nvPr/>
        </p:nvSpPr>
        <p:spPr>
          <a:xfrm>
            <a:off x="5754224" y="4236954"/>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6" name="Chart 15"/>
          <p:cNvGraphicFramePr>
            <a:graphicFrameLocks/>
          </p:cNvGraphicFramePr>
          <p:nvPr>
            <p:extLst>
              <p:ext uri="{D42A27DB-BD31-4B8C-83A1-F6EECF244321}">
                <p14:modId xmlns:p14="http://schemas.microsoft.com/office/powerpoint/2010/main" xmlns="" val="2452900434"/>
              </p:ext>
            </p:extLst>
          </p:nvPr>
        </p:nvGraphicFramePr>
        <p:xfrm>
          <a:off x="323528" y="1090490"/>
          <a:ext cx="4464496" cy="4813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500063" y="188913"/>
            <a:ext cx="8072437" cy="928687"/>
          </a:xfrm>
          <a:prstGeom prst="rect">
            <a:avLst/>
          </a:prstGeom>
          <a:noFill/>
          <a:ln w="9525">
            <a:noFill/>
            <a:miter lim="800000"/>
            <a:headEnd/>
            <a:tailEnd/>
          </a:ln>
        </p:spPr>
        <p:txBody>
          <a:bodyPr anchor="ctr"/>
          <a:lstStyle/>
          <a:p>
            <a:pPr algn="ctr" fontAlgn="ctr">
              <a:defRPr/>
            </a:pPr>
            <a:r>
              <a:rPr kumimoji="0" lang="zh-TW" altLang="en-US" sz="2600" b="1" dirty="0">
                <a:solidFill>
                  <a:srgbClr val="000000"/>
                </a:solidFill>
                <a:ea typeface="標楷體" pitchFamily="65" charset="-120"/>
              </a:rPr>
              <a:t>對</a:t>
            </a:r>
            <a:r>
              <a:rPr kumimoji="0" lang="zh-TW" altLang="en-US" sz="2600" b="1" dirty="0">
                <a:solidFill>
                  <a:srgbClr val="0000FF"/>
                </a:solidFill>
                <a:ea typeface="標楷體" pitchFamily="65" charset="-120"/>
              </a:rPr>
              <a:t>未</a:t>
            </a:r>
            <a:r>
              <a:rPr kumimoji="0" lang="zh-TW" altLang="en-US" sz="2600" b="1" dirty="0" smtClean="0">
                <a:solidFill>
                  <a:srgbClr val="0000FF"/>
                </a:solidFill>
                <a:ea typeface="標楷體" pitchFamily="65" charset="-120"/>
              </a:rPr>
              <a:t>來五年</a:t>
            </a:r>
            <a:r>
              <a:rPr kumimoji="0" lang="zh-TW" altLang="en-US" sz="2600" b="1" dirty="0">
                <a:solidFill>
                  <a:srgbClr val="0000FF"/>
                </a:solidFill>
                <a:ea typeface="標楷體" pitchFamily="65" charset="-120"/>
              </a:rPr>
              <a:t>香</a:t>
            </a:r>
            <a:r>
              <a:rPr kumimoji="0" lang="zh-TW" altLang="en-US" sz="2600" b="1" dirty="0" smtClean="0">
                <a:solidFill>
                  <a:srgbClr val="0000FF"/>
                </a:solidFill>
                <a:ea typeface="標楷體" pitchFamily="65" charset="-120"/>
              </a:rPr>
              <a:t>港貧</a:t>
            </a:r>
            <a:r>
              <a:rPr kumimoji="0" lang="zh-TW" altLang="en-US" sz="2600" b="1" dirty="0">
                <a:solidFill>
                  <a:srgbClr val="0000FF"/>
                </a:solidFill>
                <a:ea typeface="標楷體" pitchFamily="65" charset="-120"/>
              </a:rPr>
              <a:t>窮情</a:t>
            </a:r>
            <a:r>
              <a:rPr kumimoji="0" lang="zh-TW" altLang="en-US" sz="2600" b="1" dirty="0" smtClean="0">
                <a:solidFill>
                  <a:srgbClr val="0000FF"/>
                </a:solidFill>
                <a:ea typeface="標楷體" pitchFamily="65" charset="-120"/>
              </a:rPr>
              <a:t>況</a:t>
            </a:r>
            <a:r>
              <a:rPr kumimoji="0" lang="zh-TW" altLang="en-US" sz="2600" b="1" dirty="0" smtClean="0">
                <a:solidFill>
                  <a:srgbClr val="000000"/>
                </a:solidFill>
                <a:ea typeface="標楷體" pitchFamily="65" charset="-120"/>
                <a:cs typeface="+mj-cs"/>
              </a:rPr>
              <a:t>的預期</a:t>
            </a:r>
            <a:endParaRPr kumimoji="0" lang="en-US" altLang="zh-TW" sz="2600" b="1" dirty="0">
              <a:solidFill>
                <a:srgbClr val="000000"/>
              </a:solidFill>
              <a:ea typeface="標楷體" pitchFamily="65" charset="-120"/>
              <a:cs typeface="+mj-cs"/>
            </a:endParaRPr>
          </a:p>
        </p:txBody>
      </p:sp>
      <p:sp>
        <p:nvSpPr>
          <p:cNvPr id="21507" name="Line 5"/>
          <p:cNvSpPr>
            <a:spLocks noChangeShapeType="1"/>
          </p:cNvSpPr>
          <p:nvPr/>
        </p:nvSpPr>
        <p:spPr bwMode="auto">
          <a:xfrm>
            <a:off x="887413" y="981075"/>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
        <p:nvSpPr>
          <p:cNvPr id="21508" name="Rectangle 2"/>
          <p:cNvSpPr>
            <a:spLocks noChangeArrowheads="1"/>
          </p:cNvSpPr>
          <p:nvPr/>
        </p:nvSpPr>
        <p:spPr bwMode="auto">
          <a:xfrm>
            <a:off x="168275" y="5930900"/>
            <a:ext cx="8796338" cy="450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90000"/>
              </a:lnSpc>
            </a:pPr>
            <a:r>
              <a:rPr lang="en-US" altLang="zh-TW" sz="1400" b="1" dirty="0">
                <a:ea typeface="標楷體" pitchFamily="65" charset="-120"/>
              </a:rPr>
              <a:t>[Q5</a:t>
            </a:r>
            <a:r>
              <a:rPr lang="en-US" altLang="zh-TW" sz="1400" b="1" dirty="0" smtClean="0">
                <a:ea typeface="標楷體" pitchFamily="65" charset="-120"/>
              </a:rPr>
              <a:t>]	</a:t>
            </a:r>
            <a:r>
              <a:rPr lang="zh-TW" altLang="en-US" sz="1400" b="1" dirty="0" smtClean="0">
                <a:ea typeface="標楷體" pitchFamily="65" charset="-120"/>
              </a:rPr>
              <a:t>聽</a:t>
            </a:r>
            <a:r>
              <a:rPr lang="zh-TW" altLang="en-US" sz="1400" b="1" dirty="0">
                <a:ea typeface="標楷體" pitchFamily="65" charset="-120"/>
              </a:rPr>
              <a:t>過施政報告後，你預期未來</a:t>
            </a:r>
            <a:r>
              <a:rPr lang="en-US" altLang="zh-TW" sz="1400" b="1" dirty="0">
                <a:ea typeface="標楷體" pitchFamily="65" charset="-120"/>
              </a:rPr>
              <a:t>5</a:t>
            </a:r>
            <a:r>
              <a:rPr lang="zh-TW" altLang="en-US" sz="1400" b="1" dirty="0">
                <a:ea typeface="標楷體" pitchFamily="65" charset="-120"/>
              </a:rPr>
              <a:t>年香港嘅貧窮情況會改善、惡化，定係不變？</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=542)</a:t>
            </a:r>
            <a:endParaRPr lang="en-US" altLang="zh-TW" sz="1400" b="1" dirty="0">
              <a:ea typeface="標楷體" pitchFamily="65" charset="-120"/>
            </a:endParaRPr>
          </a:p>
        </p:txBody>
      </p:sp>
      <p:graphicFrame>
        <p:nvGraphicFramePr>
          <p:cNvPr id="8" name="表格 6"/>
          <p:cNvGraphicFramePr>
            <a:graphicFrameLocks noGrp="1"/>
          </p:cNvGraphicFramePr>
          <p:nvPr>
            <p:extLst>
              <p:ext uri="{D42A27DB-BD31-4B8C-83A1-F6EECF244321}">
                <p14:modId xmlns:p14="http://schemas.microsoft.com/office/powerpoint/2010/main" xmlns="" val="3874783798"/>
              </p:ext>
            </p:extLst>
          </p:nvPr>
        </p:nvGraphicFramePr>
        <p:xfrm>
          <a:off x="4644464" y="1335362"/>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按年</a:t>
                      </a:r>
                      <a:r>
                        <a:rPr lang="zh-TW" altLang="en-US" sz="1600" b="1" i="0" u="none" strike="noStrike" dirty="0">
                          <a:solidFill>
                            <a:schemeClr val="tx1"/>
                          </a:solidFill>
                          <a:latin typeface="Times New Roman" pitchFamily="18" charset="0"/>
                          <a:ea typeface="標楷體" pitchFamily="65" charset="-120"/>
                          <a:cs typeface="Times New Roman" pitchFamily="18" charset="0"/>
                        </a:rPr>
                        <a:t>齡組</a:t>
                      </a: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會改善</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不變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會惡化</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18-29</a:t>
                      </a:r>
                      <a:r>
                        <a:rPr lang="zh-TW" altLang="en-US" sz="1400" b="0" i="0" u="none" strike="noStrike" dirty="0">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a:solidFill>
                            <a:schemeClr val="tx1"/>
                          </a:solidFill>
                          <a:latin typeface="Times New Roman" pitchFamily="18" charset="0"/>
                          <a:ea typeface="標楷體" pitchFamily="65" charset="-120"/>
                          <a:cs typeface="Times New Roman" pitchFamily="18" charset="0"/>
                        </a:rPr>
                        <a:t>30-49</a:t>
                      </a:r>
                      <a:r>
                        <a:rPr lang="zh-TW" altLang="en-US" sz="1400" b="0" i="0" u="none" strike="noStrike">
                          <a:solidFill>
                            <a:schemeClr val="tx1"/>
                          </a:solidFill>
                          <a:latin typeface="Times New Roman" pitchFamily="18" charset="0"/>
                          <a:ea typeface="標楷體" pitchFamily="65" charset="-120"/>
                          <a:cs typeface="Times New Roman" pitchFamily="18" charset="0"/>
                        </a:rPr>
                        <a:t>歲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en-US" altLang="zh-TW" sz="1400" b="0" i="0" u="none" strike="noStrike" dirty="0">
                          <a:solidFill>
                            <a:schemeClr val="tx1"/>
                          </a:solidFill>
                          <a:latin typeface="Times New Roman" pitchFamily="18" charset="0"/>
                          <a:ea typeface="標楷體" pitchFamily="65" charset="-120"/>
                          <a:cs typeface="Times New Roman" pitchFamily="18" charset="0"/>
                        </a:rPr>
                        <a:t>50</a:t>
                      </a:r>
                      <a:r>
                        <a:rPr lang="zh-TW" altLang="en-US" sz="1400" b="0" i="0" u="none" strike="noStrike" dirty="0">
                          <a:solidFill>
                            <a:schemeClr val="tx1"/>
                          </a:solidFill>
                          <a:latin typeface="Times New Roman" pitchFamily="18" charset="0"/>
                          <a:ea typeface="標楷體" pitchFamily="65" charset="-120"/>
                          <a:cs typeface="Times New Roman" pitchFamily="18" charset="0"/>
                        </a:rPr>
                        <a:t>歲或以上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smtClean="0">
                          <a:solidFill>
                            <a:schemeClr val="tx1"/>
                          </a:solidFill>
                          <a:effectLst/>
                          <a:latin typeface="Times New Roman"/>
                        </a:rPr>
                        <a:t>21%</a:t>
                      </a:r>
                      <a:endParaRPr lang="en-US" altLang="zh-HK" sz="1400" b="0" i="0" u="none" strike="noStrike" dirty="0">
                        <a:solidFill>
                          <a:schemeClr val="tx1"/>
                        </a:solidFill>
                        <a:effectLst/>
                        <a:latin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7" name="Rounded Rectangle 6"/>
          <p:cNvSpPr/>
          <p:nvPr/>
        </p:nvSpPr>
        <p:spPr>
          <a:xfrm>
            <a:off x="6497742" y="2017480"/>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5" name="表格 6"/>
          <p:cNvGraphicFramePr>
            <a:graphicFrameLocks noGrp="1"/>
          </p:cNvGraphicFramePr>
          <p:nvPr>
            <p:extLst>
              <p:ext uri="{D42A27DB-BD31-4B8C-83A1-F6EECF244321}">
                <p14:modId xmlns:p14="http://schemas.microsoft.com/office/powerpoint/2010/main" xmlns="" val="2650362799"/>
              </p:ext>
            </p:extLst>
          </p:nvPr>
        </p:nvGraphicFramePr>
        <p:xfrm>
          <a:off x="4659313" y="3539794"/>
          <a:ext cx="4104000" cy="1949622"/>
        </p:xfrm>
        <a:graphic>
          <a:graphicData uri="http://schemas.openxmlformats.org/drawingml/2006/table">
            <a:tbl>
              <a:tblPr/>
              <a:tblGrid>
                <a:gridCol w="1080000"/>
                <a:gridCol w="756000"/>
                <a:gridCol w="756000"/>
                <a:gridCol w="756000"/>
                <a:gridCol w="756000"/>
              </a:tblGrid>
              <a:tr h="252000">
                <a:tc gridSpan="5">
                  <a:txBody>
                    <a:bodyPr/>
                    <a:lstStyle/>
                    <a:p>
                      <a:pPr algn="ctr" rtl="0" fontAlgn="ctr"/>
                      <a:r>
                        <a:rPr lang="zh-TW" altLang="en-US" sz="1600" b="1" i="0" u="none" strike="noStrike" dirty="0" smtClean="0">
                          <a:solidFill>
                            <a:schemeClr val="tx1"/>
                          </a:solidFill>
                          <a:latin typeface="Times New Roman" pitchFamily="18" charset="0"/>
                          <a:ea typeface="標楷體" pitchFamily="65" charset="-120"/>
                          <a:cs typeface="Times New Roman" pitchFamily="18" charset="0"/>
                        </a:rPr>
                        <a:t>按教育程度組別分析</a:t>
                      </a:r>
                      <a:r>
                        <a:rPr lang="en-US" altLang="zh-TW" sz="1600" b="1" i="0" u="none" strike="noStrike" baseline="30000" dirty="0" smtClean="0">
                          <a:solidFill>
                            <a:schemeClr val="tx1"/>
                          </a:solidFill>
                          <a:latin typeface="Times New Roman" pitchFamily="18" charset="0"/>
                          <a:ea typeface="標楷體" pitchFamily="65" charset="-120"/>
                          <a:cs typeface="Times New Roman" pitchFamily="18" charset="0"/>
                        </a:rPr>
                        <a:t>##</a:t>
                      </a:r>
                      <a:endParaRPr lang="zh-TW" altLang="en-US" sz="1600" b="1"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　</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會改善</a:t>
                      </a: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不變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會惡化</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唔</a:t>
                      </a:r>
                      <a:r>
                        <a:rPr lang="zh-TW" altLang="en-US" sz="1400" b="0" i="0" u="none" strike="noStrike" dirty="0">
                          <a:solidFill>
                            <a:schemeClr val="tx1"/>
                          </a:solidFill>
                          <a:latin typeface="Times New Roman" pitchFamily="18" charset="0"/>
                          <a:ea typeface="標楷體" pitchFamily="65" charset="-120"/>
                          <a:cs typeface="Times New Roman" pitchFamily="18" charset="0"/>
                        </a:rPr>
                        <a:t>知</a:t>
                      </a: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a:t>
                      </a:r>
                      <a:r>
                        <a:rPr lang="en-US" altLang="zh-TW" sz="1400" b="0" i="0" u="none" strike="noStrike" dirty="0" smtClean="0">
                          <a:solidFill>
                            <a:schemeClr val="tx1"/>
                          </a:solidFill>
                          <a:latin typeface="Times New Roman" pitchFamily="18" charset="0"/>
                          <a:ea typeface="標楷體" pitchFamily="65" charset="-120"/>
                          <a:cs typeface="Times New Roman" pitchFamily="18" charset="0"/>
                        </a:rPr>
                        <a:t/>
                      </a:r>
                      <a:br>
                        <a:rPr lang="en-US" altLang="zh-TW" sz="1400" b="0" i="0" u="none" strike="noStrike" dirty="0" smtClean="0">
                          <a:solidFill>
                            <a:schemeClr val="tx1"/>
                          </a:solidFill>
                          <a:latin typeface="Times New Roman" pitchFamily="18" charset="0"/>
                          <a:ea typeface="標楷體" pitchFamily="65" charset="-120"/>
                          <a:cs typeface="Times New Roman" pitchFamily="18" charset="0"/>
                        </a:rPr>
                      </a:b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難講</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HK" altLang="en-US" sz="14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7%</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10%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smtClean="0">
                          <a:solidFill>
                            <a:schemeClr val="tx1"/>
                          </a:solidFill>
                          <a:latin typeface="Times New Roman" pitchFamily="18" charset="0"/>
                          <a:ea typeface="標楷體" pitchFamily="65" charset="-120"/>
                          <a:cs typeface="Times New Roman" pitchFamily="18" charset="0"/>
                        </a:rPr>
                        <a:t>大專或以上</a:t>
                      </a:r>
                      <a:endParaRPr lang="zh-TW" altLang="en-US" sz="14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a:txBody>
                    <a:bodyPr/>
                    <a:lstStyle/>
                    <a:p>
                      <a:pPr algn="ctr" rtl="0" fontAlgn="ctr"/>
                      <a:r>
                        <a:rPr lang="zh-TW" altLang="en-US" sz="1400" b="0" i="0" u="none" strike="noStrike" dirty="0">
                          <a:solidFill>
                            <a:schemeClr val="tx1"/>
                          </a:solidFill>
                          <a:latin typeface="Times New Roman" pitchFamily="18" charset="0"/>
                          <a:ea typeface="標楷體" pitchFamily="65" charset="-120"/>
                          <a:cs typeface="Times New Roman" pitchFamily="18" charset="0"/>
                        </a:rPr>
                        <a:t>整體樣本</a:t>
                      </a:r>
                    </a:p>
                  </a:txBody>
                  <a:tcPr marL="9525" marR="9525" marT="9531"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31%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41%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a:solidFill>
                            <a:schemeClr val="tx1"/>
                          </a:solidFill>
                          <a:effectLst/>
                          <a:latin typeface="Times New Roman"/>
                        </a:rPr>
                        <a:t>21%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400" b="0" i="0" u="none" strike="noStrike" dirty="0">
                          <a:solidFill>
                            <a:schemeClr val="tx1"/>
                          </a:solidFill>
                          <a:effectLst/>
                          <a:latin typeface="Times New Roman"/>
                        </a:rPr>
                        <a:t>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00">
                <a:tc gridSpan="5">
                  <a:txBody>
                    <a:bodyPr/>
                    <a:lstStyle/>
                    <a:p>
                      <a:pPr algn="ctr" rtl="0"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異</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5" marR="9525" marT="9531"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r>
            </a:tbl>
          </a:graphicData>
        </a:graphic>
      </p:graphicFrame>
      <p:sp>
        <p:nvSpPr>
          <p:cNvPr id="16" name="Rounded Rectangle 15"/>
          <p:cNvSpPr/>
          <p:nvPr/>
        </p:nvSpPr>
        <p:spPr>
          <a:xfrm>
            <a:off x="5754224" y="4236953"/>
            <a:ext cx="720000" cy="252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graphicFrame>
        <p:nvGraphicFramePr>
          <p:cNvPr id="13" name="Chart 12"/>
          <p:cNvGraphicFramePr>
            <a:graphicFrameLocks/>
          </p:cNvGraphicFramePr>
          <p:nvPr>
            <p:extLst>
              <p:ext uri="{D42A27DB-BD31-4B8C-83A1-F6EECF244321}">
                <p14:modId xmlns:p14="http://schemas.microsoft.com/office/powerpoint/2010/main" xmlns="" val="1431105482"/>
              </p:ext>
            </p:extLst>
          </p:nvPr>
        </p:nvGraphicFramePr>
        <p:xfrm>
          <a:off x="323528" y="1090490"/>
          <a:ext cx="4464496" cy="48133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1625" y="510381"/>
            <a:ext cx="8534400" cy="614363"/>
          </a:xfrm>
        </p:spPr>
        <p:txBody>
          <a:bodyPr/>
          <a:lstStyle/>
          <a:p>
            <a:pPr eaLnBrk="1" hangingPunct="1"/>
            <a:r>
              <a:rPr lang="zh-TW" altLang="en-US" sz="3600" b="1" dirty="0" smtClean="0">
                <a:solidFill>
                  <a:srgbClr val="000000"/>
                </a:solidFill>
                <a:latin typeface="標楷體" pitchFamily="65" charset="-120"/>
                <a:ea typeface="標楷體" pitchFamily="65" charset="-120"/>
              </a:rPr>
              <a:t>總結</a:t>
            </a:r>
            <a:endParaRPr lang="zh-HK" altLang="en-US" sz="3600" dirty="0" smtClean="0"/>
          </a:p>
        </p:txBody>
      </p:sp>
      <p:sp>
        <p:nvSpPr>
          <p:cNvPr id="3" name="Rectangle 2"/>
          <p:cNvSpPr>
            <a:spLocks noChangeArrowheads="1"/>
          </p:cNvSpPr>
          <p:nvPr/>
        </p:nvSpPr>
        <p:spPr bwMode="auto">
          <a:xfrm>
            <a:off x="755576" y="1554465"/>
            <a:ext cx="7675562" cy="40282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整體而言，巿民對特</a:t>
            </a:r>
            <a:r>
              <a:rPr lang="zh-TW" altLang="en-US" b="1" dirty="0" smtClean="0">
                <a:ea typeface="標楷體" pitchFamily="65" charset="-120"/>
              </a:rPr>
              <a:t>首林鄭月娥首份施</a:t>
            </a:r>
            <a:r>
              <a:rPr lang="zh-TW" altLang="en-US" b="1" dirty="0">
                <a:ea typeface="標楷體" pitchFamily="65" charset="-120"/>
              </a:rPr>
              <a:t>政報告中扶貧措施的評</a:t>
            </a:r>
            <a:r>
              <a:rPr lang="zh-TW" altLang="en-US" b="1" dirty="0" smtClean="0">
                <a:ea typeface="標楷體" pitchFamily="65" charset="-120"/>
              </a:rPr>
              <a:t>價頗為正面，</a:t>
            </a:r>
            <a:r>
              <a:rPr lang="zh-TW" altLang="en-US" b="1" dirty="0">
                <a:ea typeface="標楷體" pitchFamily="65" charset="-120"/>
              </a:rPr>
              <a:t>滿意程度評</a:t>
            </a:r>
            <a:r>
              <a:rPr lang="zh-TW" altLang="en-US" b="1" dirty="0" smtClean="0">
                <a:ea typeface="標楷體" pitchFamily="65" charset="-120"/>
              </a:rPr>
              <a:t>分為 </a:t>
            </a:r>
            <a:r>
              <a:rPr lang="en-US" altLang="zh-TW" b="1" dirty="0" smtClean="0">
                <a:ea typeface="標楷體" pitchFamily="65" charset="-120"/>
              </a:rPr>
              <a:t>58.7 </a:t>
            </a:r>
            <a:r>
              <a:rPr lang="zh-TW" altLang="en-US" b="1" dirty="0">
                <a:ea typeface="標楷體" pitchFamily="65" charset="-120"/>
              </a:rPr>
              <a:t>分</a:t>
            </a:r>
            <a:r>
              <a:rPr lang="zh-TW" altLang="en-US" b="1" dirty="0" smtClean="0">
                <a:ea typeface="標楷體" pitchFamily="65" charset="-120"/>
              </a:rPr>
              <a:t>，是 </a:t>
            </a:r>
            <a:r>
              <a:rPr lang="en-US" altLang="zh-TW" b="1" dirty="0" smtClean="0">
                <a:ea typeface="標楷體" pitchFamily="65" charset="-120"/>
              </a:rPr>
              <a:t>2010 </a:t>
            </a:r>
            <a:r>
              <a:rPr lang="zh-TW" altLang="en-US" b="1" dirty="0" smtClean="0">
                <a:ea typeface="標楷體" pitchFamily="65" charset="-120"/>
              </a:rPr>
              <a:t>年調查開展以來最高。</a:t>
            </a:r>
            <a:endParaRPr lang="en-US" altLang="zh-TW" b="1" dirty="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市民對施</a:t>
            </a:r>
            <a:r>
              <a:rPr lang="zh-TW" altLang="en-US" b="1" dirty="0" smtClean="0">
                <a:ea typeface="標楷體" pitchFamily="65" charset="-120"/>
              </a:rPr>
              <a:t>政措</a:t>
            </a:r>
            <a:r>
              <a:rPr lang="zh-TW" altLang="en-US" b="1" dirty="0">
                <a:ea typeface="標楷體" pitchFamily="65" charset="-120"/>
              </a:rPr>
              <a:t>施改善低收入人士生</a:t>
            </a:r>
            <a:r>
              <a:rPr lang="zh-TW" altLang="en-US" b="1" dirty="0" smtClean="0">
                <a:ea typeface="標楷體" pitchFamily="65" charset="-120"/>
              </a:rPr>
              <a:t>活的</a:t>
            </a:r>
            <a:r>
              <a:rPr lang="zh-TW" altLang="en-US" b="1" dirty="0">
                <a:ea typeface="標楷體" pitchFamily="65" charset="-120"/>
              </a:rPr>
              <a:t>效</a:t>
            </a:r>
            <a:r>
              <a:rPr lang="zh-TW" altLang="en-US" b="1" dirty="0" smtClean="0">
                <a:ea typeface="標楷體" pitchFamily="65" charset="-120"/>
              </a:rPr>
              <a:t>用評價比梁振英近三年的施政報告措施為佳，但仍然趨向負</a:t>
            </a:r>
            <a:r>
              <a:rPr lang="zh-TW" altLang="en-US" b="1" dirty="0">
                <a:ea typeface="標楷體" pitchFamily="65" charset="-120"/>
              </a:rPr>
              <a:t>面</a:t>
            </a:r>
            <a:r>
              <a:rPr lang="zh-TW" altLang="en-US" b="1" dirty="0" smtClean="0">
                <a:ea typeface="標楷體" pitchFamily="65" charset="-120"/>
              </a:rPr>
              <a:t>。三分之一被</a:t>
            </a:r>
            <a:r>
              <a:rPr lang="zh-TW" altLang="en-US" b="1" dirty="0">
                <a:ea typeface="標楷體" pitchFamily="65" charset="-120"/>
              </a:rPr>
              <a:t>訪者認</a:t>
            </a:r>
            <a:r>
              <a:rPr lang="zh-TW" altLang="en-US" b="1" dirty="0" smtClean="0">
                <a:ea typeface="標楷體" pitchFamily="65" charset="-120"/>
              </a:rPr>
              <a:t>為措</a:t>
            </a:r>
            <a:r>
              <a:rPr lang="zh-TW" altLang="en-US" b="1" dirty="0">
                <a:ea typeface="標楷體" pitchFamily="65" charset="-120"/>
              </a:rPr>
              <a:t>施對改善低收入人士生</a:t>
            </a:r>
            <a:r>
              <a:rPr lang="zh-TW" altLang="en-US" b="1" dirty="0" smtClean="0">
                <a:ea typeface="標楷體" pitchFamily="65" charset="-120"/>
              </a:rPr>
              <a:t>活「</a:t>
            </a:r>
            <a:r>
              <a:rPr lang="zh-TW" altLang="en-US" b="1" dirty="0">
                <a:ea typeface="標楷體" pitchFamily="65" charset="-120"/>
              </a:rPr>
              <a:t>效用小</a:t>
            </a:r>
            <a:r>
              <a:rPr lang="zh-TW" altLang="en-US" b="1" dirty="0" smtClean="0">
                <a:ea typeface="標楷體" pitchFamily="65" charset="-120"/>
              </a:rPr>
              <a:t>」或「沒</a:t>
            </a:r>
            <a:r>
              <a:rPr lang="zh-TW" altLang="en-US" b="1" dirty="0">
                <a:ea typeface="標楷體" pitchFamily="65" charset="-120"/>
              </a:rPr>
              <a:t>有效</a:t>
            </a:r>
            <a:r>
              <a:rPr lang="zh-TW" altLang="en-US" b="1" dirty="0" smtClean="0">
                <a:ea typeface="標楷體" pitchFamily="65" charset="-120"/>
              </a:rPr>
              <a:t>用」</a:t>
            </a:r>
            <a:r>
              <a:rPr lang="en-US" altLang="zh-TW" b="1" dirty="0" smtClean="0">
                <a:ea typeface="標楷體" pitchFamily="65" charset="-120"/>
              </a:rPr>
              <a:t>。</a:t>
            </a:r>
            <a:endParaRPr lang="en-US" altLang="zh-TW" b="1" dirty="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a:ea typeface="標楷體" pitchFamily="65" charset="-120"/>
              </a:rPr>
              <a:t>深入分析顯示，年紀愈輕、教育程度愈高者愈傾向對施政報</a:t>
            </a:r>
            <a:r>
              <a:rPr lang="zh-TW" altLang="en-US" b="1" dirty="0" smtClean="0">
                <a:ea typeface="標楷體" pitchFamily="65" charset="-120"/>
              </a:rPr>
              <a:t>告及其扶貧措施表</a:t>
            </a:r>
            <a:r>
              <a:rPr lang="zh-TW" altLang="en-US" b="1" dirty="0">
                <a:ea typeface="標楷體" pitchFamily="65" charset="-120"/>
              </a:rPr>
              <a:t>達負面意見</a:t>
            </a:r>
            <a:r>
              <a:rPr lang="zh-TW" altLang="en-US" b="1" dirty="0" smtClean="0">
                <a:ea typeface="標楷體" pitchFamily="65" charset="-120"/>
              </a:rPr>
              <a:t>。</a:t>
            </a:r>
            <a:endParaRPr lang="en-US" altLang="zh-TW" b="1" dirty="0">
              <a:ea typeface="標楷體" pitchFamily="65" charset="-120"/>
            </a:endParaRPr>
          </a:p>
        </p:txBody>
      </p:sp>
      <p:sp>
        <p:nvSpPr>
          <p:cNvPr id="23556" name="Line 5"/>
          <p:cNvSpPr>
            <a:spLocks noChangeShapeType="1"/>
          </p:cNvSpPr>
          <p:nvPr/>
        </p:nvSpPr>
        <p:spPr bwMode="auto">
          <a:xfrm>
            <a:off x="755650" y="1268760"/>
            <a:ext cx="7675563"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301625" y="510381"/>
            <a:ext cx="8534400" cy="614363"/>
          </a:xfrm>
        </p:spPr>
        <p:txBody>
          <a:bodyPr/>
          <a:lstStyle/>
          <a:p>
            <a:pPr eaLnBrk="1" hangingPunct="1"/>
            <a:r>
              <a:rPr lang="zh-TW" altLang="en-US" sz="3600" b="1" dirty="0" smtClean="0">
                <a:solidFill>
                  <a:srgbClr val="000000"/>
                </a:solidFill>
                <a:latin typeface="標楷體" pitchFamily="65" charset="-120"/>
                <a:ea typeface="標楷體" pitchFamily="65" charset="-120"/>
              </a:rPr>
              <a:t>總結</a:t>
            </a:r>
            <a:endParaRPr lang="zh-HK" altLang="en-US" sz="3600" dirty="0" smtClean="0"/>
          </a:p>
        </p:txBody>
      </p:sp>
      <p:sp>
        <p:nvSpPr>
          <p:cNvPr id="3" name="Rectangle 2"/>
          <p:cNvSpPr>
            <a:spLocks noChangeArrowheads="1"/>
          </p:cNvSpPr>
          <p:nvPr/>
        </p:nvSpPr>
        <p:spPr bwMode="auto">
          <a:xfrm>
            <a:off x="755576" y="1561021"/>
            <a:ext cx="7675562" cy="44627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ts val="1200"/>
              </a:spcBef>
              <a:buClr>
                <a:schemeClr val="tx1"/>
              </a:buClr>
              <a:buSzPct val="75000"/>
              <a:buFont typeface="Wingdings" pitchFamily="2" charset="2"/>
              <a:buChar char="l"/>
            </a:pPr>
            <a:r>
              <a:rPr lang="zh-TW" altLang="en-US" b="1" dirty="0" smtClean="0">
                <a:ea typeface="標楷體" pitchFamily="65" charset="-120"/>
              </a:rPr>
              <a:t>施政報告未有觸及的扶貧措施方面，六成被訪</a:t>
            </a:r>
            <a:r>
              <a:rPr lang="zh-TW" altLang="en-US" b="1" dirty="0">
                <a:ea typeface="標楷體" pitchFamily="65" charset="-120"/>
              </a:rPr>
              <a:t>者認為政府有需要為貧窮私樓租戶提供生活補</a:t>
            </a:r>
            <a:r>
              <a:rPr lang="zh-TW" altLang="en-US" b="1" dirty="0" smtClean="0">
                <a:ea typeface="標楷體" pitchFamily="65" charset="-120"/>
              </a:rPr>
              <a:t>貼，反對者則佔四分之一；七成被訪者認為香港有需要推行全民養老金制度，認為沒有需要的則有一成八。</a:t>
            </a:r>
            <a:endParaRPr lang="en-US" altLang="zh-TW" b="1" dirty="0" smtClean="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smtClean="0">
                <a:ea typeface="標楷體" pitchFamily="65" charset="-120"/>
              </a:rPr>
              <a:t>對於未來五年香港的貧窮情況，四成人預期情況不變，認為會改善的佔三成，比認為會惡化的兩成稍多。</a:t>
            </a:r>
            <a:endParaRPr lang="en-US" altLang="zh-TW" b="1" dirty="0" smtClean="0">
              <a:ea typeface="標楷體" pitchFamily="65" charset="-120"/>
            </a:endParaRPr>
          </a:p>
          <a:p>
            <a:pPr algn="just" eaLnBrk="1" hangingPunct="1">
              <a:lnSpc>
                <a:spcPct val="110000"/>
              </a:lnSpc>
              <a:spcBef>
                <a:spcPts val="1200"/>
              </a:spcBef>
              <a:buClr>
                <a:schemeClr val="tx1"/>
              </a:buClr>
              <a:buSzPct val="75000"/>
              <a:buFont typeface="Wingdings" pitchFamily="2" charset="2"/>
              <a:buChar char="l"/>
            </a:pPr>
            <a:r>
              <a:rPr lang="zh-TW" altLang="en-US" b="1" dirty="0" smtClean="0">
                <a:ea typeface="標楷體" pitchFamily="65" charset="-120"/>
              </a:rPr>
              <a:t>綜</a:t>
            </a:r>
            <a:r>
              <a:rPr lang="zh-TW" altLang="en-US" b="1" dirty="0">
                <a:ea typeface="標楷體" pitchFamily="65" charset="-120"/>
              </a:rPr>
              <a:t>合分析</a:t>
            </a:r>
            <a:r>
              <a:rPr lang="zh-TW" altLang="en-US" b="1" dirty="0" smtClean="0">
                <a:ea typeface="標楷體" pitchFamily="65" charset="-120"/>
              </a:rPr>
              <a:t>，巿</a:t>
            </a:r>
            <a:r>
              <a:rPr lang="zh-TW" altLang="en-US" b="1" dirty="0">
                <a:ea typeface="標楷體" pitchFamily="65" charset="-120"/>
              </a:rPr>
              <a:t>民對施政報</a:t>
            </a:r>
            <a:r>
              <a:rPr lang="zh-TW" altLang="en-US" b="1" dirty="0" smtClean="0">
                <a:ea typeface="標楷體" pitchFamily="65" charset="-120"/>
              </a:rPr>
              <a:t>告中扶</a:t>
            </a:r>
            <a:r>
              <a:rPr lang="zh-TW" altLang="en-US" b="1" dirty="0">
                <a:ea typeface="標楷體" pitchFamily="65" charset="-120"/>
              </a:rPr>
              <a:t>貧措</a:t>
            </a:r>
            <a:r>
              <a:rPr lang="zh-TW" altLang="en-US" b="1" dirty="0" smtClean="0">
                <a:ea typeface="標楷體" pitchFamily="65" charset="-120"/>
              </a:rPr>
              <a:t>施的整體評價較往年正面，亦對措施有所預期。但大部分市民認為香港政府應做得更多，以幫助低收入人士，改善香港的貧窮情況。</a:t>
            </a:r>
            <a:endParaRPr lang="en-US" altLang="zh-TW" b="1" dirty="0">
              <a:ea typeface="標楷體" pitchFamily="65" charset="-120"/>
            </a:endParaRPr>
          </a:p>
        </p:txBody>
      </p:sp>
      <p:sp>
        <p:nvSpPr>
          <p:cNvPr id="23556" name="Line 5"/>
          <p:cNvSpPr>
            <a:spLocks noChangeShapeType="1"/>
          </p:cNvSpPr>
          <p:nvPr/>
        </p:nvSpPr>
        <p:spPr bwMode="auto">
          <a:xfrm>
            <a:off x="755650" y="1268760"/>
            <a:ext cx="7675563"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Tree>
    <p:extLst>
      <p:ext uri="{BB962C8B-B14F-4D97-AF65-F5344CB8AC3E}">
        <p14:creationId xmlns:p14="http://schemas.microsoft.com/office/powerpoint/2010/main" xmlns="" val="327374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Line 5"/>
          <p:cNvSpPr>
            <a:spLocks noChangeShapeType="1"/>
          </p:cNvSpPr>
          <p:nvPr/>
        </p:nvSpPr>
        <p:spPr bwMode="auto">
          <a:xfrm>
            <a:off x="844550" y="3276600"/>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
        <p:nvSpPr>
          <p:cNvPr id="4" name="Rectangle 2"/>
          <p:cNvSpPr>
            <a:spLocks noChangeArrowheads="1"/>
          </p:cNvSpPr>
          <p:nvPr/>
        </p:nvSpPr>
        <p:spPr bwMode="auto">
          <a:xfrm>
            <a:off x="838200" y="1557338"/>
            <a:ext cx="7621588" cy="1600200"/>
          </a:xfrm>
          <a:prstGeom prst="rect">
            <a:avLst/>
          </a:prstGeom>
          <a:noFill/>
          <a:ln w="9525">
            <a:noFill/>
            <a:miter lim="800000"/>
            <a:headEnd/>
            <a:tailEnd/>
          </a:ln>
        </p:spPr>
        <p:txBody>
          <a:bodyPr anchor="ctr"/>
          <a:lstStyle/>
          <a:p>
            <a:pPr algn="ctr">
              <a:lnSpc>
                <a:spcPct val="90000"/>
              </a:lnSpc>
              <a:defRPr/>
            </a:pPr>
            <a:r>
              <a:rPr lang="zh-TW" altLang="en-US" sz="4800" b="1" kern="0" dirty="0">
                <a:solidFill>
                  <a:srgbClr val="000000"/>
                </a:solidFill>
                <a:latin typeface="標楷體" pitchFamily="65" charset="-120"/>
                <a:ea typeface="標楷體" pitchFamily="65" charset="-120"/>
                <a:cs typeface="+mj-cs"/>
              </a:rPr>
              <a:t>報 告 完 畢</a:t>
            </a:r>
          </a:p>
        </p:txBody>
      </p:sp>
      <p:sp>
        <p:nvSpPr>
          <p:cNvPr id="5" name="Rectangle 3"/>
          <p:cNvSpPr>
            <a:spLocks noChangeArrowheads="1"/>
          </p:cNvSpPr>
          <p:nvPr/>
        </p:nvSpPr>
        <p:spPr bwMode="auto">
          <a:xfrm>
            <a:off x="152400" y="3690938"/>
            <a:ext cx="8812213" cy="1143000"/>
          </a:xfrm>
          <a:prstGeom prst="rect">
            <a:avLst/>
          </a:prstGeom>
          <a:noFill/>
          <a:ln w="9525">
            <a:noFill/>
            <a:miter lim="800000"/>
            <a:headEnd/>
            <a:tailEnd/>
          </a:ln>
        </p:spPr>
        <p:txBody>
          <a:bodyPr/>
          <a:lstStyle/>
          <a:p>
            <a:pPr algn="ctr">
              <a:spcBef>
                <a:spcPct val="20000"/>
              </a:spcBef>
              <a:buClr>
                <a:schemeClr val="tx1"/>
              </a:buClr>
              <a:buSzPct val="75000"/>
              <a:buFont typeface="Wingdings" pitchFamily="2" charset="2"/>
              <a:buNone/>
              <a:defRPr/>
            </a:pPr>
            <a:r>
              <a:rPr lang="zh-TW" altLang="en-US" sz="2800" b="1" kern="0" dirty="0">
                <a:solidFill>
                  <a:srgbClr val="000000"/>
                </a:solidFill>
                <a:effectLst>
                  <a:outerShdw blurRad="38100" dist="38100" dir="2700000" algn="tl">
                    <a:srgbClr val="C0C0C0"/>
                  </a:outerShdw>
                </a:effectLst>
                <a:latin typeface="標楷體" pitchFamily="65" charset="-120"/>
                <a:ea typeface="標楷體" pitchFamily="65" charset="-120"/>
              </a:rPr>
              <a:t>詳細報告結果，請瀏覽</a:t>
            </a:r>
            <a:endParaRPr lang="zh-TW" altLang="en-US" sz="2800" b="1" kern="0" dirty="0">
              <a:solidFill>
                <a:srgbClr val="000000"/>
              </a:solidFill>
              <a:effectLst>
                <a:outerShdw blurRad="38100" dist="38100" dir="2700000" algn="tl">
                  <a:srgbClr val="C0C0C0"/>
                </a:outerShdw>
              </a:effectLst>
              <a:latin typeface="+mn-lt"/>
              <a:ea typeface="標楷體" pitchFamily="65" charset="-120"/>
            </a:endParaRPr>
          </a:p>
          <a:p>
            <a:pPr algn="ctr">
              <a:spcBef>
                <a:spcPct val="20000"/>
              </a:spcBef>
              <a:buClr>
                <a:schemeClr val="tx1"/>
              </a:buClr>
              <a:buSzPct val="75000"/>
              <a:buFont typeface="Wingdings" pitchFamily="2" charset="2"/>
              <a:buNone/>
              <a:defRPr/>
            </a:pPr>
            <a:r>
              <a:rPr lang="en-US" altLang="zh-TW" sz="2800" b="1" kern="0" dirty="0">
                <a:solidFill>
                  <a:srgbClr val="000000"/>
                </a:solidFill>
                <a:effectLst>
                  <a:outerShdw blurRad="38100" dist="38100" dir="2700000" algn="tl">
                    <a:srgbClr val="C0C0C0"/>
                  </a:outerShdw>
                </a:effectLst>
                <a:ea typeface="標楷體" pitchFamily="65" charset="-120"/>
                <a:cs typeface="Times New Roman" pitchFamily="18" charset="0"/>
              </a:rPr>
              <a:t>http://hkupop.hku.hk</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txBox="1">
            <a:spLocks noChangeArrowheads="1"/>
          </p:cNvSpPr>
          <p:nvPr/>
        </p:nvSpPr>
        <p:spPr bwMode="auto">
          <a:xfrm>
            <a:off x="684213" y="2066925"/>
            <a:ext cx="7759700" cy="3673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latin typeface="Calibri" pitchFamily="34" charset="0"/>
                <a:ea typeface="標楷體" pitchFamily="65" charset="-120"/>
              </a:rPr>
              <a:t>香港社會服務聯會由 </a:t>
            </a:r>
            <a:r>
              <a:rPr kumimoji="0" lang="en-US" altLang="zh-TW" b="1" dirty="0">
                <a:ea typeface="標楷體" pitchFamily="65" charset="-120"/>
              </a:rPr>
              <a:t>2010 </a:t>
            </a:r>
            <a:r>
              <a:rPr kumimoji="0" lang="zh-TW" altLang="en-US" b="1" dirty="0">
                <a:ea typeface="標楷體" pitchFamily="65" charset="-120"/>
              </a:rPr>
              <a:t>年開始，連</a:t>
            </a:r>
            <a:r>
              <a:rPr kumimoji="0" lang="zh-TW" altLang="en-US" b="1" dirty="0" smtClean="0">
                <a:ea typeface="標楷體" pitchFamily="65" charset="-120"/>
              </a:rPr>
              <a:t>續八次委</a:t>
            </a:r>
            <a:r>
              <a:rPr kumimoji="0" lang="zh-TW" altLang="en-US" b="1" dirty="0">
                <a:ea typeface="標楷體" pitchFamily="65" charset="-120"/>
              </a:rPr>
              <a:t>託香港大學民意研究計劃進行意見調查，探討本港市民對</a:t>
            </a:r>
            <a:r>
              <a:rPr kumimoji="0" lang="zh-HK" altLang="en-US" b="1" dirty="0">
                <a:ea typeface="標楷體" pitchFamily="65" charset="-120"/>
              </a:rPr>
              <a:t>各份</a:t>
            </a:r>
            <a:r>
              <a:rPr kumimoji="0" lang="zh-TW" altLang="en-US" b="1" dirty="0">
                <a:ea typeface="標楷體" pitchFamily="65" charset="-120"/>
              </a:rPr>
              <a:t>施政報告中扶貧措施的即時反應，作為長期研究。 </a:t>
            </a:r>
            <a:endParaRPr kumimoji="0" lang="zh-TW" altLang="en-US" sz="1900" b="1" dirty="0">
              <a:ea typeface="標楷體" pitchFamily="65" charset="-120"/>
            </a:endParaRPr>
          </a:p>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ea typeface="標楷體" pitchFamily="65" charset="-120"/>
              </a:rPr>
              <a:t>調查問卷由港大民研計劃諮詢</a:t>
            </a:r>
            <a:r>
              <a:rPr kumimoji="0" lang="zh-TW" altLang="en-US" b="1" dirty="0">
                <a:latin typeface="Calibri" pitchFamily="34" charset="0"/>
                <a:ea typeface="標楷體" pitchFamily="65" charset="-120"/>
              </a:rPr>
              <a:t>香港社會服務聯會</a:t>
            </a:r>
            <a:r>
              <a:rPr kumimoji="0" lang="zh-TW" altLang="en-US" b="1" dirty="0">
                <a:ea typeface="標楷體" pitchFamily="65" charset="-120"/>
              </a:rPr>
              <a:t>後獨立設計，所有操作、數據收集及分析由民研計劃獨立進行，結果亦由</a:t>
            </a:r>
            <a:r>
              <a:rPr kumimoji="0" lang="zh-TW" altLang="en-US" b="1" u="sng" dirty="0">
                <a:ea typeface="標楷體" pitchFamily="65" charset="-120"/>
              </a:rPr>
              <a:t>民研計劃全面負責</a:t>
            </a:r>
            <a:r>
              <a:rPr kumimoji="0" lang="zh-TW" altLang="en-US" b="1" dirty="0">
                <a:ea typeface="標楷體" pitchFamily="65" charset="-120"/>
              </a:rPr>
              <a:t>。</a:t>
            </a:r>
            <a:endParaRPr kumimoji="0" lang="zh-TW" altLang="en-US" sz="1900" b="1" dirty="0">
              <a:ea typeface="標楷體" pitchFamily="65" charset="-120"/>
            </a:endParaRPr>
          </a:p>
          <a:p>
            <a:pPr algn="just" eaLnBrk="1" hangingPunct="1">
              <a:lnSpc>
                <a:spcPct val="110000"/>
              </a:lnSpc>
              <a:spcBef>
                <a:spcPct val="20000"/>
              </a:spcBef>
              <a:spcAft>
                <a:spcPct val="50000"/>
              </a:spcAft>
              <a:buClr>
                <a:schemeClr val="accent1"/>
              </a:buClr>
              <a:buSzPct val="85000"/>
              <a:buFont typeface="Wingdings 2" pitchFamily="18" charset="2"/>
              <a:buChar char=""/>
            </a:pPr>
            <a:r>
              <a:rPr kumimoji="0" lang="zh-TW" altLang="en-US" b="1" dirty="0">
                <a:ea typeface="標楷體" pitchFamily="65" charset="-120"/>
              </a:rPr>
              <a:t>調查方法和結果</a:t>
            </a:r>
            <a:r>
              <a:rPr kumimoji="0" lang="zh-TW" altLang="en-US" b="1" u="sng" dirty="0">
                <a:ea typeface="標楷體" pitchFamily="65" charset="-120"/>
              </a:rPr>
              <a:t>全面公開</a:t>
            </a:r>
            <a:r>
              <a:rPr kumimoji="0" lang="zh-TW" altLang="en-US" b="1" dirty="0">
                <a:ea typeface="標楷體" pitchFamily="65" charset="-120"/>
              </a:rPr>
              <a:t>。</a:t>
            </a:r>
          </a:p>
        </p:txBody>
      </p:sp>
      <p:sp>
        <p:nvSpPr>
          <p:cNvPr id="13315" name="Rectangle 2"/>
          <p:cNvSpPr>
            <a:spLocks noGrp="1" noChangeArrowheads="1"/>
          </p:cNvSpPr>
          <p:nvPr>
            <p:ph type="title"/>
          </p:nvPr>
        </p:nvSpPr>
        <p:spPr>
          <a:xfrm>
            <a:off x="265113" y="509935"/>
            <a:ext cx="8534400" cy="758825"/>
          </a:xfrm>
        </p:spPr>
        <p:txBody>
          <a:bodyPr anchor="ctr"/>
          <a:lstStyle/>
          <a:p>
            <a:pPr eaLnBrk="1" hangingPunct="1"/>
            <a:r>
              <a:rPr lang="zh-TW" altLang="en-US" sz="3600" b="1" dirty="0" smtClean="0">
                <a:solidFill>
                  <a:srgbClr val="000000"/>
                </a:solidFill>
                <a:latin typeface="標楷體" pitchFamily="65" charset="-120"/>
                <a:ea typeface="標楷體" pitchFamily="65" charset="-120"/>
              </a:rPr>
              <a:t>研究背景</a:t>
            </a:r>
          </a:p>
        </p:txBody>
      </p:sp>
      <p:sp>
        <p:nvSpPr>
          <p:cNvPr id="13316"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4"/>
          <p:cNvSpPr>
            <a:spLocks noGrp="1"/>
          </p:cNvSpPr>
          <p:nvPr>
            <p:ph type="title"/>
          </p:nvPr>
        </p:nvSpPr>
        <p:spPr>
          <a:xfrm>
            <a:off x="301625" y="476672"/>
            <a:ext cx="8534400" cy="720725"/>
          </a:xfrm>
        </p:spPr>
        <p:txBody>
          <a:bodyPr/>
          <a:lstStyle/>
          <a:p>
            <a:pPr eaLnBrk="1" hangingPunct="1"/>
            <a:r>
              <a:rPr lang="en-US" altLang="zh-TW" sz="3600" b="1" dirty="0" smtClean="0">
                <a:solidFill>
                  <a:schemeClr val="tx1"/>
                </a:solidFill>
                <a:latin typeface="Times New Roman" pitchFamily="18" charset="0"/>
                <a:ea typeface="標楷體" pitchFamily="65" charset="-120"/>
                <a:cs typeface="Times New Roman" pitchFamily="18" charset="0"/>
              </a:rPr>
              <a:t>2017</a:t>
            </a:r>
            <a:r>
              <a:rPr lang="zh-TW" altLang="en-US" sz="3600" b="1" dirty="0" smtClean="0">
                <a:solidFill>
                  <a:schemeClr val="tx1"/>
                </a:solidFill>
                <a:latin typeface="Times New Roman" pitchFamily="18" charset="0"/>
                <a:ea typeface="標楷體" pitchFamily="65" charset="-120"/>
                <a:cs typeface="Times New Roman" pitchFamily="18" charset="0"/>
              </a:rPr>
              <a:t>年</a:t>
            </a:r>
            <a:r>
              <a:rPr lang="en-US" altLang="zh-TW" sz="3600" b="1" dirty="0" smtClean="0">
                <a:solidFill>
                  <a:schemeClr val="tx1"/>
                </a:solidFill>
                <a:latin typeface="Times New Roman" pitchFamily="18" charset="0"/>
                <a:ea typeface="標楷體" pitchFamily="65" charset="-120"/>
                <a:cs typeface="Times New Roman" pitchFamily="18" charset="0"/>
              </a:rPr>
              <a:t>10</a:t>
            </a:r>
            <a:r>
              <a:rPr lang="zh-TW" altLang="en-US" sz="3600" b="1" dirty="0" smtClean="0">
                <a:solidFill>
                  <a:schemeClr val="tx1"/>
                </a:solidFill>
                <a:latin typeface="Times New Roman" pitchFamily="18" charset="0"/>
                <a:ea typeface="標楷體" pitchFamily="65" charset="-120"/>
                <a:cs typeface="Times New Roman" pitchFamily="18" charset="0"/>
              </a:rPr>
              <a:t>月</a:t>
            </a:r>
            <a:r>
              <a:rPr lang="zh-TW" altLang="en-US" sz="3600" b="1" dirty="0" smtClean="0">
                <a:solidFill>
                  <a:schemeClr val="tx1"/>
                </a:solidFill>
                <a:latin typeface="標楷體" pitchFamily="65" charset="-120"/>
                <a:ea typeface="標楷體" pitchFamily="65" charset="-120"/>
              </a:rPr>
              <a:t>施政報告即時調查簡介 </a:t>
            </a:r>
            <a:endParaRPr lang="zh-HK" altLang="en-US" sz="3600" b="1" dirty="0" smtClean="0">
              <a:solidFill>
                <a:schemeClr val="tx1"/>
              </a:solidFill>
              <a:latin typeface="標楷體" pitchFamily="65" charset="-120"/>
              <a:ea typeface="標楷體" pitchFamily="65" charset="-120"/>
            </a:endParaRPr>
          </a:p>
        </p:txBody>
      </p:sp>
      <p:sp>
        <p:nvSpPr>
          <p:cNvPr id="14339" name="Rectangle 3"/>
          <p:cNvSpPr txBox="1">
            <a:spLocks noChangeArrowheads="1"/>
          </p:cNvSpPr>
          <p:nvPr/>
        </p:nvSpPr>
        <p:spPr bwMode="auto">
          <a:xfrm>
            <a:off x="684213" y="1844824"/>
            <a:ext cx="7747000" cy="37444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374650" indent="-374650"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特首發表施政報告當日，民研計劃</a:t>
            </a:r>
            <a:r>
              <a:rPr kumimoji="0" lang="zh-TW" altLang="en-US" b="1" dirty="0" smtClean="0">
                <a:ea typeface="標楷體" pitchFamily="65" charset="-120"/>
              </a:rPr>
              <a:t>於下午約四時半開</a:t>
            </a:r>
            <a:r>
              <a:rPr kumimoji="0" lang="zh-TW" altLang="en-US" b="1" dirty="0">
                <a:ea typeface="標楷體" pitchFamily="65" charset="-120"/>
              </a:rPr>
              <a:t>始，動</a:t>
            </a:r>
            <a:r>
              <a:rPr kumimoji="0" lang="zh-TW" altLang="en-US" b="1" dirty="0" smtClean="0">
                <a:ea typeface="標楷體" pitchFamily="65" charset="-120"/>
              </a:rPr>
              <a:t>員近百名</a:t>
            </a:r>
            <a:r>
              <a:rPr kumimoji="0" lang="zh-TW" altLang="en-US" b="1" dirty="0">
                <a:ea typeface="標楷體" pitchFamily="65" charset="-120"/>
              </a:rPr>
              <a:t>訪問員進行隨機抽樣電話訪問。網上問卷</a:t>
            </a:r>
            <a:r>
              <a:rPr kumimoji="0" lang="zh-TW" altLang="en-US" b="1" dirty="0" smtClean="0">
                <a:ea typeface="標楷體" pitchFamily="65" charset="-120"/>
              </a:rPr>
              <a:t>亦同時開</a:t>
            </a:r>
            <a:r>
              <a:rPr kumimoji="0" lang="zh-TW" altLang="en-US" b="1" dirty="0">
                <a:ea typeface="標楷體" pitchFamily="65" charset="-120"/>
              </a:rPr>
              <a:t>始接受預先隨機抽樣</a:t>
            </a:r>
            <a:r>
              <a:rPr kumimoji="0" lang="zh-TW" altLang="en-US" b="1" dirty="0" smtClean="0">
                <a:ea typeface="標楷體" pitchFamily="65" charset="-120"/>
              </a:rPr>
              <a:t>的追蹤樣本提交回</a:t>
            </a:r>
            <a:r>
              <a:rPr kumimoji="0" lang="zh-TW" altLang="en-US" b="1" dirty="0">
                <a:ea typeface="標楷體" pitchFamily="65" charset="-120"/>
              </a:rPr>
              <a:t>應。</a:t>
            </a:r>
            <a:endParaRPr kumimoji="0" lang="en-US" altLang="zh-TW" b="1" dirty="0">
              <a:ea typeface="標楷體" pitchFamily="65" charset="-120"/>
            </a:endParaRPr>
          </a:p>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訪問於晚上</a:t>
            </a:r>
            <a:r>
              <a:rPr kumimoji="0" lang="zh-TW" altLang="en-US" b="1" dirty="0" smtClean="0">
                <a:ea typeface="標楷體" pitchFamily="65" charset="-120"/>
              </a:rPr>
              <a:t>約九</a:t>
            </a:r>
            <a:r>
              <a:rPr kumimoji="0" lang="zh-HK" altLang="en-US" b="1" dirty="0" smtClean="0">
                <a:ea typeface="標楷體" pitchFamily="65" charset="-120"/>
              </a:rPr>
              <a:t>時</a:t>
            </a:r>
            <a:r>
              <a:rPr kumimoji="0" lang="zh-TW" altLang="en-US" b="1" dirty="0" smtClean="0">
                <a:ea typeface="標楷體" pitchFamily="65" charset="-120"/>
              </a:rPr>
              <a:t>結</a:t>
            </a:r>
            <a:r>
              <a:rPr kumimoji="0" lang="zh-TW" altLang="en-US" b="1" dirty="0">
                <a:ea typeface="標楷體" pitchFamily="65" charset="-120"/>
              </a:rPr>
              <a:t>束，共錄</a:t>
            </a:r>
            <a:r>
              <a:rPr kumimoji="0" lang="zh-TW" altLang="en-US" b="1" dirty="0" smtClean="0">
                <a:ea typeface="標楷體" pitchFamily="65" charset="-120"/>
              </a:rPr>
              <a:t>得 </a:t>
            </a:r>
            <a:r>
              <a:rPr kumimoji="0" lang="en-US" altLang="zh-TW" b="1" dirty="0" smtClean="0">
                <a:ea typeface="標楷體" pitchFamily="65" charset="-120"/>
              </a:rPr>
              <a:t>673 </a:t>
            </a:r>
            <a:r>
              <a:rPr kumimoji="0" lang="zh-TW" altLang="en-US" b="1" dirty="0" smtClean="0">
                <a:ea typeface="標楷體" pitchFamily="65" charset="-120"/>
              </a:rPr>
              <a:t>個</a:t>
            </a:r>
            <a:r>
              <a:rPr kumimoji="0" lang="zh-TW" altLang="en-US" b="1" dirty="0">
                <a:ea typeface="標楷體" pitchFamily="65" charset="-120"/>
              </a:rPr>
              <a:t>成功個案，當</a:t>
            </a:r>
            <a:r>
              <a:rPr kumimoji="0" lang="zh-TW" altLang="en-US" b="1" dirty="0" smtClean="0">
                <a:ea typeface="標楷體" pitchFamily="65" charset="-120"/>
              </a:rPr>
              <a:t>中 </a:t>
            </a:r>
            <a:r>
              <a:rPr kumimoji="0" lang="en-US" altLang="zh-TW" b="1" dirty="0" smtClean="0">
                <a:ea typeface="標楷體" pitchFamily="65" charset="-120"/>
              </a:rPr>
              <a:t>542 </a:t>
            </a:r>
            <a:r>
              <a:rPr kumimoji="0" lang="en-US" altLang="zh-TW" b="1" dirty="0" err="1" smtClean="0">
                <a:ea typeface="標楷體" pitchFamily="65" charset="-120"/>
              </a:rPr>
              <a:t>人自稱知道施政報告內容</a:t>
            </a:r>
            <a:r>
              <a:rPr kumimoji="0" lang="en-US" altLang="zh-TW" b="1" dirty="0" err="1">
                <a:ea typeface="標楷體" pitchFamily="65" charset="-120"/>
              </a:rPr>
              <a:t>，成為</a:t>
            </a:r>
            <a:r>
              <a:rPr kumimoji="0" lang="zh-TW" altLang="en-US" b="1" dirty="0">
                <a:ea typeface="標楷體" pitchFamily="65" charset="-120"/>
              </a:rPr>
              <a:t>是次調查</a:t>
            </a:r>
            <a:r>
              <a:rPr kumimoji="0" lang="zh-TW" altLang="en-US" b="1" dirty="0" smtClean="0">
                <a:ea typeface="標楷體" pitchFamily="65" charset="-120"/>
              </a:rPr>
              <a:t>的有效樣</a:t>
            </a:r>
            <a:r>
              <a:rPr kumimoji="0" lang="zh-TW" altLang="en-US" b="1" dirty="0">
                <a:ea typeface="標楷體" pitchFamily="65" charset="-120"/>
              </a:rPr>
              <a:t>本。 </a:t>
            </a:r>
          </a:p>
          <a:p>
            <a:pPr eaLnBrk="1" hangingPunct="1">
              <a:lnSpc>
                <a:spcPct val="110000"/>
              </a:lnSpc>
              <a:spcBef>
                <a:spcPts val="600"/>
              </a:spcBef>
              <a:spcAft>
                <a:spcPts val="1200"/>
              </a:spcAft>
              <a:buClr>
                <a:schemeClr val="accent1"/>
              </a:buClr>
              <a:buSzPct val="85000"/>
              <a:buFont typeface="Wingdings 2" pitchFamily="18" charset="2"/>
              <a:buChar char=""/>
            </a:pPr>
            <a:r>
              <a:rPr kumimoji="0" lang="zh-TW" altLang="en-US" b="1" dirty="0">
                <a:ea typeface="標楷體" pitchFamily="65" charset="-120"/>
              </a:rPr>
              <a:t>一般調查數字及分析於施政報告發表當日及翌日由民研計劃發表，扶貧措施調查數字則在今天公佈。</a:t>
            </a:r>
            <a:endParaRPr kumimoji="0" lang="en-US" altLang="zh-TW" b="1" dirty="0">
              <a:ea typeface="標楷體" pitchFamily="65" charset="-120"/>
            </a:endParaRPr>
          </a:p>
        </p:txBody>
      </p:sp>
      <p:sp>
        <p:nvSpPr>
          <p:cNvPr id="5"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01625" y="620490"/>
            <a:ext cx="8534400" cy="576262"/>
          </a:xfrm>
        </p:spPr>
        <p:txBody>
          <a:bodyPr/>
          <a:lstStyle/>
          <a:p>
            <a:pPr eaLnBrk="1" hangingPunct="1"/>
            <a:r>
              <a:rPr lang="zh-TW" altLang="zh-HK" sz="3600" b="1" dirty="0" smtClean="0">
                <a:solidFill>
                  <a:schemeClr val="tx1"/>
                </a:solidFill>
                <a:latin typeface="標楷體" pitchFamily="65" charset="-120"/>
                <a:ea typeface="標楷體" pitchFamily="65" charset="-120"/>
              </a:rPr>
              <a:t>樣本資料</a:t>
            </a:r>
            <a:endParaRPr lang="zh-HK" altLang="en-US" sz="3600" b="1" dirty="0" smtClean="0">
              <a:solidFill>
                <a:schemeClr val="tx1"/>
              </a:solidFill>
              <a:latin typeface="標楷體" pitchFamily="65" charset="-120"/>
              <a:ea typeface="標楷體" pitchFamily="65" charset="-120"/>
            </a:endParaRPr>
          </a:p>
        </p:txBody>
      </p:sp>
      <p:sp>
        <p:nvSpPr>
          <p:cNvPr id="15363" name="Rectangle 6"/>
          <p:cNvSpPr>
            <a:spLocks noChangeArrowheads="1"/>
          </p:cNvSpPr>
          <p:nvPr/>
        </p:nvSpPr>
        <p:spPr bwMode="auto">
          <a:xfrm>
            <a:off x="611560" y="1629395"/>
            <a:ext cx="8064895" cy="460791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marL="1616075" indent="-1616075" defTabSz="882650" eaLnBrk="0" hangingPunct="0">
              <a:tabLst>
                <a:tab pos="1616075" algn="l"/>
              </a:tabLst>
              <a:defRPr kumimoji="1" sz="2400">
                <a:solidFill>
                  <a:schemeClr val="tx1"/>
                </a:solidFill>
                <a:latin typeface="Times New Roman" pitchFamily="18" charset="0"/>
                <a:ea typeface="新細明體" pitchFamily="18" charset="-120"/>
              </a:defRPr>
            </a:lvl1pPr>
            <a:lvl2pPr marL="742950" indent="-285750" defTabSz="882650" eaLnBrk="0" hangingPunct="0">
              <a:tabLst>
                <a:tab pos="1616075" algn="l"/>
              </a:tabLst>
              <a:defRPr kumimoji="1" sz="2400">
                <a:solidFill>
                  <a:schemeClr val="tx1"/>
                </a:solidFill>
                <a:latin typeface="Times New Roman" pitchFamily="18" charset="0"/>
                <a:ea typeface="新細明體" pitchFamily="18" charset="-120"/>
              </a:defRPr>
            </a:lvl2pPr>
            <a:lvl3pPr marL="1143000" indent="-228600" defTabSz="882650" eaLnBrk="0" hangingPunct="0">
              <a:tabLst>
                <a:tab pos="1616075" algn="l"/>
              </a:tabLst>
              <a:defRPr kumimoji="1" sz="2400">
                <a:solidFill>
                  <a:schemeClr val="tx1"/>
                </a:solidFill>
                <a:latin typeface="Times New Roman" pitchFamily="18" charset="0"/>
                <a:ea typeface="新細明體" pitchFamily="18" charset="-120"/>
              </a:defRPr>
            </a:lvl3pPr>
            <a:lvl4pPr marL="1600200" indent="-228600" defTabSz="882650" eaLnBrk="0" hangingPunct="0">
              <a:tabLst>
                <a:tab pos="1616075" algn="l"/>
              </a:tabLst>
              <a:defRPr kumimoji="1" sz="2400">
                <a:solidFill>
                  <a:schemeClr val="tx1"/>
                </a:solidFill>
                <a:latin typeface="Times New Roman" pitchFamily="18" charset="0"/>
                <a:ea typeface="新細明體" pitchFamily="18" charset="-120"/>
              </a:defRPr>
            </a:lvl4pPr>
            <a:lvl5pPr marL="2057400" indent="-228600" defTabSz="882650" eaLnBrk="0" hangingPunct="0">
              <a:tabLst>
                <a:tab pos="1616075" algn="l"/>
              </a:tabLst>
              <a:defRPr kumimoji="1" sz="2400">
                <a:solidFill>
                  <a:schemeClr val="tx1"/>
                </a:solidFill>
                <a:latin typeface="Times New Roman" pitchFamily="18" charset="0"/>
                <a:ea typeface="新細明體" pitchFamily="18" charset="-120"/>
              </a:defRPr>
            </a:lvl5pPr>
            <a:lvl6pPr marL="25146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6pPr>
            <a:lvl7pPr marL="29718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7pPr>
            <a:lvl8pPr marL="34290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8pPr>
            <a:lvl9pPr marL="3886200" indent="-228600" defTabSz="882650" eaLnBrk="0" fontAlgn="base" hangingPunct="0">
              <a:spcBef>
                <a:spcPct val="0"/>
              </a:spcBef>
              <a:spcAft>
                <a:spcPct val="0"/>
              </a:spcAft>
              <a:tabLst>
                <a:tab pos="1616075" algn="l"/>
              </a:tabLst>
              <a:defRPr kumimoji="1" sz="2400">
                <a:solidFill>
                  <a:schemeClr val="tx1"/>
                </a:solidFill>
                <a:latin typeface="Times New Roman" pitchFamily="18" charset="0"/>
                <a:ea typeface="新細明體" pitchFamily="18" charset="-120"/>
              </a:defRPr>
            </a:lvl9pPr>
          </a:lstStyle>
          <a:p>
            <a:pPr marL="1793875" indent="-1793875" eaLnBrk="1" hangingPunct="1">
              <a:lnSpc>
                <a:spcPct val="150000"/>
              </a:lnSpc>
              <a:spcBef>
                <a:spcPct val="20000"/>
              </a:spcBef>
              <a:buClr>
                <a:schemeClr val="folHlink"/>
              </a:buClr>
              <a:buSzPct val="75000"/>
              <a:buFont typeface="Monotype Sorts"/>
              <a:buNone/>
              <a:tabLst>
                <a:tab pos="1793875" algn="l"/>
              </a:tabLst>
            </a:pPr>
            <a:r>
              <a:rPr lang="zh-TW" altLang="en-US" sz="2000" b="1" dirty="0" smtClean="0">
                <a:ea typeface="標楷體" pitchFamily="65" charset="-120"/>
              </a:rPr>
              <a:t>調查日</a:t>
            </a:r>
            <a:r>
              <a:rPr lang="zh-TW" altLang="en-US" sz="2000" b="1" dirty="0">
                <a:ea typeface="標楷體" pitchFamily="65" charset="-120"/>
              </a:rPr>
              <a:t>期：</a:t>
            </a:r>
            <a:r>
              <a:rPr lang="en-US" altLang="zh-TW" sz="2000" b="1" dirty="0">
                <a:ea typeface="標楷體" pitchFamily="65" charset="-120"/>
              </a:rPr>
              <a:t>	</a:t>
            </a:r>
            <a:r>
              <a:rPr lang="en-US" altLang="zh-TW" sz="2000" b="1" dirty="0" smtClean="0">
                <a:ea typeface="標楷體" pitchFamily="65" charset="-120"/>
              </a:rPr>
              <a:t>2017</a:t>
            </a:r>
            <a:r>
              <a:rPr lang="zh-TW" altLang="en-US" sz="2000" b="1" dirty="0" smtClean="0">
                <a:ea typeface="標楷體" pitchFamily="65" charset="-120"/>
              </a:rPr>
              <a:t>年</a:t>
            </a:r>
            <a:r>
              <a:rPr lang="en-US" altLang="zh-TW" sz="2000" b="1" dirty="0" smtClean="0">
                <a:ea typeface="標楷體" pitchFamily="65" charset="-120"/>
              </a:rPr>
              <a:t>10</a:t>
            </a:r>
            <a:r>
              <a:rPr lang="zh-TW" altLang="en-US" sz="2000" b="1" dirty="0" smtClean="0">
                <a:ea typeface="標楷體" pitchFamily="65" charset="-120"/>
              </a:rPr>
              <a:t>月</a:t>
            </a:r>
            <a:r>
              <a:rPr lang="en-US" altLang="zh-TW" sz="2000" b="1" dirty="0" smtClean="0">
                <a:ea typeface="標楷體" pitchFamily="65" charset="-120"/>
              </a:rPr>
              <a:t>11</a:t>
            </a:r>
            <a:r>
              <a:rPr lang="zh-TW" altLang="en-US" sz="2000" b="1" dirty="0" smtClean="0">
                <a:ea typeface="標楷體" pitchFamily="65" charset="-120"/>
              </a:rPr>
              <a:t>日</a:t>
            </a:r>
            <a:endParaRPr lang="zh-TW" altLang="en-US" sz="2000" b="1" dirty="0">
              <a:ea typeface="標楷體" pitchFamily="65" charset="-120"/>
            </a:endParaRPr>
          </a:p>
          <a:p>
            <a:pPr marL="1793875" indent="-1793875" eaLnBrk="1" hangingPunct="1">
              <a:spcBef>
                <a:spcPct val="20000"/>
              </a:spcBef>
              <a:buClr>
                <a:schemeClr val="folHlink"/>
              </a:buClr>
              <a:buSzPct val="75000"/>
              <a:tabLst>
                <a:tab pos="1793875" algn="l"/>
              </a:tabLst>
            </a:pPr>
            <a:r>
              <a:rPr lang="zh-TW" altLang="en-US" sz="2000" b="1" dirty="0">
                <a:ea typeface="標楷體" pitchFamily="65" charset="-120"/>
              </a:rPr>
              <a:t>調查方法</a:t>
            </a:r>
            <a:r>
              <a:rPr lang="zh-TW" altLang="en-US" sz="2000" b="1" dirty="0" smtClean="0">
                <a:ea typeface="標楷體" pitchFamily="65" charset="-120"/>
              </a:rPr>
              <a:t>：</a:t>
            </a:r>
            <a:r>
              <a:rPr lang="en-US" altLang="zh-TW" sz="2000" b="1" dirty="0">
                <a:ea typeface="標楷體" pitchFamily="65" charset="-120"/>
              </a:rPr>
              <a:t>	</a:t>
            </a:r>
            <a:r>
              <a:rPr lang="zh-TW" altLang="en-US" sz="2000" b="1" dirty="0" smtClean="0">
                <a:ea typeface="標楷體" pitchFamily="65" charset="-120"/>
              </a:rPr>
              <a:t>固網</a:t>
            </a:r>
            <a:r>
              <a:rPr lang="zh-TW" altLang="en-US" sz="2000" b="1" dirty="0">
                <a:ea typeface="標楷體" pitchFamily="65" charset="-120"/>
              </a:rPr>
              <a:t>樣本</a:t>
            </a:r>
            <a:r>
              <a:rPr lang="zh-TW" altLang="en-US" sz="2000" b="1" dirty="0" smtClean="0">
                <a:ea typeface="標楷體" pitchFamily="65" charset="-120"/>
              </a:rPr>
              <a:t>及手</a:t>
            </a:r>
            <a:r>
              <a:rPr lang="zh-TW" altLang="en-US" sz="2000" b="1" dirty="0">
                <a:ea typeface="標楷體" pitchFamily="65" charset="-120"/>
              </a:rPr>
              <a:t>機樣本由</a:t>
            </a:r>
            <a:r>
              <a:rPr lang="zh-TW" altLang="en-US" sz="2000" b="1" dirty="0" smtClean="0">
                <a:ea typeface="標楷體" pitchFamily="65" charset="-120"/>
              </a:rPr>
              <a:t>訪問員進行隨機抽樣電</a:t>
            </a:r>
            <a:r>
              <a:rPr lang="zh-TW" altLang="en-US" sz="2000" b="1" dirty="0">
                <a:ea typeface="標楷體" pitchFamily="65" charset="-120"/>
              </a:rPr>
              <a:t>話訪</a:t>
            </a:r>
            <a:r>
              <a:rPr lang="zh-TW" altLang="en-US" sz="2000" b="1" dirty="0" smtClean="0">
                <a:ea typeface="標楷體" pitchFamily="65" charset="-120"/>
              </a:rPr>
              <a:t>問；預</a:t>
            </a:r>
            <a:r>
              <a:rPr lang="zh-TW" altLang="en-US" sz="2000" b="1" dirty="0">
                <a:ea typeface="標楷體" pitchFamily="65" charset="-120"/>
              </a:rPr>
              <a:t>先隨機抽樣</a:t>
            </a:r>
            <a:r>
              <a:rPr lang="zh-TW" altLang="en-US" sz="2000" b="1" dirty="0" smtClean="0">
                <a:ea typeface="標楷體" pitchFamily="65" charset="-120"/>
              </a:rPr>
              <a:t>的追蹤樣本則以</a:t>
            </a:r>
            <a:r>
              <a:rPr lang="zh-TW" altLang="en-US" sz="2000" b="1" dirty="0">
                <a:ea typeface="標楷體" pitchFamily="65" charset="-120"/>
              </a:rPr>
              <a:t>網上問卷或電話訪問形式進行</a:t>
            </a:r>
          </a:p>
          <a:p>
            <a:pPr marL="1793875" indent="-1793875" eaLnBrk="1" hangingPunct="1">
              <a:spcBef>
                <a:spcPct val="20000"/>
              </a:spcBef>
              <a:buClr>
                <a:schemeClr val="folHlink"/>
              </a:buClr>
              <a:buSzPct val="75000"/>
              <a:buFont typeface="Monotype Sorts"/>
              <a:buNone/>
              <a:tabLst>
                <a:tab pos="1793875" algn="l"/>
              </a:tabLst>
            </a:pPr>
            <a:r>
              <a:rPr lang="zh-TW" altLang="en-US" sz="2000" b="1" dirty="0" smtClean="0">
                <a:ea typeface="標楷體" pitchFamily="65" charset="-120"/>
              </a:rPr>
              <a:t>訪</a:t>
            </a:r>
            <a:r>
              <a:rPr lang="zh-TW" altLang="en-US" sz="2000" b="1" dirty="0">
                <a:ea typeface="標楷體" pitchFamily="65" charset="-120"/>
              </a:rPr>
              <a:t>問對象：</a:t>
            </a:r>
            <a:r>
              <a:rPr lang="en-US" altLang="zh-TW" sz="2000" b="1" dirty="0">
                <a:ea typeface="標楷體" pitchFamily="65" charset="-120"/>
              </a:rPr>
              <a:t>	</a:t>
            </a:r>
            <a:r>
              <a:rPr lang="en-US" altLang="zh-TW" sz="2000" b="1" dirty="0" smtClean="0">
                <a:ea typeface="標楷體" pitchFamily="65" charset="-120"/>
              </a:rPr>
              <a:t>18</a:t>
            </a:r>
            <a:r>
              <a:rPr lang="zh-TW" altLang="en-US" sz="2000" b="1" dirty="0" smtClean="0">
                <a:ea typeface="標楷體" pitchFamily="65" charset="-120"/>
              </a:rPr>
              <a:t>歲</a:t>
            </a:r>
            <a:r>
              <a:rPr lang="zh-TW" altLang="en-US" sz="2000" b="1" dirty="0">
                <a:ea typeface="標楷體" pitchFamily="65" charset="-120"/>
              </a:rPr>
              <a:t>或以上操粵語、</a:t>
            </a:r>
            <a:r>
              <a:rPr lang="zh-TW" altLang="en-US" sz="2000" b="1" dirty="0" smtClean="0">
                <a:ea typeface="標楷體" pitchFamily="65" charset="-120"/>
              </a:rPr>
              <a:t>並知道施</a:t>
            </a:r>
            <a:r>
              <a:rPr lang="zh-TW" altLang="en-US" sz="2000" b="1" dirty="0">
                <a:ea typeface="標楷體" pitchFamily="65" charset="-120"/>
              </a:rPr>
              <a:t>政報告內容的香港居民</a:t>
            </a:r>
            <a:endParaRPr lang="en-US" altLang="zh-TW" sz="2000" b="1" dirty="0">
              <a:ea typeface="標楷體" pitchFamily="65" charset="-120"/>
            </a:endParaRPr>
          </a:p>
          <a:p>
            <a:pPr marL="1793875" indent="-1793875" eaLnBrk="1" hangingPunct="1">
              <a:lnSpc>
                <a:spcPct val="110000"/>
              </a:lnSpc>
              <a:spcBef>
                <a:spcPct val="20000"/>
              </a:spcBef>
              <a:buClr>
                <a:schemeClr val="folHlink"/>
              </a:buClr>
              <a:buSzPct val="75000"/>
              <a:buFont typeface="Monotype Sorts"/>
              <a:buNone/>
              <a:tabLst>
                <a:tab pos="1793875" algn="l"/>
              </a:tabLst>
            </a:pPr>
            <a:r>
              <a:rPr lang="zh-TW" altLang="en-US" sz="2000" b="1" dirty="0" smtClean="0">
                <a:ea typeface="標楷體" pitchFamily="65" charset="-120"/>
              </a:rPr>
              <a:t>成功樣本：</a:t>
            </a:r>
            <a:r>
              <a:rPr lang="en-US" altLang="zh-TW" sz="2000" b="1" dirty="0">
                <a:ea typeface="標楷體" pitchFamily="65" charset="-120"/>
              </a:rPr>
              <a:t>	</a:t>
            </a:r>
            <a:r>
              <a:rPr lang="en-US" altLang="zh-TW" sz="2000" b="1" u="sng" dirty="0" smtClean="0">
                <a:ea typeface="標楷體" pitchFamily="65" charset="-120"/>
              </a:rPr>
              <a:t>542</a:t>
            </a:r>
            <a:r>
              <a:rPr lang="zh-TW" altLang="en-US" sz="2000" b="1" dirty="0" smtClean="0">
                <a:ea typeface="標楷體" pitchFamily="65" charset="-120"/>
              </a:rPr>
              <a:t> </a:t>
            </a:r>
            <a:r>
              <a:rPr lang="en-US" altLang="zh-TW" sz="2000" b="1" dirty="0" smtClean="0">
                <a:ea typeface="標楷體" pitchFamily="65" charset="-120"/>
              </a:rPr>
              <a:t>(</a:t>
            </a:r>
            <a:r>
              <a:rPr lang="zh-TW" altLang="en-US" sz="2000" b="1" dirty="0" smtClean="0">
                <a:ea typeface="標楷體" pitchFamily="65" charset="-120"/>
              </a:rPr>
              <a:t>扶</a:t>
            </a:r>
            <a:r>
              <a:rPr lang="zh-TW" altLang="en-US" sz="2000" b="1" dirty="0">
                <a:ea typeface="標楷體" pitchFamily="65" charset="-120"/>
              </a:rPr>
              <a:t>貧措施意見部</a:t>
            </a:r>
            <a:r>
              <a:rPr lang="zh-TW" altLang="en-US" sz="2000" b="1" dirty="0" smtClean="0">
                <a:ea typeface="標楷體" pitchFamily="65" charset="-120"/>
              </a:rPr>
              <a:t>分</a:t>
            </a:r>
            <a:r>
              <a:rPr lang="en-US" altLang="zh-TW" sz="2000" b="1" dirty="0" smtClean="0">
                <a:ea typeface="標楷體" pitchFamily="65" charset="-120"/>
              </a:rPr>
              <a:t>)</a:t>
            </a:r>
            <a:endParaRPr lang="zh-TW" altLang="en-US" sz="2000" b="1" dirty="0">
              <a:ea typeface="標楷體" pitchFamily="65" charset="-120"/>
            </a:endParaRPr>
          </a:p>
          <a:p>
            <a:pPr marL="1793875" indent="-1793875" eaLnBrk="1" hangingPunct="1">
              <a:lnSpc>
                <a:spcPct val="110000"/>
              </a:lnSpc>
              <a:spcBef>
                <a:spcPct val="20000"/>
              </a:spcBef>
              <a:buClr>
                <a:schemeClr val="folHlink"/>
              </a:buClr>
              <a:buSzPct val="75000"/>
              <a:buFont typeface="Monotype Sorts"/>
              <a:buNone/>
              <a:tabLst>
                <a:tab pos="1793875" algn="l"/>
              </a:tabLst>
            </a:pPr>
            <a:r>
              <a:rPr lang="zh-TW" altLang="en-US" sz="2000" b="1" dirty="0" smtClean="0">
                <a:ea typeface="標楷體" pitchFamily="65" charset="-120"/>
              </a:rPr>
              <a:t>實效回</a:t>
            </a:r>
            <a:r>
              <a:rPr lang="zh-TW" altLang="en-US" sz="2000" b="1" dirty="0">
                <a:ea typeface="標楷體" pitchFamily="65" charset="-120"/>
              </a:rPr>
              <a:t>應比率：</a:t>
            </a:r>
            <a:r>
              <a:rPr lang="en-US" altLang="zh-TW" sz="2000" b="1" dirty="0" smtClean="0">
                <a:ea typeface="標楷體" pitchFamily="65" charset="-120"/>
              </a:rPr>
              <a:t>63.5% (</a:t>
            </a:r>
            <a:r>
              <a:rPr lang="zh-TW" altLang="en-US" sz="2000" b="1" dirty="0" smtClean="0">
                <a:ea typeface="標楷體" pitchFamily="65" charset="-120"/>
              </a:rPr>
              <a:t>以包括不知</a:t>
            </a:r>
            <a:r>
              <a:rPr lang="zh-TW" altLang="en-US" sz="2000" b="1" dirty="0">
                <a:ea typeface="標楷體" pitchFamily="65" charset="-120"/>
              </a:rPr>
              <a:t>道施政報告內</a:t>
            </a:r>
            <a:r>
              <a:rPr lang="zh-TW" altLang="en-US" sz="2000" b="1" dirty="0" smtClean="0">
                <a:ea typeface="標楷體" pitchFamily="65" charset="-120"/>
              </a:rPr>
              <a:t>容者的整體樣本計算</a:t>
            </a:r>
            <a:r>
              <a:rPr lang="en-US" altLang="zh-TW" sz="2000" b="1" dirty="0" smtClean="0">
                <a:ea typeface="標楷體" pitchFamily="65" charset="-120"/>
              </a:rPr>
              <a:t>)</a:t>
            </a:r>
          </a:p>
          <a:p>
            <a:pPr marL="1793875" indent="-1793875" eaLnBrk="1" hangingPunct="1">
              <a:lnSpc>
                <a:spcPct val="110000"/>
              </a:lnSpc>
              <a:spcBef>
                <a:spcPct val="20000"/>
              </a:spcBef>
              <a:buClr>
                <a:schemeClr val="folHlink"/>
              </a:buClr>
              <a:buSzPct val="75000"/>
              <a:buFont typeface="Monotype Sorts"/>
              <a:buNone/>
              <a:tabLst>
                <a:tab pos="1793875" algn="l"/>
              </a:tabLst>
            </a:pPr>
            <a:r>
              <a:rPr lang="zh-TW" altLang="en-US" sz="2000" b="1" dirty="0">
                <a:ea typeface="標楷體" pitchFamily="65" charset="-120"/>
              </a:rPr>
              <a:t>抽樣誤差：</a:t>
            </a:r>
            <a:r>
              <a:rPr lang="en-US" altLang="zh-TW" sz="2000" b="1" dirty="0">
                <a:ea typeface="標楷體" pitchFamily="65" charset="-120"/>
              </a:rPr>
              <a:t>	</a:t>
            </a:r>
            <a:r>
              <a:rPr lang="zh-TW" altLang="en-US" sz="2000" b="1" dirty="0">
                <a:ea typeface="標楷體" pitchFamily="65" charset="-120"/>
              </a:rPr>
              <a:t>在</a:t>
            </a:r>
            <a:r>
              <a:rPr lang="en-US" altLang="zh-TW" sz="2000" b="1" dirty="0">
                <a:ea typeface="標楷體" pitchFamily="65" charset="-120"/>
              </a:rPr>
              <a:t>95%</a:t>
            </a:r>
            <a:r>
              <a:rPr lang="zh-TW" altLang="en-US" sz="2000" b="1" dirty="0">
                <a:ea typeface="標楷體" pitchFamily="65" charset="-120"/>
              </a:rPr>
              <a:t>置信水平下，少於 </a:t>
            </a:r>
            <a:r>
              <a:rPr lang="en-US" altLang="zh-TW" sz="2000" b="1" dirty="0">
                <a:ea typeface="標楷體" pitchFamily="65" charset="-120"/>
              </a:rPr>
              <a:t>+/- </a:t>
            </a:r>
            <a:r>
              <a:rPr lang="en-US" altLang="zh-TW" sz="2000" b="1" dirty="0" smtClean="0">
                <a:ea typeface="標楷體" pitchFamily="65" charset="-120"/>
              </a:rPr>
              <a:t>4.2 </a:t>
            </a:r>
            <a:r>
              <a:rPr lang="zh-TW" altLang="en-US" sz="2000" b="1" dirty="0">
                <a:ea typeface="標楷體" pitchFamily="65" charset="-120"/>
              </a:rPr>
              <a:t>個百分比</a:t>
            </a:r>
            <a:endParaRPr lang="en-US" altLang="zh-TW" sz="2000" b="1" dirty="0">
              <a:ea typeface="標楷體" pitchFamily="65" charset="-120"/>
            </a:endParaRPr>
          </a:p>
          <a:p>
            <a:pPr marL="1793875" indent="-1793875" eaLnBrk="1" hangingPunct="1">
              <a:lnSpc>
                <a:spcPct val="110000"/>
              </a:lnSpc>
              <a:spcBef>
                <a:spcPct val="20000"/>
              </a:spcBef>
              <a:buClr>
                <a:schemeClr val="folHlink"/>
              </a:buClr>
              <a:buSzPct val="75000"/>
              <a:tabLst>
                <a:tab pos="1793875" algn="l"/>
              </a:tabLst>
            </a:pPr>
            <a:r>
              <a:rPr lang="zh-TW" altLang="en-US" sz="2000" b="1" dirty="0">
                <a:ea typeface="標楷體" pitchFamily="65" charset="-120"/>
              </a:rPr>
              <a:t>加權方法：</a:t>
            </a:r>
            <a:r>
              <a:rPr lang="en-US" altLang="zh-TW" sz="2000" b="1" dirty="0">
                <a:ea typeface="標楷體" pitchFamily="65" charset="-120"/>
              </a:rPr>
              <a:t>	</a:t>
            </a:r>
            <a:r>
              <a:rPr lang="zh-TW" altLang="en-US" sz="2000" b="1" dirty="0" smtClean="0">
                <a:ea typeface="標楷體" pitchFamily="65" charset="-120"/>
              </a:rPr>
              <a:t>全部樣本按年</a:t>
            </a:r>
            <a:r>
              <a:rPr lang="zh-TW" altLang="en-US" sz="2000" b="1" dirty="0">
                <a:ea typeface="標楷體" pitchFamily="65" charset="-120"/>
              </a:rPr>
              <a:t>齡、性別、教</a:t>
            </a:r>
            <a:r>
              <a:rPr lang="zh-TW" altLang="en-US" sz="2000" b="1" dirty="0" smtClean="0">
                <a:ea typeface="標楷體" pitchFamily="65" charset="-120"/>
              </a:rPr>
              <a:t>育程度、經濟活動身</a:t>
            </a:r>
            <a:r>
              <a:rPr lang="zh-TW" altLang="en-US" sz="2000" b="1" dirty="0">
                <a:ea typeface="標楷體" pitchFamily="65" charset="-120"/>
              </a:rPr>
              <a:t>分以「反覆多重加權法」調</a:t>
            </a:r>
            <a:r>
              <a:rPr lang="zh-TW" altLang="en-US" sz="2000" b="1" dirty="0" smtClean="0">
                <a:ea typeface="標楷體" pitchFamily="65" charset="-120"/>
              </a:rPr>
              <a:t>整；</a:t>
            </a:r>
            <a:r>
              <a:rPr lang="zh-TW" altLang="en-US" sz="2000" b="1" dirty="0">
                <a:ea typeface="標楷體" pitchFamily="65" charset="-120"/>
              </a:rPr>
              <a:t>手機樣</a:t>
            </a:r>
            <a:r>
              <a:rPr lang="zh-TW" altLang="en-US" sz="2000" b="1" dirty="0" smtClean="0">
                <a:ea typeface="標楷體" pitchFamily="65" charset="-120"/>
              </a:rPr>
              <a:t>本及</a:t>
            </a:r>
            <a:r>
              <a:rPr lang="zh-TW" altLang="en-US" sz="2000" b="1" dirty="0">
                <a:ea typeface="標楷體" pitchFamily="65" charset="-120"/>
              </a:rPr>
              <a:t>追蹤樣本另外按固網樣本中民情指數的基礎數</a:t>
            </a:r>
            <a:r>
              <a:rPr lang="zh-TW" altLang="en-US" sz="2000" b="1" dirty="0" smtClean="0">
                <a:ea typeface="標楷體" pitchFamily="65" charset="-120"/>
              </a:rPr>
              <a:t>據調整</a:t>
            </a:r>
            <a:endParaRPr lang="en-US" altLang="zh-TW" sz="2000" b="1" dirty="0">
              <a:ea typeface="標楷體" pitchFamily="65" charset="-120"/>
            </a:endParaRPr>
          </a:p>
        </p:txBody>
      </p:sp>
      <p:sp>
        <p:nvSpPr>
          <p:cNvPr id="5" name="Line 5"/>
          <p:cNvSpPr>
            <a:spLocks noChangeShapeType="1"/>
          </p:cNvSpPr>
          <p:nvPr/>
        </p:nvSpPr>
        <p:spPr bwMode="auto">
          <a:xfrm>
            <a:off x="684213" y="1412875"/>
            <a:ext cx="77470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1042988" y="2682875"/>
            <a:ext cx="7056437" cy="1316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algn="ctr" eaLnBrk="1" hangingPunct="1">
              <a:lnSpc>
                <a:spcPct val="90000"/>
              </a:lnSpc>
            </a:pPr>
            <a:r>
              <a:rPr lang="zh-TW" altLang="en-US" sz="4800" b="1">
                <a:solidFill>
                  <a:srgbClr val="000000"/>
                </a:solidFill>
                <a:ea typeface="標楷體" pitchFamily="65" charset="-120"/>
              </a:rPr>
              <a:t>調查結果</a:t>
            </a:r>
            <a:endParaRPr lang="en-US" altLang="zh-TW" sz="4800" b="1">
              <a:solidFill>
                <a:srgbClr val="000000"/>
              </a:solidFill>
              <a:ea typeface="標楷體" pitchFamily="65" charset="-1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endParaRPr lang="en-US" altLang="zh-TW" sz="1400" b="1"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87413" y="980728"/>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graphicFrame>
        <p:nvGraphicFramePr>
          <p:cNvPr id="17" name="表格 16"/>
          <p:cNvGraphicFramePr>
            <a:graphicFrameLocks noGrp="1"/>
          </p:cNvGraphicFramePr>
          <p:nvPr>
            <p:extLst>
              <p:ext uri="{D42A27DB-BD31-4B8C-83A1-F6EECF244321}">
                <p14:modId xmlns:p14="http://schemas.microsoft.com/office/powerpoint/2010/main" xmlns="" val="4028406875"/>
              </p:ext>
            </p:extLst>
          </p:nvPr>
        </p:nvGraphicFramePr>
        <p:xfrm>
          <a:off x="1218547" y="3655607"/>
          <a:ext cx="6660000" cy="1512000"/>
        </p:xfrm>
        <a:graphic>
          <a:graphicData uri="http://schemas.openxmlformats.org/drawingml/2006/table">
            <a:tbl>
              <a:tblPr/>
              <a:tblGrid>
                <a:gridCol w="900000"/>
                <a:gridCol w="720000"/>
                <a:gridCol w="720000"/>
                <a:gridCol w="720000"/>
                <a:gridCol w="720000"/>
                <a:gridCol w="720000"/>
                <a:gridCol w="720000"/>
                <a:gridCol w="720000"/>
                <a:gridCol w="720000"/>
              </a:tblGrid>
              <a:tr h="360000">
                <a:tc gridSpan="9">
                  <a:txBody>
                    <a:bodyPr/>
                    <a:lstStyle/>
                    <a:p>
                      <a:pPr algn="ctr" rtl="0" fontAlgn="ctr"/>
                      <a:r>
                        <a:rPr lang="zh-TW" altLang="en-US" sz="1800" b="1" i="0" u="none" strike="noStrike" dirty="0">
                          <a:solidFill>
                            <a:srgbClr val="0000FF"/>
                          </a:solidFill>
                          <a:latin typeface="Times New Roman" pitchFamily="18" charset="0"/>
                          <a:ea typeface="標楷體" pitchFamily="65" charset="-120"/>
                          <a:cs typeface="Times New Roman" pitchFamily="18" charset="0"/>
                        </a:rPr>
                        <a:t>扶</a:t>
                      </a:r>
                      <a:r>
                        <a:rPr lang="zh-TW" altLang="en-US" sz="18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8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800" b="1" i="0" u="none" strike="noStrike" dirty="0">
                          <a:solidFill>
                            <a:srgbClr val="000000"/>
                          </a:solidFill>
                          <a:latin typeface="Times New Roman" pitchFamily="18" charset="0"/>
                          <a:ea typeface="標楷體" pitchFamily="65" charset="-120"/>
                          <a:cs typeface="Times New Roman" pitchFamily="18" charset="0"/>
                        </a:rPr>
                        <a:t>分</a:t>
                      </a: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2" marR="9522" marT="953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1" marR="9521" marT="953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　</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2010</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2011</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2013</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2014</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2015</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2016</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10/2017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平均分</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52.8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51.2**</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58.7**</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抽樣誤差</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+/-2.0</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基數</a:t>
                      </a:r>
                    </a:p>
                  </a:txBody>
                  <a:tcPr marL="9521" marR="9521" marT="953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491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629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676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a:solidFill>
                            <a:srgbClr val="000000"/>
                          </a:solidFill>
                          <a:effectLst/>
                          <a:latin typeface="Times New Roman"/>
                        </a:rPr>
                        <a:t>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a:solidFill>
                            <a:srgbClr val="000000"/>
                          </a:solidFill>
                          <a:effectLst/>
                          <a:latin typeface="Times New Roman"/>
                        </a:rPr>
                        <a:t>454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444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465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18" name="表格 17"/>
          <p:cNvGraphicFramePr>
            <a:graphicFrameLocks noGrp="1"/>
          </p:cNvGraphicFramePr>
          <p:nvPr>
            <p:extLst>
              <p:ext uri="{D42A27DB-BD31-4B8C-83A1-F6EECF244321}">
                <p14:modId xmlns:p14="http://schemas.microsoft.com/office/powerpoint/2010/main" xmlns="" val="3123193215"/>
              </p:ext>
            </p:extLst>
          </p:nvPr>
        </p:nvGraphicFramePr>
        <p:xfrm>
          <a:off x="1218547" y="1628800"/>
          <a:ext cx="6660000" cy="1512000"/>
        </p:xfrm>
        <a:graphic>
          <a:graphicData uri="http://schemas.openxmlformats.org/drawingml/2006/table">
            <a:tbl>
              <a:tblPr/>
              <a:tblGrid>
                <a:gridCol w="900000"/>
                <a:gridCol w="720000"/>
                <a:gridCol w="720000"/>
                <a:gridCol w="720000"/>
                <a:gridCol w="720000"/>
                <a:gridCol w="720000"/>
                <a:gridCol w="720000"/>
                <a:gridCol w="720000"/>
                <a:gridCol w="720000"/>
              </a:tblGrid>
              <a:tr h="360000">
                <a:tc gridSpan="9">
                  <a:txBody>
                    <a:bodyPr/>
                    <a:lstStyle/>
                    <a:p>
                      <a:pPr algn="ctr" rtl="0" fontAlgn="ctr"/>
                      <a:r>
                        <a:rPr lang="zh-TW" altLang="en-US" sz="1800" b="1" i="0" u="none" strike="noStrike" dirty="0">
                          <a:solidFill>
                            <a:srgbClr val="000000"/>
                          </a:solidFill>
                          <a:latin typeface="Times New Roman" pitchFamily="18" charset="0"/>
                          <a:ea typeface="標楷體" pitchFamily="65" charset="-120"/>
                          <a:cs typeface="Times New Roman" pitchFamily="18" charset="0"/>
                        </a:rPr>
                        <a:t>整體施政報告 </a:t>
                      </a: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endParaRPr lang="zh-TW" altLang="en-US"/>
                    </a:p>
                  </a:txBody>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4" marR="9524" marT="951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rtl="0" fontAlgn="ctr"/>
                      <a:endParaRPr lang="zh-TW" altLang="en-US" sz="18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　</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2010</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2011</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2013</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2014</a:t>
                      </a:r>
                      <a:r>
                        <a:rPr lang="zh-TW" altLang="en-US" sz="1400" b="1" i="0" u="none" strike="noStrike" dirty="0" smtClean="0">
                          <a:solidFill>
                            <a:srgbClr val="000000"/>
                          </a:solidFill>
                          <a:latin typeface="Times New Roman" pitchFamily="18" charset="0"/>
                          <a:ea typeface="標楷體" pitchFamily="65" charset="-120"/>
                          <a:cs typeface="Times New Roman" pitchFamily="18" charset="0"/>
                        </a:rPr>
                        <a:t> </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2015</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2016</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rtl="0" fontAlgn="ctr"/>
                      <a:r>
                        <a:rPr lang="en-US" altLang="zh-TW" sz="1400" b="1" i="0" u="none" strike="noStrike" dirty="0" smtClean="0">
                          <a:solidFill>
                            <a:srgbClr val="000000"/>
                          </a:solidFill>
                          <a:latin typeface="Times New Roman" pitchFamily="18" charset="0"/>
                          <a:ea typeface="標楷體" pitchFamily="65" charset="-120"/>
                          <a:cs typeface="Times New Roman" pitchFamily="18" charset="0"/>
                        </a:rPr>
                        <a:t>10/2017</a:t>
                      </a:r>
                      <a:endParaRPr lang="zh-TW" altLang="en-US" sz="1400" b="1" i="0" u="none" strike="noStrike" dirty="0">
                        <a:solidFill>
                          <a:srgbClr val="000000"/>
                        </a:solidFill>
                        <a:latin typeface="Times New Roman" pitchFamily="18" charset="0"/>
                        <a:ea typeface="標楷體" pitchFamily="65" charset="-120"/>
                        <a:cs typeface="Times New Roman" pitchFamily="18" charset="0"/>
                      </a:endParaRPr>
                    </a:p>
                  </a:txBody>
                  <a:tcPr marL="9523" marR="9523" marT="9509"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平均分</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59.1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56.4**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54.1*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49.5**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52.3**</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62.4**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抽樣誤差</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dirty="0">
                          <a:solidFill>
                            <a:srgbClr val="000000"/>
                          </a:solidFill>
                          <a:effectLst/>
                          <a:latin typeface="Times New Roman"/>
                        </a:rPr>
                        <a:t>+/-1.7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+/-1.9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+/-2.4</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+/-1.8</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8000">
                <a:tc>
                  <a:txBody>
                    <a:bodyPr/>
                    <a:lstStyle/>
                    <a:p>
                      <a:pPr algn="ctr" rtl="0" fontAlgn="ctr"/>
                      <a:r>
                        <a:rPr lang="zh-TW" altLang="en-US" sz="1400" b="1" i="0" u="none" strike="noStrike" dirty="0">
                          <a:solidFill>
                            <a:srgbClr val="000000"/>
                          </a:solidFill>
                          <a:latin typeface="Times New Roman" pitchFamily="18" charset="0"/>
                          <a:ea typeface="標楷體" pitchFamily="65" charset="-120"/>
                          <a:cs typeface="Times New Roman" pitchFamily="18" charset="0"/>
                        </a:rPr>
                        <a:t>基數</a:t>
                      </a:r>
                    </a:p>
                  </a:txBody>
                  <a:tcPr marL="9523" marR="9523" marT="9509"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708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796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fontAlgn="ctr"/>
                      <a:r>
                        <a:rPr lang="en-US" altLang="zh-HK" sz="1400" b="1" i="0" u="none" strike="noStrike">
                          <a:solidFill>
                            <a:srgbClr val="000000"/>
                          </a:solidFill>
                          <a:effectLst/>
                          <a:latin typeface="Times New Roman"/>
                        </a:rPr>
                        <a:t>722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602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472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a:solidFill>
                            <a:srgbClr val="000000"/>
                          </a:solidFill>
                          <a:effectLst/>
                          <a:latin typeface="Times New Roman"/>
                        </a:rPr>
                        <a:t>450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469</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ctr"/>
                      <a:r>
                        <a:rPr lang="en-US" altLang="zh-HK" sz="1400" b="1" i="0" u="none" strike="noStrike" dirty="0" smtClean="0">
                          <a:solidFill>
                            <a:srgbClr val="000000"/>
                          </a:solidFill>
                          <a:effectLst/>
                          <a:latin typeface="Times New Roman"/>
                        </a:rPr>
                        <a:t>485</a:t>
                      </a:r>
                      <a:endParaRPr lang="en-US" altLang="zh-HK" sz="1400" b="1" i="0" u="none" strike="noStrike" dirty="0">
                        <a:solidFill>
                          <a:srgbClr val="000000"/>
                        </a:solidFill>
                        <a:effectLst/>
                        <a:latin typeface="Times New Roman"/>
                      </a:endParaRPr>
                    </a:p>
                  </a:txBody>
                  <a:tcPr marL="9525" marR="9525" marT="9525"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2" name="Rounded Rectangle 11"/>
          <p:cNvSpPr/>
          <p:nvPr/>
        </p:nvSpPr>
        <p:spPr>
          <a:xfrm>
            <a:off x="7164288" y="4303606"/>
            <a:ext cx="720080" cy="277521"/>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7164288" y="2276872"/>
            <a:ext cx="720080" cy="288032"/>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Tree>
    <p:extLst>
      <p:ext uri="{BB962C8B-B14F-4D97-AF65-F5344CB8AC3E}">
        <p14:creationId xmlns:p14="http://schemas.microsoft.com/office/powerpoint/2010/main" xmlns="" val="35263482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p:cNvGraphicFramePr>
          <p:nvPr>
            <p:extLst>
              <p:ext uri="{D42A27DB-BD31-4B8C-83A1-F6EECF244321}">
                <p14:modId xmlns:p14="http://schemas.microsoft.com/office/powerpoint/2010/main" xmlns="" val="479282712"/>
              </p:ext>
            </p:extLst>
          </p:nvPr>
        </p:nvGraphicFramePr>
        <p:xfrm>
          <a:off x="539552" y="1069551"/>
          <a:ext cx="7992888" cy="3046030"/>
        </p:xfrm>
        <a:graphic>
          <a:graphicData uri="http://schemas.openxmlformats.org/drawingml/2006/chart">
            <c:chart xmlns:c="http://schemas.openxmlformats.org/drawingml/2006/chart" xmlns:r="http://schemas.openxmlformats.org/officeDocument/2006/relationships" r:id="rId2"/>
          </a:graphicData>
        </a:graphic>
      </p:graphicFrame>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r>
              <a:rPr lang="zh-TW" altLang="en-US" sz="1400" b="1" dirty="0" smtClean="0">
                <a:ea typeface="標楷體" pitchFamily="65" charset="-120"/>
              </a:rPr>
              <a:t>？</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smtClean="0">
                <a:ea typeface="標楷體" pitchFamily="65" charset="-120"/>
              </a:rPr>
              <a:t>=465)</a:t>
            </a:r>
            <a:endParaRPr lang="en-US" altLang="zh-TW" sz="1400" b="1"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87413" y="980728"/>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graphicFrame>
        <p:nvGraphicFramePr>
          <p:cNvPr id="19" name="表格 18"/>
          <p:cNvGraphicFramePr>
            <a:graphicFrameLocks noGrp="1"/>
          </p:cNvGraphicFramePr>
          <p:nvPr>
            <p:extLst>
              <p:ext uri="{D42A27DB-BD31-4B8C-83A1-F6EECF244321}">
                <p14:modId xmlns:p14="http://schemas.microsoft.com/office/powerpoint/2010/main" xmlns="" val="3589642530"/>
              </p:ext>
            </p:extLst>
          </p:nvPr>
        </p:nvGraphicFramePr>
        <p:xfrm>
          <a:off x="4788392" y="4227163"/>
          <a:ext cx="3312000" cy="1362077"/>
        </p:xfrm>
        <a:graphic>
          <a:graphicData uri="http://schemas.openxmlformats.org/drawingml/2006/table">
            <a:tbl>
              <a:tblPr/>
              <a:tblGrid>
                <a:gridCol w="1152000"/>
                <a:gridCol w="2160000"/>
              </a:tblGrid>
              <a:tr h="199896">
                <a:tc gridSpan="2">
                  <a:txBody>
                    <a:bodyPr/>
                    <a:lstStyle/>
                    <a:p>
                      <a:pPr algn="ctr" rtl="0" fontAlgn="ctr"/>
                      <a:r>
                        <a:rPr lang="zh-TW" altLang="en-US" sz="1200" b="1" i="0" u="none" strike="noStrike" dirty="0">
                          <a:solidFill>
                            <a:srgbClr val="000000"/>
                          </a:solidFill>
                          <a:latin typeface="Times New Roman" pitchFamily="18" charset="0"/>
                          <a:ea typeface="標楷體" pitchFamily="65" charset="-120"/>
                          <a:cs typeface="Times New Roman" pitchFamily="18" charset="0"/>
                        </a:rPr>
                        <a:t>平均分</a:t>
                      </a:r>
                      <a:r>
                        <a:rPr lang="en-US" altLang="zh-TW" sz="1200" b="1" i="0" u="none" strike="noStrike" dirty="0">
                          <a:solidFill>
                            <a:srgbClr val="000000"/>
                          </a:solidFill>
                          <a:latin typeface="Times New Roman" pitchFamily="18" charset="0"/>
                          <a:ea typeface="標楷體" pitchFamily="65" charset="-120"/>
                          <a:cs typeface="Times New Roman" pitchFamily="18" charset="0"/>
                        </a:rPr>
                        <a:t>(</a:t>
                      </a:r>
                      <a:r>
                        <a:rPr lang="zh-TW" altLang="en-US" sz="1200" b="1" i="0" u="none" strike="noStrike" dirty="0">
                          <a:solidFill>
                            <a:srgbClr val="0000FF"/>
                          </a:solidFill>
                          <a:latin typeface="Times New Roman" pitchFamily="18" charset="0"/>
                          <a:ea typeface="標楷體" pitchFamily="65" charset="-120"/>
                          <a:cs typeface="Times New Roman" pitchFamily="18" charset="0"/>
                        </a:rPr>
                        <a:t>扶</a:t>
                      </a:r>
                      <a:r>
                        <a:rPr lang="zh-TW" altLang="en-US" sz="12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200" b="1" i="0" u="none" strike="noStrike" dirty="0">
                          <a:solidFill>
                            <a:srgbClr val="000000"/>
                          </a:solidFill>
                          <a:latin typeface="Times New Roman" pitchFamily="18" charset="0"/>
                          <a:ea typeface="標楷體" pitchFamily="65" charset="-120"/>
                          <a:cs typeface="Times New Roman" pitchFamily="18" charset="0"/>
                        </a:rPr>
                        <a:t>分</a:t>
                      </a:r>
                      <a:r>
                        <a:rPr lang="en-US" altLang="zh-TW" sz="1200" b="0" i="0" u="none" strike="noStrike" dirty="0">
                          <a:solidFill>
                            <a:srgbClr val="000000"/>
                          </a:solidFill>
                          <a:latin typeface="Times New Roman" pitchFamily="18" charset="0"/>
                          <a:ea typeface="標楷體" pitchFamily="65" charset="-120"/>
                          <a:cs typeface="Times New Roman" pitchFamily="18" charset="0"/>
                        </a:rPr>
                        <a:t>)</a:t>
                      </a:r>
                      <a:r>
                        <a:rPr lang="zh-TW" altLang="en-US" sz="1200" b="0" i="0" u="none" strike="noStrike" dirty="0">
                          <a:solidFill>
                            <a:srgbClr val="000000"/>
                          </a:solidFill>
                          <a:latin typeface="Times New Roman" pitchFamily="18" charset="0"/>
                          <a:ea typeface="標楷體" pitchFamily="65" charset="-120"/>
                          <a:cs typeface="Times New Roman" pitchFamily="18" charset="0"/>
                        </a:rPr>
                        <a:t>與</a:t>
                      </a:r>
                      <a:r>
                        <a:rPr lang="zh-TW" altLang="en-US" sz="1200" b="1" i="0" u="none" strike="noStrike" dirty="0">
                          <a:solidFill>
                            <a:srgbClr val="000000"/>
                          </a:solidFill>
                          <a:latin typeface="Times New Roman" pitchFamily="18" charset="0"/>
                          <a:ea typeface="標楷體" pitchFamily="65" charset="-120"/>
                          <a:cs typeface="Times New Roman" pitchFamily="18" charset="0"/>
                        </a:rPr>
                        <a:t>年齡組別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457">
                <a:tc gridSpan="2">
                  <a:txBody>
                    <a:bodyPr/>
                    <a:lstStyle/>
                    <a:p>
                      <a:pPr algn="ctr" rtl="0" fontAlgn="ctr"/>
                      <a:r>
                        <a:rPr lang="zh-TW" altLang="en-US" sz="1200" b="0" i="0" u="none" strike="noStrike" dirty="0">
                          <a:solidFill>
                            <a:srgbClr val="000000"/>
                          </a:solidFill>
                          <a:latin typeface="Times New Roman" pitchFamily="18" charset="0"/>
                          <a:ea typeface="標楷體" pitchFamily="65" charset="-120"/>
                          <a:cs typeface="Times New Roman" pitchFamily="18" charset="0"/>
                        </a:rPr>
                        <a:t>之交叉分析</a:t>
                      </a: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 </a:t>
                      </a:r>
                      <a:r>
                        <a:rPr lang="zh-TW" altLang="en-US" sz="1200" b="1" i="0" u="none" strike="noStrike" baseline="30000" dirty="0">
                          <a:solidFill>
                            <a:schemeClr val="tx1"/>
                          </a:solidFill>
                          <a:latin typeface="Times New Roman" pitchFamily="18" charset="0"/>
                          <a:ea typeface="標楷體" pitchFamily="65" charset="-120"/>
                          <a:cs typeface="Times New Roman" pitchFamily="18" charset="0"/>
                        </a:rPr>
                        <a:t> </a:t>
                      </a:r>
                      <a:endParaRPr lang="zh-TW" altLang="en-US" sz="1200" b="0" i="0" u="none" strike="noStrike" baseline="30000" dirty="0">
                        <a:solidFill>
                          <a:schemeClr val="tx1"/>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18-29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51.4 (+/-4.80)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30-49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57.1 (+/-3.24)</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50</a:t>
                      </a:r>
                      <a:r>
                        <a:rPr lang="zh-TW" altLang="en-US" sz="1200" b="0" i="0" u="none" strike="noStrike" dirty="0">
                          <a:solidFill>
                            <a:schemeClr val="tx1"/>
                          </a:solidFill>
                          <a:latin typeface="Times New Roman" pitchFamily="18" charset="0"/>
                          <a:ea typeface="標楷體" pitchFamily="65" charset="-120"/>
                          <a:cs typeface="Times New Roman" pitchFamily="18" charset="0"/>
                        </a:rPr>
                        <a:t>歲或以上 </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62.5 (+/-2.92)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整體樣本</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smtClean="0">
                          <a:solidFill>
                            <a:srgbClr val="000000"/>
                          </a:solidFill>
                          <a:effectLst/>
                          <a:latin typeface="Times New Roman"/>
                        </a:rPr>
                        <a:t>58.7 </a:t>
                      </a:r>
                      <a:r>
                        <a:rPr lang="en-US" altLang="zh-HK" sz="1200" b="0" i="0" u="none" strike="noStrike" dirty="0">
                          <a:solidFill>
                            <a:srgbClr val="000000"/>
                          </a:solidFill>
                          <a:effectLst/>
                          <a:latin typeface="Times New Roman"/>
                        </a:rPr>
                        <a:t>(+/-2.01)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896">
                <a:tc gridSpan="2">
                  <a:txBody>
                    <a:bodyPr/>
                    <a:lstStyle/>
                    <a:p>
                      <a:pPr algn="ctr" fontAlgn="ct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graphicFrame>
        <p:nvGraphicFramePr>
          <p:cNvPr id="22" name="表格 21"/>
          <p:cNvGraphicFramePr>
            <a:graphicFrameLocks noGrp="1"/>
          </p:cNvGraphicFramePr>
          <p:nvPr>
            <p:extLst>
              <p:ext uri="{D42A27DB-BD31-4B8C-83A1-F6EECF244321}">
                <p14:modId xmlns:p14="http://schemas.microsoft.com/office/powerpoint/2010/main" xmlns="" val="3473850845"/>
              </p:ext>
            </p:extLst>
          </p:nvPr>
        </p:nvGraphicFramePr>
        <p:xfrm>
          <a:off x="971968" y="4241453"/>
          <a:ext cx="3312000" cy="1347787"/>
        </p:xfrm>
        <a:graphic>
          <a:graphicData uri="http://schemas.openxmlformats.org/drawingml/2006/table">
            <a:tbl>
              <a:tblPr/>
              <a:tblGrid>
                <a:gridCol w="1152000"/>
                <a:gridCol w="2160000"/>
              </a:tblGrid>
              <a:tr h="192541">
                <a:tc gridSpan="2">
                  <a:txBody>
                    <a:bodyPr/>
                    <a:lstStyle/>
                    <a:p>
                      <a:pPr algn="ctr" rtl="0" fontAlgn="ctr"/>
                      <a:r>
                        <a:rPr lang="zh-TW" altLang="en-US" sz="1200" b="1" i="0" u="none" strike="noStrike" dirty="0">
                          <a:solidFill>
                            <a:schemeClr val="tx1"/>
                          </a:solidFill>
                          <a:latin typeface="Times New Roman" pitchFamily="18" charset="0"/>
                          <a:ea typeface="標楷體" pitchFamily="65" charset="-120"/>
                          <a:cs typeface="Times New Roman" pitchFamily="18" charset="0"/>
                        </a:rPr>
                        <a:t>平均分</a:t>
                      </a:r>
                      <a:r>
                        <a:rPr lang="en-US" altLang="zh-TW" sz="1200" b="1" i="0" u="none" strike="noStrike" dirty="0">
                          <a:solidFill>
                            <a:schemeClr val="tx1"/>
                          </a:solidFill>
                          <a:latin typeface="Times New Roman" pitchFamily="18" charset="0"/>
                          <a:ea typeface="標楷體" pitchFamily="65" charset="-120"/>
                          <a:cs typeface="Times New Roman" pitchFamily="18" charset="0"/>
                        </a:rPr>
                        <a:t>(</a:t>
                      </a:r>
                      <a:r>
                        <a:rPr lang="zh-TW" altLang="en-US" sz="1200" b="1" i="0" u="none" strike="noStrike" dirty="0">
                          <a:solidFill>
                            <a:schemeClr val="tx1"/>
                          </a:solidFill>
                          <a:latin typeface="Times New Roman" pitchFamily="18" charset="0"/>
                          <a:ea typeface="標楷體" pitchFamily="65" charset="-120"/>
                          <a:cs typeface="Times New Roman" pitchFamily="18" charset="0"/>
                        </a:rPr>
                        <a:t>整體施政報告</a:t>
                      </a:r>
                      <a:r>
                        <a:rPr lang="en-US" altLang="zh-TW" sz="1200" b="0" i="0" u="none" strike="noStrike"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與</a:t>
                      </a:r>
                      <a:r>
                        <a:rPr lang="zh-TW" altLang="en-US" sz="1200" b="1" i="0" u="none" strike="noStrike" dirty="0">
                          <a:solidFill>
                            <a:schemeClr val="tx1"/>
                          </a:solidFill>
                          <a:latin typeface="Times New Roman" pitchFamily="18" charset="0"/>
                          <a:ea typeface="標楷體" pitchFamily="65" charset="-120"/>
                          <a:cs typeface="Times New Roman" pitchFamily="18" charset="0"/>
                        </a:rPr>
                        <a:t>年齡組別 </a:t>
                      </a: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541">
                <a:tc gridSpan="2">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之交叉分析</a:t>
                      </a:r>
                      <a:r>
                        <a:rPr kumimoji="0" lang="en-US" altLang="zh-TW" sz="1200" b="0" i="0" u="none" strike="noStrike" kern="1200" baseline="30000" dirty="0" smtClean="0">
                          <a:solidFill>
                            <a:schemeClr val="tx1"/>
                          </a:solidFill>
                          <a:latin typeface="Times New Roman" pitchFamily="18" charset="0"/>
                          <a:ea typeface="標楷體" pitchFamily="65" charset="-120"/>
                          <a:cs typeface="Times New Roman" pitchFamily="18" charset="0"/>
                        </a:rPr>
                        <a:t>##</a:t>
                      </a:r>
                      <a:r>
                        <a:rPr kumimoji="0" lang="zh-TW" altLang="en-US" sz="1200" b="0" i="0" u="none" strike="noStrike" kern="1200" baseline="30000" dirty="0" smtClean="0">
                          <a:solidFill>
                            <a:schemeClr val="tx1"/>
                          </a:solidFill>
                          <a:latin typeface="Times New Roman" pitchFamily="18" charset="0"/>
                          <a:ea typeface="標楷體" pitchFamily="65" charset="-120"/>
                          <a:cs typeface="Times New Roman" pitchFamily="18" charset="0"/>
                        </a:rPr>
                        <a:t> </a:t>
                      </a:r>
                      <a:endParaRPr kumimoji="0" lang="zh-TW" altLang="en-US" sz="1200" b="0" i="0" u="none" strike="noStrike" kern="1200" baseline="30000"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18-29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54.6 (+/-4.46)</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30-49</a:t>
                      </a:r>
                      <a:r>
                        <a:rPr lang="zh-TW" altLang="en-US" sz="1200" b="0" i="0" u="none" strike="noStrike" dirty="0">
                          <a:solidFill>
                            <a:schemeClr val="tx1"/>
                          </a:solidFill>
                          <a:latin typeface="Times New Roman" pitchFamily="18" charset="0"/>
                          <a:ea typeface="標楷體" pitchFamily="65" charset="-120"/>
                          <a:cs typeface="Times New Roman" pitchFamily="18" charset="0"/>
                        </a:rPr>
                        <a:t>歲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62.9 (+/-3.01)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en-US" altLang="zh-TW" sz="1200" b="0" i="0" u="none" strike="noStrike" dirty="0">
                          <a:solidFill>
                            <a:schemeClr val="tx1"/>
                          </a:solidFill>
                          <a:latin typeface="Times New Roman" pitchFamily="18" charset="0"/>
                          <a:ea typeface="標楷體" pitchFamily="65" charset="-120"/>
                          <a:cs typeface="Times New Roman" pitchFamily="18" charset="0"/>
                        </a:rPr>
                        <a:t>50</a:t>
                      </a:r>
                      <a:r>
                        <a:rPr lang="zh-TW" altLang="en-US" sz="1200" b="0" i="0" u="none" strike="noStrike" dirty="0">
                          <a:solidFill>
                            <a:schemeClr val="tx1"/>
                          </a:solidFill>
                          <a:latin typeface="Times New Roman" pitchFamily="18" charset="0"/>
                          <a:ea typeface="標楷體" pitchFamily="65" charset="-120"/>
                          <a:cs typeface="Times New Roman" pitchFamily="18" charset="0"/>
                        </a:rPr>
                        <a:t>歲或以上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64.9 (+/-2.58)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a:solidFill>
                            <a:schemeClr val="tx1"/>
                          </a:solidFill>
                          <a:latin typeface="Times New Roman" pitchFamily="18" charset="0"/>
                          <a:ea typeface="標楷體" pitchFamily="65" charset="-120"/>
                          <a:cs typeface="Times New Roman" pitchFamily="18" charset="0"/>
                        </a:rPr>
                        <a:t>整體樣本</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62.4 (+/-1.82)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gridSpan="2">
                  <a:txBody>
                    <a:bodyPr/>
                    <a:lstStyle/>
                    <a:p>
                      <a:pPr algn="ctr"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各</a:t>
                      </a:r>
                      <a:r>
                        <a:rPr lang="zh-TW" altLang="en-US" sz="1200" b="0" i="0" u="none" strike="noStrike" dirty="0">
                          <a:solidFill>
                            <a:schemeClr val="tx1"/>
                          </a:solidFill>
                          <a:latin typeface="Times New Roman" pitchFamily="18" charset="0"/>
                          <a:ea typeface="標楷體" pitchFamily="65" charset="-120"/>
                          <a:cs typeface="Times New Roman" pitchFamily="18" charset="0"/>
                        </a:rPr>
                        <a:t>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sp>
        <p:nvSpPr>
          <p:cNvPr id="12" name="Rounded Rectangle 11"/>
          <p:cNvSpPr/>
          <p:nvPr/>
        </p:nvSpPr>
        <p:spPr>
          <a:xfrm>
            <a:off x="6490842" y="4597714"/>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3" name="Rounded Rectangle 12"/>
          <p:cNvSpPr/>
          <p:nvPr/>
        </p:nvSpPr>
        <p:spPr>
          <a:xfrm>
            <a:off x="7308304" y="1152965"/>
            <a:ext cx="678233" cy="907883"/>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2668846" y="4603692"/>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cxnSp>
        <p:nvCxnSpPr>
          <p:cNvPr id="3" name="Straight Connector 2"/>
          <p:cNvCxnSpPr/>
          <p:nvPr/>
        </p:nvCxnSpPr>
        <p:spPr>
          <a:xfrm flipV="1">
            <a:off x="2895782" y="1149325"/>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196300" y="1139734"/>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0727770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Chart 19"/>
          <p:cNvGraphicFramePr>
            <a:graphicFrameLocks/>
          </p:cNvGraphicFramePr>
          <p:nvPr>
            <p:extLst>
              <p:ext uri="{D42A27DB-BD31-4B8C-83A1-F6EECF244321}">
                <p14:modId xmlns:p14="http://schemas.microsoft.com/office/powerpoint/2010/main" xmlns="" val="1374620456"/>
              </p:ext>
            </p:extLst>
          </p:nvPr>
        </p:nvGraphicFramePr>
        <p:xfrm>
          <a:off x="539552" y="1069551"/>
          <a:ext cx="7992888" cy="3046030"/>
        </p:xfrm>
        <a:graphic>
          <a:graphicData uri="http://schemas.openxmlformats.org/drawingml/2006/chart">
            <c:chart xmlns:c="http://schemas.openxmlformats.org/drawingml/2006/chart" xmlns:r="http://schemas.openxmlformats.org/officeDocument/2006/relationships" r:id="rId2"/>
          </a:graphicData>
        </a:graphic>
      </p:graphicFrame>
      <p:sp>
        <p:nvSpPr>
          <p:cNvPr id="17410" name="Title 1"/>
          <p:cNvSpPr>
            <a:spLocks noGrp="1"/>
          </p:cNvSpPr>
          <p:nvPr>
            <p:ph type="title"/>
          </p:nvPr>
        </p:nvSpPr>
        <p:spPr>
          <a:xfrm>
            <a:off x="301625" y="351507"/>
            <a:ext cx="8534400" cy="557213"/>
          </a:xfrm>
        </p:spPr>
        <p:txBody>
          <a:bodyPr/>
          <a:lstStyle/>
          <a:p>
            <a:pPr eaLnBrk="1" fontAlgn="ctr" hangingPunct="1"/>
            <a:r>
              <a:rPr lang="zh-TW" altLang="en-US" sz="2800" b="1" dirty="0" smtClean="0">
                <a:solidFill>
                  <a:schemeClr val="tx1"/>
                </a:solidFill>
                <a:latin typeface="Times New Roman" pitchFamily="18" charset="0"/>
                <a:ea typeface="標楷體" pitchFamily="65" charset="-120"/>
              </a:rPr>
              <a:t>對施政報告中扶貧措施部分的滿意程度評分</a:t>
            </a:r>
            <a:endParaRPr lang="en-US" altLang="zh-TW" sz="2800" b="1" dirty="0" smtClean="0">
              <a:solidFill>
                <a:schemeClr val="tx1"/>
              </a:solidFill>
              <a:latin typeface="Times New Roman" pitchFamily="18" charset="0"/>
              <a:ea typeface="標楷體" pitchFamily="65" charset="-120"/>
            </a:endParaRPr>
          </a:p>
        </p:txBody>
      </p:sp>
      <p:sp>
        <p:nvSpPr>
          <p:cNvPr id="17411" name="Rectangle 2"/>
          <p:cNvSpPr>
            <a:spLocks noChangeArrowheads="1"/>
          </p:cNvSpPr>
          <p:nvPr/>
        </p:nvSpPr>
        <p:spPr bwMode="auto">
          <a:xfrm>
            <a:off x="250825" y="5715000"/>
            <a:ext cx="8713788" cy="642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marL="363538" indent="-363538" eaLnBrk="1" fontAlgn="ctr" hangingPunct="1">
              <a:lnSpc>
                <a:spcPct val="110000"/>
              </a:lnSpc>
            </a:pPr>
            <a:r>
              <a:rPr lang="en-US" altLang="zh-TW" sz="1400" b="1" dirty="0">
                <a:ea typeface="標楷體" pitchFamily="65" charset="-120"/>
              </a:rPr>
              <a:t>[Q1</a:t>
            </a:r>
            <a:r>
              <a:rPr lang="en-US" altLang="zh-TW" sz="1400" b="1" dirty="0" smtClean="0">
                <a:ea typeface="標楷體" pitchFamily="65" charset="-120"/>
              </a:rPr>
              <a:t>]	</a:t>
            </a:r>
            <a:r>
              <a:rPr lang="zh-TW" altLang="en-US" sz="1400" b="1" dirty="0" smtClean="0">
                <a:ea typeface="標楷體" pitchFamily="65" charset="-120"/>
              </a:rPr>
              <a:t>請</a:t>
            </a:r>
            <a:r>
              <a:rPr lang="zh-TW" altLang="en-US" sz="1400" b="1" dirty="0">
                <a:ea typeface="標楷體" pitchFamily="65" charset="-120"/>
              </a:rPr>
              <a:t>你對特首林鄭月娥今日發表既施政報告</a:t>
            </a:r>
            <a:r>
              <a:rPr lang="zh-TW" altLang="en-US" sz="1400" b="1" dirty="0">
                <a:solidFill>
                  <a:srgbClr val="0000FF"/>
                </a:solidFill>
                <a:ea typeface="標楷體" pitchFamily="65" charset="-120"/>
              </a:rPr>
              <a:t>有關扶</a:t>
            </a:r>
            <a:r>
              <a:rPr lang="zh-TW" altLang="en-US" sz="1400" b="1" dirty="0" smtClean="0">
                <a:solidFill>
                  <a:srgbClr val="0000FF"/>
                </a:solidFill>
                <a:ea typeface="標楷體" pitchFamily="65" charset="-120"/>
              </a:rPr>
              <a:t>貧措施部</a:t>
            </a:r>
            <a:r>
              <a:rPr lang="zh-TW" altLang="en-US" sz="1400" b="1" dirty="0">
                <a:solidFill>
                  <a:srgbClr val="0000FF"/>
                </a:solidFill>
                <a:ea typeface="標楷體" pitchFamily="65" charset="-120"/>
              </a:rPr>
              <a:t>分</a:t>
            </a:r>
            <a:r>
              <a:rPr lang="zh-TW" altLang="en-US" sz="1400" b="1" dirty="0">
                <a:ea typeface="標楷體" pitchFamily="65" charset="-120"/>
              </a:rPr>
              <a:t>既滿意程度進行評分，</a:t>
            </a:r>
            <a:r>
              <a:rPr lang="en-US" altLang="zh-TW" sz="1400" b="1" dirty="0">
                <a:ea typeface="標楷體" pitchFamily="65" charset="-120"/>
              </a:rPr>
              <a:t>0</a:t>
            </a:r>
            <a:r>
              <a:rPr lang="zh-TW" altLang="en-US" sz="1400" b="1" dirty="0">
                <a:ea typeface="標楷體" pitchFamily="65" charset="-120"/>
              </a:rPr>
              <a:t>分代表非常不滿，</a:t>
            </a:r>
            <a:r>
              <a:rPr lang="en-US" altLang="zh-TW" sz="1400" b="1" dirty="0">
                <a:ea typeface="標楷體" pitchFamily="65" charset="-120"/>
              </a:rPr>
              <a:t>100</a:t>
            </a:r>
            <a:r>
              <a:rPr lang="zh-TW" altLang="en-US" sz="1400" b="1" dirty="0">
                <a:ea typeface="標楷體" pitchFamily="65" charset="-120"/>
              </a:rPr>
              <a:t>分代表非常滿意，</a:t>
            </a:r>
            <a:r>
              <a:rPr lang="en-US" altLang="zh-TW" sz="1400" b="1" dirty="0">
                <a:ea typeface="標楷體" pitchFamily="65" charset="-120"/>
              </a:rPr>
              <a:t>50</a:t>
            </a:r>
            <a:r>
              <a:rPr lang="zh-TW" altLang="en-US" sz="1400" b="1" dirty="0">
                <a:ea typeface="標楷體" pitchFamily="65" charset="-120"/>
              </a:rPr>
              <a:t>分代表一半半，你會俾幾多分今年施政報告既扶貧措施呢</a:t>
            </a:r>
            <a:r>
              <a:rPr lang="zh-TW" altLang="en-US" sz="1400" b="1" dirty="0" smtClean="0">
                <a:ea typeface="標楷體" pitchFamily="65" charset="-120"/>
              </a:rPr>
              <a:t>？</a:t>
            </a:r>
            <a:r>
              <a:rPr lang="en-US" altLang="zh-TW" sz="1400" b="1" dirty="0" smtClean="0">
                <a:ea typeface="標楷體" pitchFamily="65" charset="-120"/>
              </a:rPr>
              <a:t>(</a:t>
            </a:r>
            <a:r>
              <a:rPr lang="zh-TW" altLang="en-US" sz="1400" b="1" dirty="0">
                <a:ea typeface="標楷體" pitchFamily="65" charset="-120"/>
              </a:rPr>
              <a:t>基數</a:t>
            </a:r>
            <a:r>
              <a:rPr lang="en-US" altLang="zh-TW" sz="1400" b="1" dirty="0">
                <a:ea typeface="標楷體" pitchFamily="65" charset="-120"/>
              </a:rPr>
              <a:t>=465)</a:t>
            </a: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7412" name="Line 5"/>
          <p:cNvSpPr>
            <a:spLocks noChangeShapeType="1"/>
          </p:cNvSpPr>
          <p:nvPr/>
        </p:nvSpPr>
        <p:spPr bwMode="auto">
          <a:xfrm>
            <a:off x="887413" y="980728"/>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graphicFrame>
        <p:nvGraphicFramePr>
          <p:cNvPr id="19" name="表格 18"/>
          <p:cNvGraphicFramePr>
            <a:graphicFrameLocks noGrp="1"/>
          </p:cNvGraphicFramePr>
          <p:nvPr>
            <p:extLst>
              <p:ext uri="{D42A27DB-BD31-4B8C-83A1-F6EECF244321}">
                <p14:modId xmlns:p14="http://schemas.microsoft.com/office/powerpoint/2010/main" xmlns="" val="3786677589"/>
              </p:ext>
            </p:extLst>
          </p:nvPr>
        </p:nvGraphicFramePr>
        <p:xfrm>
          <a:off x="4788392" y="4227163"/>
          <a:ext cx="3312000" cy="1362077"/>
        </p:xfrm>
        <a:graphic>
          <a:graphicData uri="http://schemas.openxmlformats.org/drawingml/2006/table">
            <a:tbl>
              <a:tblPr/>
              <a:tblGrid>
                <a:gridCol w="1152000"/>
                <a:gridCol w="2160000"/>
              </a:tblGrid>
              <a:tr h="199896">
                <a:tc gridSpan="2">
                  <a:txBody>
                    <a:bodyPr/>
                    <a:lstStyle/>
                    <a:p>
                      <a:pPr algn="ctr" rtl="0" fontAlgn="ctr"/>
                      <a:r>
                        <a:rPr lang="zh-TW" altLang="en-US" sz="1200" b="1" i="0" u="none" strike="noStrike" dirty="0">
                          <a:solidFill>
                            <a:srgbClr val="000000"/>
                          </a:solidFill>
                          <a:latin typeface="Times New Roman" pitchFamily="18" charset="0"/>
                          <a:ea typeface="標楷體" pitchFamily="65" charset="-120"/>
                          <a:cs typeface="Times New Roman" pitchFamily="18" charset="0"/>
                        </a:rPr>
                        <a:t>平均分</a:t>
                      </a:r>
                      <a:r>
                        <a:rPr lang="en-US" altLang="zh-TW" sz="1200" b="1" i="0" u="none" strike="noStrike" dirty="0">
                          <a:solidFill>
                            <a:srgbClr val="000000"/>
                          </a:solidFill>
                          <a:latin typeface="Times New Roman" pitchFamily="18" charset="0"/>
                          <a:ea typeface="標楷體" pitchFamily="65" charset="-120"/>
                          <a:cs typeface="Times New Roman" pitchFamily="18" charset="0"/>
                        </a:rPr>
                        <a:t>(</a:t>
                      </a:r>
                      <a:r>
                        <a:rPr lang="zh-TW" altLang="en-US" sz="1200" b="1" i="0" u="none" strike="noStrike" dirty="0">
                          <a:solidFill>
                            <a:srgbClr val="0000FF"/>
                          </a:solidFill>
                          <a:latin typeface="Times New Roman" pitchFamily="18" charset="0"/>
                          <a:ea typeface="標楷體" pitchFamily="65" charset="-120"/>
                          <a:cs typeface="Times New Roman" pitchFamily="18" charset="0"/>
                        </a:rPr>
                        <a:t>扶</a:t>
                      </a:r>
                      <a:r>
                        <a:rPr lang="zh-TW" altLang="en-US" sz="1200" b="1" i="0" u="none" strike="noStrike" dirty="0" smtClean="0">
                          <a:solidFill>
                            <a:srgbClr val="0000FF"/>
                          </a:solidFill>
                          <a:latin typeface="Times New Roman" pitchFamily="18" charset="0"/>
                          <a:ea typeface="標楷體" pitchFamily="65" charset="-120"/>
                          <a:cs typeface="Times New Roman" pitchFamily="18" charset="0"/>
                        </a:rPr>
                        <a:t>貧措施</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部</a:t>
                      </a:r>
                      <a:r>
                        <a:rPr lang="zh-TW" altLang="en-US" sz="1200" b="1" i="0" u="none" strike="noStrike" dirty="0">
                          <a:solidFill>
                            <a:srgbClr val="000000"/>
                          </a:solidFill>
                          <a:latin typeface="Times New Roman" pitchFamily="18" charset="0"/>
                          <a:ea typeface="標楷體" pitchFamily="65" charset="-120"/>
                          <a:cs typeface="Times New Roman" pitchFamily="18" charset="0"/>
                        </a:rPr>
                        <a:t>分</a:t>
                      </a:r>
                      <a:r>
                        <a:rPr lang="en-US" altLang="zh-TW" sz="1200" b="0" i="0" u="none" strike="noStrike" dirty="0">
                          <a:solidFill>
                            <a:srgbClr val="000000"/>
                          </a:solidFill>
                          <a:latin typeface="Times New Roman" pitchFamily="18" charset="0"/>
                          <a:ea typeface="標楷體" pitchFamily="65" charset="-120"/>
                          <a:cs typeface="Times New Roman" pitchFamily="18" charset="0"/>
                        </a:rPr>
                        <a:t>)</a:t>
                      </a:r>
                      <a:r>
                        <a:rPr lang="zh-TW" altLang="en-US" sz="1200" b="0" i="0" u="none" strike="noStrike" dirty="0" smtClean="0">
                          <a:solidFill>
                            <a:srgbClr val="000000"/>
                          </a:solidFill>
                          <a:latin typeface="Times New Roman" pitchFamily="18" charset="0"/>
                          <a:ea typeface="標楷體" pitchFamily="65" charset="-120"/>
                          <a:cs typeface="Times New Roman" pitchFamily="18" charset="0"/>
                        </a:rPr>
                        <a:t>與</a:t>
                      </a:r>
                      <a:r>
                        <a:rPr lang="zh-TW" altLang="en-US" sz="1200" b="1" i="0" u="none" strike="noStrike" dirty="0" smtClean="0">
                          <a:solidFill>
                            <a:srgbClr val="000000"/>
                          </a:solidFill>
                          <a:latin typeface="Times New Roman" pitchFamily="18" charset="0"/>
                          <a:ea typeface="標楷體" pitchFamily="65" charset="-120"/>
                          <a:cs typeface="Times New Roman" pitchFamily="18" charset="0"/>
                        </a:rPr>
                        <a:t>教育程度組別</a:t>
                      </a:r>
                      <a:endParaRPr lang="zh-TW" altLang="en-US" sz="1200" b="1" i="0" u="none" strike="noStrike" dirty="0">
                        <a:solidFill>
                          <a:srgbClr val="000000"/>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457">
                <a:tc gridSpan="2">
                  <a:txBody>
                    <a:bodyPr/>
                    <a:lstStyle/>
                    <a:p>
                      <a:pPr algn="ctr" rtl="0" fontAlgn="ctr"/>
                      <a:r>
                        <a:rPr lang="zh-TW" altLang="en-US" sz="1200" b="0" i="0" u="none" strike="noStrike" dirty="0">
                          <a:solidFill>
                            <a:srgbClr val="000000"/>
                          </a:solidFill>
                          <a:latin typeface="Times New Roman" pitchFamily="18" charset="0"/>
                          <a:ea typeface="標楷體" pitchFamily="65" charset="-120"/>
                          <a:cs typeface="Times New Roman" pitchFamily="18" charset="0"/>
                        </a:rPr>
                        <a:t>之交叉分析</a:t>
                      </a: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 </a:t>
                      </a:r>
                      <a:r>
                        <a:rPr lang="zh-TW" altLang="en-US" sz="1200" b="1" i="0" u="none" strike="noStrike" baseline="30000" dirty="0">
                          <a:solidFill>
                            <a:schemeClr val="tx1"/>
                          </a:solidFill>
                          <a:latin typeface="Times New Roman" pitchFamily="18" charset="0"/>
                          <a:ea typeface="標楷體" pitchFamily="65" charset="-120"/>
                          <a:cs typeface="Times New Roman" pitchFamily="18" charset="0"/>
                        </a:rPr>
                        <a:t> </a:t>
                      </a:r>
                      <a:endParaRPr lang="zh-TW" altLang="en-US" sz="1200" b="0" i="0" u="none" strike="noStrike" baseline="30000" dirty="0">
                        <a:solidFill>
                          <a:schemeClr val="tx1"/>
                        </a:solidFill>
                        <a:latin typeface="Times New Roman" pitchFamily="18" charset="0"/>
                        <a:ea typeface="標楷體" pitchFamily="65" charset="-120"/>
                        <a:cs typeface="Times New Roman" pitchFamily="18" charset="0"/>
                      </a:endParaRP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59.4 (+/-5.10)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61.3 (+/-2.28)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大專或</a:t>
                      </a:r>
                      <a:r>
                        <a:rPr lang="zh-TW" altLang="en-US" sz="1200" b="0" i="0" u="none" strike="noStrike" dirty="0">
                          <a:solidFill>
                            <a:schemeClr val="tx1"/>
                          </a:solidFill>
                          <a:latin typeface="Times New Roman" pitchFamily="18" charset="0"/>
                          <a:ea typeface="標楷體" pitchFamily="65" charset="-120"/>
                          <a:cs typeface="Times New Roman" pitchFamily="18" charset="0"/>
                        </a:rPr>
                        <a:t>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53.4 (+/-4.18)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457">
                <a:tc>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整體樣本</a:t>
                      </a:r>
                    </a:p>
                  </a:txBody>
                  <a:tcPr marL="9526" marR="9526" marT="9529"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smtClean="0">
                          <a:solidFill>
                            <a:srgbClr val="000000"/>
                          </a:solidFill>
                          <a:effectLst/>
                          <a:latin typeface="Times New Roman"/>
                        </a:rPr>
                        <a:t>58.7 </a:t>
                      </a:r>
                      <a:r>
                        <a:rPr lang="en-US" altLang="zh-HK" sz="1200" b="0" i="0" u="none" strike="noStrike" dirty="0">
                          <a:solidFill>
                            <a:srgbClr val="000000"/>
                          </a:solidFill>
                          <a:effectLst/>
                          <a:latin typeface="Times New Roman"/>
                        </a:rPr>
                        <a:t>(+/-2.01)</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896">
                <a:tc gridSpan="2">
                  <a:txBody>
                    <a:bodyPr/>
                    <a:lstStyle/>
                    <a:p>
                      <a:pPr algn="ctr" fontAlgn="ctr"/>
                      <a:r>
                        <a:rPr lang="en-US" altLang="zh-TW" sz="1200" b="0" i="0" u="none" strike="noStrike" baseline="30000"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a:solidFill>
                            <a:schemeClr val="tx1"/>
                          </a:solidFill>
                          <a:latin typeface="Times New Roman" pitchFamily="18" charset="0"/>
                          <a:ea typeface="標楷體" pitchFamily="65" charset="-120"/>
                          <a:cs typeface="Times New Roman" pitchFamily="18" charset="0"/>
                        </a:rPr>
                        <a:t>各組別在</a:t>
                      </a:r>
                      <a:r>
                        <a:rPr lang="en-US" altLang="zh-TW" sz="1200" b="0" i="0" u="none" strike="noStrike" dirty="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6" marR="9526" marT="9529"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graphicFrame>
        <p:nvGraphicFramePr>
          <p:cNvPr id="22" name="表格 21"/>
          <p:cNvGraphicFramePr>
            <a:graphicFrameLocks noGrp="1"/>
          </p:cNvGraphicFramePr>
          <p:nvPr>
            <p:extLst>
              <p:ext uri="{D42A27DB-BD31-4B8C-83A1-F6EECF244321}">
                <p14:modId xmlns:p14="http://schemas.microsoft.com/office/powerpoint/2010/main" xmlns="" val="3566882849"/>
              </p:ext>
            </p:extLst>
          </p:nvPr>
        </p:nvGraphicFramePr>
        <p:xfrm>
          <a:off x="971968" y="4241453"/>
          <a:ext cx="3312000" cy="1347787"/>
        </p:xfrm>
        <a:graphic>
          <a:graphicData uri="http://schemas.openxmlformats.org/drawingml/2006/table">
            <a:tbl>
              <a:tblPr/>
              <a:tblGrid>
                <a:gridCol w="1152000"/>
                <a:gridCol w="2160000"/>
              </a:tblGrid>
              <a:tr h="192541">
                <a:tc gridSpan="2">
                  <a:txBody>
                    <a:bodyPr/>
                    <a:lstStyle/>
                    <a:p>
                      <a:pPr algn="ctr" rtl="0" fontAlgn="ctr"/>
                      <a:r>
                        <a:rPr lang="zh-TW" altLang="en-US" sz="1200" b="1" i="0" u="none" strike="noStrike" dirty="0">
                          <a:solidFill>
                            <a:schemeClr val="tx1"/>
                          </a:solidFill>
                          <a:latin typeface="Times New Roman" pitchFamily="18" charset="0"/>
                          <a:ea typeface="標楷體" pitchFamily="65" charset="-120"/>
                          <a:cs typeface="Times New Roman" pitchFamily="18" charset="0"/>
                        </a:rPr>
                        <a:t>平均分</a:t>
                      </a:r>
                      <a:r>
                        <a:rPr lang="en-US" altLang="zh-TW" sz="1200" b="1" i="0" u="none" strike="noStrike" dirty="0">
                          <a:solidFill>
                            <a:schemeClr val="tx1"/>
                          </a:solidFill>
                          <a:latin typeface="Times New Roman" pitchFamily="18" charset="0"/>
                          <a:ea typeface="標楷體" pitchFamily="65" charset="-120"/>
                          <a:cs typeface="Times New Roman" pitchFamily="18" charset="0"/>
                        </a:rPr>
                        <a:t>(</a:t>
                      </a:r>
                      <a:r>
                        <a:rPr lang="zh-TW" altLang="en-US" sz="1200" b="1" i="0" u="none" strike="noStrike" dirty="0">
                          <a:solidFill>
                            <a:schemeClr val="tx1"/>
                          </a:solidFill>
                          <a:latin typeface="Times New Roman" pitchFamily="18" charset="0"/>
                          <a:ea typeface="標楷體" pitchFamily="65" charset="-120"/>
                          <a:cs typeface="Times New Roman" pitchFamily="18" charset="0"/>
                        </a:rPr>
                        <a:t>整體施政報告</a:t>
                      </a:r>
                      <a:r>
                        <a:rPr lang="en-US" altLang="zh-TW" sz="1200" b="0" i="0" u="none" strike="noStrike" dirty="0">
                          <a:solidFill>
                            <a:schemeClr val="tx1"/>
                          </a:solidFill>
                          <a:latin typeface="Times New Roman" pitchFamily="18" charset="0"/>
                          <a:ea typeface="標楷體" pitchFamily="65" charset="-120"/>
                          <a:cs typeface="Times New Roman" pitchFamily="18" charset="0"/>
                        </a:rPr>
                        <a:t>)</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與</a:t>
                      </a:r>
                      <a:r>
                        <a:rPr lang="zh-TW" altLang="en-US" sz="1200" b="1" i="0" u="none" strike="noStrike" dirty="0" smtClean="0">
                          <a:solidFill>
                            <a:schemeClr val="tx1"/>
                          </a:solidFill>
                          <a:latin typeface="Times New Roman" pitchFamily="18" charset="0"/>
                          <a:ea typeface="標楷體" pitchFamily="65" charset="-120"/>
                          <a:cs typeface="Times New Roman" pitchFamily="18" charset="0"/>
                        </a:rPr>
                        <a:t>教育程度組別</a:t>
                      </a:r>
                      <a:endParaRPr lang="zh-TW" altLang="en-US" sz="1200" b="1"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hMerge="1">
                  <a:txBody>
                    <a:bodyPr/>
                    <a:lstStyle/>
                    <a:p>
                      <a:endParaRPr lang="zh-TW" altLang="en-US"/>
                    </a:p>
                  </a:txBody>
                  <a:tcPr/>
                </a:tc>
              </a:tr>
              <a:tr h="192541">
                <a:tc gridSpan="2">
                  <a:txBody>
                    <a:bodyPr/>
                    <a:lstStyle/>
                    <a:p>
                      <a:pPr algn="ctr" rtl="0" fontAlgn="ctr"/>
                      <a:r>
                        <a:rPr lang="zh-TW" altLang="en-US" sz="1200" b="0" i="0" u="none" strike="noStrike" dirty="0">
                          <a:solidFill>
                            <a:schemeClr val="tx1"/>
                          </a:solidFill>
                          <a:latin typeface="Times New Roman" pitchFamily="18" charset="0"/>
                          <a:ea typeface="標楷體" pitchFamily="65" charset="-120"/>
                          <a:cs typeface="Times New Roman" pitchFamily="18" charset="0"/>
                        </a:rPr>
                        <a:t>之交叉分析</a:t>
                      </a:r>
                      <a:r>
                        <a:rPr kumimoji="0" lang="en-US" altLang="zh-TW" sz="1200" b="0" i="0" u="none" strike="noStrike" kern="1200" baseline="30000" dirty="0" smtClean="0">
                          <a:solidFill>
                            <a:schemeClr val="tx1"/>
                          </a:solidFill>
                          <a:latin typeface="Times New Roman" pitchFamily="18" charset="0"/>
                          <a:ea typeface="標楷體" pitchFamily="65" charset="-120"/>
                          <a:cs typeface="Times New Roman" pitchFamily="18" charset="0"/>
                        </a:rPr>
                        <a:t>##</a:t>
                      </a:r>
                      <a:r>
                        <a:rPr kumimoji="0" lang="zh-TW" altLang="en-US" sz="1200" b="0" i="0" u="none" strike="noStrike" kern="1200" baseline="30000" dirty="0" smtClean="0">
                          <a:solidFill>
                            <a:schemeClr val="tx1"/>
                          </a:solidFill>
                          <a:latin typeface="Times New Roman" pitchFamily="18" charset="0"/>
                          <a:ea typeface="標楷體" pitchFamily="65" charset="-120"/>
                          <a:cs typeface="Times New Roman" pitchFamily="18" charset="0"/>
                        </a:rPr>
                        <a:t> </a:t>
                      </a:r>
                      <a:endParaRPr kumimoji="0" lang="zh-TW" altLang="en-US" sz="1200" b="0" i="0" u="none" strike="noStrike" kern="1200" baseline="30000"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zh-TW" altLang="en-US"/>
                    </a:p>
                  </a:txBody>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小學或以下</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63.4 (+/-4.32)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中學</a:t>
                      </a:r>
                      <a:endParaRPr lang="zh-TW" altLang="en-US" sz="1200" b="0" i="0" u="none" strike="noStrike" dirty="0">
                        <a:solidFill>
                          <a:schemeClr val="tx1"/>
                        </a:solidFill>
                        <a:latin typeface="Times New Roman" pitchFamily="18" charset="0"/>
                        <a:ea typeface="標楷體" pitchFamily="65" charset="-120"/>
                        <a:cs typeface="Times New Roman" pitchFamily="18" charset="0"/>
                      </a:endParaRP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65.6 (+/-2.15)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大專或</a:t>
                      </a:r>
                      <a:r>
                        <a:rPr lang="zh-TW" altLang="en-US" sz="1200" b="0" i="0" u="none" strike="noStrike" dirty="0">
                          <a:solidFill>
                            <a:schemeClr val="tx1"/>
                          </a:solidFill>
                          <a:latin typeface="Times New Roman" pitchFamily="18" charset="0"/>
                          <a:ea typeface="標楷體" pitchFamily="65" charset="-120"/>
                          <a:cs typeface="Times New Roman" pitchFamily="18" charset="0"/>
                        </a:rPr>
                        <a:t>以上 </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a:solidFill>
                            <a:srgbClr val="000000"/>
                          </a:solidFill>
                          <a:effectLst/>
                          <a:latin typeface="Times New Roman"/>
                        </a:rPr>
                        <a:t>56.6 (+/-3.72)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a:txBody>
                    <a:bodyPr/>
                    <a:lstStyle/>
                    <a:p>
                      <a:pPr algn="ctr" rtl="0" fontAlgn="ctr"/>
                      <a:r>
                        <a:rPr lang="zh-TW" altLang="en-US" sz="1200" b="0" i="0" u="none" strike="noStrike">
                          <a:solidFill>
                            <a:schemeClr val="tx1"/>
                          </a:solidFill>
                          <a:latin typeface="Times New Roman" pitchFamily="18" charset="0"/>
                          <a:ea typeface="標楷體" pitchFamily="65" charset="-120"/>
                          <a:cs typeface="Times New Roman" pitchFamily="18" charset="0"/>
                        </a:rPr>
                        <a:t>整體樣本</a:t>
                      </a:r>
                    </a:p>
                  </a:txBody>
                  <a:tcPr marL="9524" marR="9524" marT="9532"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altLang="zh-HK" sz="1200" b="0" i="0" u="none" strike="noStrike" dirty="0">
                          <a:solidFill>
                            <a:srgbClr val="000000"/>
                          </a:solidFill>
                          <a:effectLst/>
                          <a:latin typeface="Times New Roman"/>
                        </a:rPr>
                        <a:t>62.4 (+/-1.82)</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541">
                <a:tc gridSpan="2">
                  <a:txBody>
                    <a:bodyPr/>
                    <a:lstStyle/>
                    <a:p>
                      <a:pPr algn="ctr" fontAlgn="ctr"/>
                      <a:r>
                        <a:rPr lang="en-US" altLang="zh-TW" sz="1200" b="0" i="0" u="none" strike="noStrike" baseline="30000" dirty="0" smtClean="0">
                          <a:solidFill>
                            <a:schemeClr val="tx1"/>
                          </a:solidFill>
                          <a:latin typeface="Times New Roman" pitchFamily="18" charset="0"/>
                          <a:ea typeface="標楷體" pitchFamily="65" charset="-120"/>
                          <a:cs typeface="Times New Roman" pitchFamily="18" charset="0"/>
                        </a:rPr>
                        <a:t>##</a:t>
                      </a:r>
                      <a:r>
                        <a:rPr lang="zh-TW" altLang="en-US" sz="1200" b="0" i="0" u="none" strike="noStrike" dirty="0" smtClean="0">
                          <a:solidFill>
                            <a:schemeClr val="tx1"/>
                          </a:solidFill>
                          <a:latin typeface="Times New Roman" pitchFamily="18" charset="0"/>
                          <a:ea typeface="標楷體" pitchFamily="65" charset="-120"/>
                          <a:cs typeface="Times New Roman" pitchFamily="18" charset="0"/>
                        </a:rPr>
                        <a:t>各</a:t>
                      </a:r>
                      <a:r>
                        <a:rPr lang="zh-TW" altLang="en-US" sz="1200" b="0" i="0" u="none" strike="noStrike" dirty="0">
                          <a:solidFill>
                            <a:schemeClr val="tx1"/>
                          </a:solidFill>
                          <a:latin typeface="Times New Roman" pitchFamily="18" charset="0"/>
                          <a:ea typeface="標楷體" pitchFamily="65" charset="-120"/>
                          <a:cs typeface="Times New Roman" pitchFamily="18" charset="0"/>
                        </a:rPr>
                        <a:t>組別在</a:t>
                      </a:r>
                      <a:r>
                        <a:rPr lang="en-US" altLang="zh-TW" sz="1200" b="0" i="0" u="none" strike="noStrike" dirty="0" smtClean="0">
                          <a:solidFill>
                            <a:schemeClr val="tx1"/>
                          </a:solidFill>
                          <a:latin typeface="Times New Roman" pitchFamily="18" charset="0"/>
                          <a:ea typeface="標楷體" pitchFamily="65" charset="-120"/>
                          <a:cs typeface="Times New Roman" pitchFamily="18" charset="0"/>
                        </a:rPr>
                        <a:t>99%</a:t>
                      </a:r>
                      <a:r>
                        <a:rPr lang="zh-TW" altLang="en-US" sz="1200" b="0" i="0" u="none" strike="noStrike" dirty="0">
                          <a:solidFill>
                            <a:schemeClr val="tx1"/>
                          </a:solidFill>
                          <a:latin typeface="Times New Roman" pitchFamily="18" charset="0"/>
                          <a:ea typeface="標楷體" pitchFamily="65" charset="-120"/>
                          <a:cs typeface="Times New Roman" pitchFamily="18" charset="0"/>
                        </a:rPr>
                        <a:t>置信水平下有顯著性差異 </a:t>
                      </a:r>
                    </a:p>
                  </a:txBody>
                  <a:tcPr marL="9524" marR="9524" marT="9532"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endParaRPr lang="zh-TW" altLang="en-US"/>
                    </a:p>
                  </a:txBody>
                  <a:tcPr/>
                </a:tc>
              </a:tr>
            </a:tbl>
          </a:graphicData>
        </a:graphic>
      </p:graphicFrame>
      <p:sp>
        <p:nvSpPr>
          <p:cNvPr id="12" name="Rounded Rectangle 11"/>
          <p:cNvSpPr/>
          <p:nvPr/>
        </p:nvSpPr>
        <p:spPr>
          <a:xfrm>
            <a:off x="6490842" y="4996299"/>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3" name="Rounded Rectangle 12"/>
          <p:cNvSpPr/>
          <p:nvPr/>
        </p:nvSpPr>
        <p:spPr>
          <a:xfrm>
            <a:off x="7308304" y="1152965"/>
            <a:ext cx="678233" cy="907883"/>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
        <p:nvSpPr>
          <p:cNvPr id="14" name="Rounded Rectangle 13"/>
          <p:cNvSpPr/>
          <p:nvPr/>
        </p:nvSpPr>
        <p:spPr>
          <a:xfrm>
            <a:off x="2668846" y="4990554"/>
            <a:ext cx="1008000" cy="21600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cxnSp>
        <p:nvCxnSpPr>
          <p:cNvPr id="3" name="Straight Connector 2"/>
          <p:cNvCxnSpPr/>
          <p:nvPr/>
        </p:nvCxnSpPr>
        <p:spPr>
          <a:xfrm flipV="1">
            <a:off x="2895782" y="1149325"/>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7196300" y="1139734"/>
            <a:ext cx="0" cy="270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3050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p:cNvGraphicFramePr>
            <a:graphicFrameLocks/>
          </p:cNvGraphicFramePr>
          <p:nvPr>
            <p:extLst>
              <p:ext uri="{D42A27DB-BD31-4B8C-83A1-F6EECF244321}">
                <p14:modId xmlns:p14="http://schemas.microsoft.com/office/powerpoint/2010/main" xmlns="" val="3832870540"/>
              </p:ext>
            </p:extLst>
          </p:nvPr>
        </p:nvGraphicFramePr>
        <p:xfrm>
          <a:off x="467544" y="1124744"/>
          <a:ext cx="8208912" cy="4680000"/>
        </p:xfrm>
        <a:graphic>
          <a:graphicData uri="http://schemas.openxmlformats.org/drawingml/2006/chart">
            <c:chart xmlns:c="http://schemas.openxmlformats.org/drawingml/2006/chart" xmlns:r="http://schemas.openxmlformats.org/officeDocument/2006/relationships" r:id="rId3"/>
          </a:graphicData>
        </a:graphic>
      </p:graphicFrame>
      <p:sp>
        <p:nvSpPr>
          <p:cNvPr id="18434" name="Rectangle 2"/>
          <p:cNvSpPr>
            <a:spLocks noChangeArrowheads="1"/>
          </p:cNvSpPr>
          <p:nvPr/>
        </p:nvSpPr>
        <p:spPr bwMode="auto">
          <a:xfrm>
            <a:off x="252413" y="5877272"/>
            <a:ext cx="8640762" cy="504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kumimoji="1" sz="2400">
                <a:solidFill>
                  <a:schemeClr val="tx1"/>
                </a:solidFill>
                <a:latin typeface="Times New Roman" pitchFamily="18" charset="0"/>
                <a:ea typeface="新細明體" pitchFamily="18" charset="-120"/>
              </a:defRPr>
            </a:lvl1pPr>
            <a:lvl2pPr marL="742950" indent="-285750" eaLnBrk="0" hangingPunct="0">
              <a:defRPr kumimoji="1" sz="2400">
                <a:solidFill>
                  <a:schemeClr val="tx1"/>
                </a:solidFill>
                <a:latin typeface="Times New Roman" pitchFamily="18" charset="0"/>
                <a:ea typeface="新細明體" pitchFamily="18" charset="-120"/>
              </a:defRPr>
            </a:lvl2pPr>
            <a:lvl3pPr marL="1143000" indent="-228600" eaLnBrk="0" hangingPunct="0">
              <a:defRPr kumimoji="1" sz="2400">
                <a:solidFill>
                  <a:schemeClr val="tx1"/>
                </a:solidFill>
                <a:latin typeface="Times New Roman" pitchFamily="18" charset="0"/>
                <a:ea typeface="新細明體" pitchFamily="18" charset="-120"/>
              </a:defRPr>
            </a:lvl3pPr>
            <a:lvl4pPr marL="1600200" indent="-228600" eaLnBrk="0" hangingPunct="0">
              <a:defRPr kumimoji="1" sz="2400">
                <a:solidFill>
                  <a:schemeClr val="tx1"/>
                </a:solidFill>
                <a:latin typeface="Times New Roman" pitchFamily="18" charset="0"/>
                <a:ea typeface="新細明體" pitchFamily="18" charset="-120"/>
              </a:defRPr>
            </a:lvl4pPr>
            <a:lvl5pPr marL="2057400" indent="-228600" eaLnBrk="0" hangingPunct="0">
              <a:defRPr kumimoji="1" sz="2400">
                <a:solidFill>
                  <a:schemeClr val="tx1"/>
                </a:solidFill>
                <a:latin typeface="Times New Roman" pitchFamily="18" charset="0"/>
                <a:ea typeface="新細明體" pitchFamily="18" charset="-120"/>
              </a:defRPr>
            </a:lvl5pPr>
            <a:lvl6pPr marL="25146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6pPr>
            <a:lvl7pPr marL="29718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7pPr>
            <a:lvl8pPr marL="34290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8pPr>
            <a:lvl9pPr marL="3886200" indent="-228600" eaLnBrk="0" fontAlgn="base" hangingPunct="0">
              <a:spcBef>
                <a:spcPct val="0"/>
              </a:spcBef>
              <a:spcAft>
                <a:spcPct val="0"/>
              </a:spcAft>
              <a:defRPr kumimoji="1" sz="2400">
                <a:solidFill>
                  <a:schemeClr val="tx1"/>
                </a:solidFill>
                <a:latin typeface="Times New Roman" pitchFamily="18" charset="0"/>
                <a:ea typeface="新細明體" pitchFamily="18" charset="-120"/>
              </a:defRPr>
            </a:lvl9pPr>
          </a:lstStyle>
          <a:p>
            <a:pPr eaLnBrk="1" fontAlgn="ctr" hangingPunct="1">
              <a:lnSpc>
                <a:spcPct val="110000"/>
              </a:lnSpc>
            </a:pPr>
            <a:r>
              <a:rPr lang="en-US" altLang="zh-TW" sz="1400" b="1" spc="-50" dirty="0">
                <a:ea typeface="標楷體" pitchFamily="65" charset="-120"/>
              </a:rPr>
              <a:t>[Q2] </a:t>
            </a:r>
            <a:r>
              <a:rPr lang="zh-TW" altLang="en-US" sz="1400" b="1" spc="-50" dirty="0">
                <a:ea typeface="標楷體" pitchFamily="65" charset="-120"/>
              </a:rPr>
              <a:t>你認為特</a:t>
            </a:r>
            <a:r>
              <a:rPr lang="zh-TW" altLang="en-US" sz="1400" b="1" spc="-50" dirty="0" smtClean="0">
                <a:ea typeface="標楷體" pitchFamily="65" charset="-120"/>
              </a:rPr>
              <a:t>首</a:t>
            </a:r>
            <a:r>
              <a:rPr lang="zh-TW" altLang="en-US" sz="1400" b="1" spc="-50" dirty="0">
                <a:ea typeface="標楷體" pitchFamily="65" charset="-120"/>
              </a:rPr>
              <a:t>林鄭月娥</a:t>
            </a:r>
            <a:r>
              <a:rPr lang="zh-TW" altLang="en-US" sz="1400" b="1" spc="-50" dirty="0" smtClean="0">
                <a:ea typeface="標楷體" pitchFamily="65" charset="-120"/>
              </a:rPr>
              <a:t>今</a:t>
            </a:r>
            <a:r>
              <a:rPr lang="zh-TW" altLang="en-US" sz="1400" b="1" spc="-50" dirty="0">
                <a:ea typeface="標楷體" pitchFamily="65" charset="-120"/>
              </a:rPr>
              <a:t>日發表既施政報告中有關扶貧既措施對改善低收入人士生活既效用屬於大定細呢？</a:t>
            </a:r>
            <a:endParaRPr lang="en-US" altLang="zh-TW" sz="1400" b="1" spc="-50" dirty="0">
              <a:ea typeface="標楷體" pitchFamily="65" charset="-120"/>
            </a:endParaRPr>
          </a:p>
          <a:p>
            <a:pPr eaLnBrk="1" fontAlgn="ctr" hangingPunct="1">
              <a:lnSpc>
                <a:spcPct val="110000"/>
              </a:lnSpc>
            </a:pPr>
            <a:r>
              <a:rPr lang="en-US" altLang="zh-TW" sz="1000" b="1" dirty="0" smtClean="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&lt;0.05</a:t>
            </a:r>
            <a:r>
              <a:rPr lang="zh-TW" altLang="en-US" sz="1000" dirty="0">
                <a:ea typeface="標楷體" pitchFamily="65" charset="-120"/>
              </a:rPr>
              <a:t>置信水平之內變化顯著     </a:t>
            </a:r>
            <a:r>
              <a:rPr lang="en-US" altLang="zh-TW" sz="1000" b="1" dirty="0">
                <a:ea typeface="標楷體" pitchFamily="65" charset="-120"/>
              </a:rPr>
              <a:t>**</a:t>
            </a:r>
            <a:r>
              <a:rPr lang="zh-TW" altLang="en-US" sz="1000" dirty="0">
                <a:ea typeface="標楷體" pitchFamily="65" charset="-120"/>
              </a:rPr>
              <a:t>單尾檢驗顯</a:t>
            </a:r>
            <a:r>
              <a:rPr lang="zh-TW" altLang="en-US" sz="1000" dirty="0" smtClean="0">
                <a:ea typeface="標楷體" pitchFamily="65" charset="-120"/>
              </a:rPr>
              <a:t>示結</a:t>
            </a:r>
            <a:r>
              <a:rPr lang="zh-TW" altLang="en-US" sz="1000" dirty="0">
                <a:ea typeface="標楷體" pitchFamily="65" charset="-120"/>
              </a:rPr>
              <a:t>果在</a:t>
            </a:r>
            <a:r>
              <a:rPr lang="en-US" altLang="zh-TW" sz="1000" i="1" dirty="0">
                <a:ea typeface="標楷體" pitchFamily="65" charset="-120"/>
              </a:rPr>
              <a:t>p</a:t>
            </a:r>
            <a:r>
              <a:rPr lang="en-US" altLang="zh-TW" sz="1000" dirty="0">
                <a:ea typeface="標楷體" pitchFamily="65" charset="-120"/>
              </a:rPr>
              <a:t>&lt;0.01</a:t>
            </a:r>
            <a:r>
              <a:rPr lang="zh-TW" altLang="en-US" sz="1000" dirty="0">
                <a:ea typeface="標楷體" pitchFamily="65" charset="-120"/>
              </a:rPr>
              <a:t>置信水平之內變化顯著</a:t>
            </a:r>
            <a:endParaRPr lang="en-US" altLang="zh-TW" sz="1000" dirty="0">
              <a:ea typeface="標楷體" pitchFamily="65" charset="-120"/>
            </a:endParaRPr>
          </a:p>
        </p:txBody>
      </p:sp>
      <p:sp>
        <p:nvSpPr>
          <p:cNvPr id="18435" name="Rectangle 2"/>
          <p:cNvSpPr>
            <a:spLocks noGrp="1" noChangeArrowheads="1"/>
          </p:cNvSpPr>
          <p:nvPr>
            <p:ph type="title" idx="4294967295"/>
          </p:nvPr>
        </p:nvSpPr>
        <p:spPr>
          <a:xfrm>
            <a:off x="539552" y="188913"/>
            <a:ext cx="8072437" cy="928687"/>
          </a:xfrm>
        </p:spPr>
        <p:txBody>
          <a:bodyPr anchor="ctr"/>
          <a:lstStyle/>
          <a:p>
            <a:pPr eaLnBrk="1" fontAlgn="ctr" hangingPunct="1"/>
            <a:r>
              <a:rPr lang="zh-TW" altLang="en-US" sz="2600" b="1" dirty="0" smtClean="0">
                <a:solidFill>
                  <a:srgbClr val="000000"/>
                </a:solidFill>
                <a:latin typeface="Times New Roman" pitchFamily="18" charset="0"/>
                <a:ea typeface="標楷體" pitchFamily="65" charset="-120"/>
              </a:rPr>
              <a:t>施政報告中</a:t>
            </a:r>
            <a:r>
              <a:rPr lang="zh-TW" altLang="en-US" sz="2600" b="1" dirty="0" smtClean="0">
                <a:solidFill>
                  <a:schemeClr val="tx1"/>
                </a:solidFill>
                <a:latin typeface="Times New Roman" pitchFamily="18" charset="0"/>
                <a:ea typeface="標楷體" pitchFamily="65" charset="-120"/>
              </a:rPr>
              <a:t>扶貧措施</a:t>
            </a:r>
            <a:r>
              <a:rPr lang="zh-TW" altLang="en-US" sz="2600" b="1" dirty="0" smtClean="0">
                <a:solidFill>
                  <a:srgbClr val="000000"/>
                </a:solidFill>
                <a:latin typeface="Times New Roman" pitchFamily="18" charset="0"/>
                <a:ea typeface="標楷體" pitchFamily="65" charset="-120"/>
              </a:rPr>
              <a:t>對</a:t>
            </a:r>
            <a:r>
              <a:rPr lang="zh-TW" altLang="en-US" sz="2600" b="1" dirty="0" smtClean="0">
                <a:solidFill>
                  <a:srgbClr val="0000FF"/>
                </a:solidFill>
                <a:latin typeface="Times New Roman" pitchFamily="18" charset="0"/>
                <a:ea typeface="標楷體" pitchFamily="65" charset="-120"/>
              </a:rPr>
              <a:t>改善低收入人士生活</a:t>
            </a:r>
            <a:r>
              <a:rPr lang="zh-TW" altLang="en-US" sz="2600" b="1" dirty="0" smtClean="0">
                <a:solidFill>
                  <a:srgbClr val="000000"/>
                </a:solidFill>
                <a:latin typeface="Times New Roman" pitchFamily="18" charset="0"/>
                <a:ea typeface="標楷體" pitchFamily="65" charset="-120"/>
              </a:rPr>
              <a:t>的</a:t>
            </a:r>
            <a:r>
              <a:rPr lang="zh-TW" altLang="en-US" sz="2600" b="1" dirty="0" smtClean="0">
                <a:solidFill>
                  <a:schemeClr val="tx1"/>
                </a:solidFill>
                <a:latin typeface="Times New Roman" pitchFamily="18" charset="0"/>
                <a:ea typeface="標楷體" pitchFamily="65" charset="-120"/>
              </a:rPr>
              <a:t>效用</a:t>
            </a:r>
            <a:endParaRPr lang="en-US" altLang="zh-TW" sz="2600" b="1" dirty="0" smtClean="0">
              <a:solidFill>
                <a:schemeClr val="tx1"/>
              </a:solidFill>
              <a:latin typeface="標楷體" pitchFamily="65" charset="-120"/>
              <a:ea typeface="標楷體" pitchFamily="65" charset="-120"/>
            </a:endParaRPr>
          </a:p>
        </p:txBody>
      </p:sp>
      <p:sp>
        <p:nvSpPr>
          <p:cNvPr id="18436" name="Line 5"/>
          <p:cNvSpPr>
            <a:spLocks noChangeShapeType="1"/>
          </p:cNvSpPr>
          <p:nvPr/>
        </p:nvSpPr>
        <p:spPr bwMode="auto">
          <a:xfrm>
            <a:off x="827584" y="981075"/>
            <a:ext cx="7543800" cy="0"/>
          </a:xfrm>
          <a:prstGeom prst="line">
            <a:avLst/>
          </a:prstGeom>
          <a:noFill/>
          <a:ln w="28575">
            <a:solidFill>
              <a:srgbClr val="000000"/>
            </a:solidFill>
            <a:round/>
            <a:headEnd/>
            <a:tailEnd/>
          </a:ln>
          <a:extLst>
            <a:ext uri="{909E8E84-426E-40DD-AFC4-6F175D3DCCD1}">
              <a14:hiddenFill xmlns:a14="http://schemas.microsoft.com/office/drawing/2010/main" xmlns="">
                <a:noFill/>
              </a14:hiddenFill>
            </a:ext>
          </a:extLst>
        </p:spPr>
        <p:txBody>
          <a:bodyPr/>
          <a:lstStyle/>
          <a:p>
            <a:endParaRPr lang="zh-HK" altLang="en-US"/>
          </a:p>
        </p:txBody>
      </p:sp>
      <p:cxnSp>
        <p:nvCxnSpPr>
          <p:cNvPr id="15" name="Straight Connector 14"/>
          <p:cNvCxnSpPr/>
          <p:nvPr/>
        </p:nvCxnSpPr>
        <p:spPr>
          <a:xfrm flipV="1">
            <a:off x="2915816" y="1269200"/>
            <a:ext cx="0" cy="396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7668344" y="1268760"/>
            <a:ext cx="0" cy="3960000"/>
          </a:xfrm>
          <a:prstGeom prst="line">
            <a:avLst/>
          </a:prstGeom>
          <a:ln w="635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7884369" y="2708920"/>
            <a:ext cx="780402" cy="1080120"/>
          </a:xfrm>
          <a:prstGeom prst="roundRect">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HK"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Civic</Template>
  <TotalTime>22278</TotalTime>
  <Words>1454</Words>
  <Application>Microsoft Office PowerPoint</Application>
  <PresentationFormat>如螢幕大小 (4:3)</PresentationFormat>
  <Paragraphs>368</Paragraphs>
  <Slides>15</Slides>
  <Notes>3</Notes>
  <HiddenSlides>0</HiddenSlides>
  <MMClips>0</MMClips>
  <ScaleCrop>false</ScaleCrop>
  <HeadingPairs>
    <vt:vector size="4" baseType="variant">
      <vt:variant>
        <vt:lpstr>佈景主題</vt:lpstr>
      </vt:variant>
      <vt:variant>
        <vt:i4>1</vt:i4>
      </vt:variant>
      <vt:variant>
        <vt:lpstr>投影片標題</vt:lpstr>
      </vt:variant>
      <vt:variant>
        <vt:i4>15</vt:i4>
      </vt:variant>
    </vt:vector>
  </HeadingPairs>
  <TitlesOfParts>
    <vt:vector size="16" baseType="lpstr">
      <vt:lpstr>Civic</vt:lpstr>
      <vt:lpstr>投影片 1</vt:lpstr>
      <vt:lpstr>研究背景</vt:lpstr>
      <vt:lpstr>2017年10月施政報告即時調查簡介 </vt:lpstr>
      <vt:lpstr>樣本資料</vt:lpstr>
      <vt:lpstr>投影片 5</vt:lpstr>
      <vt:lpstr>對施政報告中扶貧措施部分的滿意程度評分</vt:lpstr>
      <vt:lpstr>對施政報告中扶貧措施部分的滿意程度評分</vt:lpstr>
      <vt:lpstr>對施政報告中扶貧措施部分的滿意程度評分</vt:lpstr>
      <vt:lpstr>施政報告中扶貧措施對改善低收入人士生活的效用</vt:lpstr>
      <vt:lpstr>投影片 10</vt:lpstr>
      <vt:lpstr>投影片 11</vt:lpstr>
      <vt:lpstr>投影片 12</vt:lpstr>
      <vt:lpstr>總結</vt:lpstr>
      <vt:lpstr>總結</vt:lpstr>
      <vt:lpstr>投影片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Lee</dc:creator>
  <cp:lastModifiedBy>s0824</cp:lastModifiedBy>
  <cp:revision>2089</cp:revision>
  <cp:lastPrinted>2011-10-13T06:04:33Z</cp:lastPrinted>
  <dcterms:created xsi:type="dcterms:W3CDTF">2000-01-04T10:00:10Z</dcterms:created>
  <dcterms:modified xsi:type="dcterms:W3CDTF">2017-10-13T03:48:25Z</dcterms:modified>
</cp:coreProperties>
</file>