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84" r:id="rId10"/>
    <p:sldId id="285" r:id="rId11"/>
    <p:sldId id="286" r:id="rId12"/>
    <p:sldId id="290" r:id="rId13"/>
    <p:sldId id="275" r:id="rId14"/>
    <p:sldId id="281" r:id="rId15"/>
    <p:sldId id="291" r:id="rId16"/>
    <p:sldId id="292" r:id="rId17"/>
    <p:sldId id="288" r:id="rId18"/>
    <p:sldId id="294" r:id="rId19"/>
    <p:sldId id="278" r:id="rId20"/>
    <p:sldId id="272" r:id="rId21"/>
  </p:sldIdLst>
  <p:sldSz cx="12190413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080">
          <p15:clr>
            <a:srgbClr val="A4A3A4"/>
          </p15:clr>
        </p15:guide>
        <p15:guide id="4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FCC99"/>
    <a:srgbClr val="FF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5" autoAdjust="0"/>
    <p:restoredTop sz="93885" autoAdjust="0"/>
  </p:normalViewPr>
  <p:slideViewPr>
    <p:cSldViewPr>
      <p:cViewPr>
        <p:scale>
          <a:sx n="60" d="100"/>
          <a:sy n="60" d="100"/>
        </p:scale>
        <p:origin x="-1044" y="-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36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3175"/>
        <p:guide orient="horz" pos="3127"/>
        <p:guide pos="2190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r>
              <a:rPr lang="zh-HK" dirty="0"/>
              <a:t>受訪護</a:t>
            </a:r>
            <a:r>
              <a:rPr lang="zh-HK" dirty="0" smtClean="0"/>
              <a:t>老</a:t>
            </a:r>
            <a:r>
              <a:rPr lang="zh-TW" altLang="en-US" dirty="0" smtClean="0"/>
              <a:t>者是否</a:t>
            </a:r>
            <a:r>
              <a:rPr lang="zh-HK" dirty="0" smtClean="0"/>
              <a:t>需要</a:t>
            </a:r>
            <a:r>
              <a:rPr lang="zh-TW" altLang="en-US" dirty="0" smtClean="0"/>
              <a:t>以下各項支援或服務</a:t>
            </a:r>
            <a:endParaRPr lang="en-US" altLang="zh-TW" dirty="0" smtClean="0"/>
          </a:p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r>
              <a:rPr lang="zh-HK" dirty="0" smtClean="0"/>
              <a:t> </a:t>
            </a:r>
            <a:r>
              <a:rPr lang="en-US" dirty="0"/>
              <a:t>(n = </a:t>
            </a:r>
            <a:r>
              <a:rPr lang="en-US" dirty="0" smtClean="0"/>
              <a:t>1</a:t>
            </a:r>
            <a:r>
              <a:rPr lang="en-US" altLang="zh-TW" dirty="0" smtClean="0"/>
              <a:t>,</a:t>
            </a:r>
            <a:r>
              <a:rPr lang="en-US" dirty="0" smtClean="0"/>
              <a:t>115</a:t>
            </a:r>
            <a:r>
              <a:rPr lang="en-US" dirty="0"/>
              <a:t>)</a:t>
            </a:r>
            <a:endParaRPr lang="zh-HK" dirty="0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percent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需要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熱線服務</c:v>
                </c:pt>
                <c:pt idx="1">
                  <c:v>互助小組</c:v>
                </c:pt>
                <c:pt idx="2">
                  <c:v>情緒或健康支援</c:v>
                </c:pt>
                <c:pt idx="3">
                  <c:v>護理技巧訓練</c:v>
                </c:pt>
                <c:pt idx="4">
                  <c:v>經濟援助</c:v>
                </c:pt>
              </c:strCache>
            </c:strRef>
          </c:cat>
          <c:val>
            <c:numRef>
              <c:f>工作表1!$B$2:$B$6</c:f>
              <c:numCache>
                <c:formatCode>0%</c:formatCode>
                <c:ptCount val="5"/>
                <c:pt idx="0">
                  <c:v>0.35000000000000031</c:v>
                </c:pt>
                <c:pt idx="1">
                  <c:v>0.41000000000000031</c:v>
                </c:pt>
                <c:pt idx="2">
                  <c:v>0.42000000000000032</c:v>
                </c:pt>
                <c:pt idx="3">
                  <c:v>0.48000000000000032</c:v>
                </c:pt>
                <c:pt idx="4">
                  <c:v>0.56999999999999995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D6-DA4A-979F-04C42898EE1C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不需要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熱線服務</c:v>
                </c:pt>
                <c:pt idx="1">
                  <c:v>互助小組</c:v>
                </c:pt>
                <c:pt idx="2">
                  <c:v>情緒或健康支援</c:v>
                </c:pt>
                <c:pt idx="3">
                  <c:v>護理技巧訓練</c:v>
                </c:pt>
                <c:pt idx="4">
                  <c:v>經濟援助</c:v>
                </c:pt>
              </c:strCache>
            </c:strRef>
          </c:cat>
          <c:val>
            <c:numRef>
              <c:f>工作表1!$C$2:$C$6</c:f>
              <c:numCache>
                <c:formatCode>0%</c:formatCode>
                <c:ptCount val="5"/>
                <c:pt idx="0">
                  <c:v>0.6500000000000018</c:v>
                </c:pt>
                <c:pt idx="1">
                  <c:v>0.59000000000000019</c:v>
                </c:pt>
                <c:pt idx="2">
                  <c:v>0.58000000000000029</c:v>
                </c:pt>
                <c:pt idx="3">
                  <c:v>0.52</c:v>
                </c:pt>
                <c:pt idx="4">
                  <c:v>0.43000000000000038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D6-DA4A-979F-04C42898EE1C}"/>
            </c:ext>
          </c:extLst>
        </c:ser>
        <c:dLbls>
          <c:showVal val="1"/>
        </c:dLbls>
        <c:overlap val="100"/>
        <c:axId val="98543104"/>
        <c:axId val="98544640"/>
      </c:barChart>
      <c:catAx>
        <c:axId val="9854310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zh-TW"/>
          </a:p>
        </c:txPr>
        <c:crossAx val="98544640"/>
        <c:crosses val="autoZero"/>
        <c:auto val="1"/>
        <c:lblAlgn val="ctr"/>
        <c:lblOffset val="100"/>
      </c:catAx>
      <c:valAx>
        <c:axId val="985446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zh-TW"/>
          </a:p>
        </c:txPr>
        <c:crossAx val="9854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b="1" i="0"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zh-TW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r>
              <a:rPr lang="zh-TW" altLang="en-US" dirty="0" smtClean="0"/>
              <a:t>表示有需要的受訪護</a:t>
            </a:r>
            <a:r>
              <a:rPr lang="zh-HK" dirty="0" smtClean="0"/>
              <a:t>老</a:t>
            </a:r>
            <a:r>
              <a:rPr lang="zh-TW" altLang="en-US" dirty="0" smtClean="0"/>
              <a:t>者                                   有否獲得有關</a:t>
            </a:r>
            <a:r>
              <a:rPr lang="zh-TW" altLang="en-US" sz="1862" b="1" i="0" u="none" strike="noStrike" baseline="0" dirty="0" smtClean="0"/>
              <a:t>支援或服務</a:t>
            </a:r>
            <a:endParaRPr lang="zh-HK" dirty="0"/>
          </a:p>
        </c:rich>
      </c:tx>
      <c:layout>
        <c:manualLayout>
          <c:xMode val="edge"/>
          <c:yMode val="edge"/>
          <c:x val="0.33914565986028083"/>
          <c:y val="9.9194028988088597E-3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percentStacked"/>
        <c:ser>
          <c:idx val="0"/>
          <c:order val="0"/>
          <c:tx>
            <c:strRef>
              <c:f>工作表1!$B$1</c:f>
              <c:strCache>
                <c:ptCount val="1"/>
                <c:pt idx="0">
                  <c:v>不被滿足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熱線服務 (n=386)</c:v>
                </c:pt>
                <c:pt idx="1">
                  <c:v>互助小組 (n=461)</c:v>
                </c:pt>
                <c:pt idx="2">
                  <c:v>情緒或健康支援 (n=463)</c:v>
                </c:pt>
                <c:pt idx="3">
                  <c:v>護理技巧訓練 (n=538)</c:v>
                </c:pt>
                <c:pt idx="4">
                  <c:v>經濟援助 (n=637)</c:v>
                </c:pt>
              </c:strCache>
            </c:strRef>
          </c:cat>
          <c:val>
            <c:numRef>
              <c:f>工作表1!$B$2:$B$6</c:f>
              <c:numCache>
                <c:formatCode>0%</c:formatCode>
                <c:ptCount val="5"/>
                <c:pt idx="0">
                  <c:v>0.78</c:v>
                </c:pt>
                <c:pt idx="1">
                  <c:v>0.45</c:v>
                </c:pt>
                <c:pt idx="2">
                  <c:v>0.69000000000000061</c:v>
                </c:pt>
                <c:pt idx="3">
                  <c:v>0.47000000000000008</c:v>
                </c:pt>
                <c:pt idx="4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0B-4F49-A687-150EA001A124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被滿足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工作表1!$A$2:$A$6</c:f>
              <c:strCache>
                <c:ptCount val="5"/>
                <c:pt idx="0">
                  <c:v>熱線服務 (n=386)</c:v>
                </c:pt>
                <c:pt idx="1">
                  <c:v>互助小組 (n=461)</c:v>
                </c:pt>
                <c:pt idx="2">
                  <c:v>情緒或健康支援 (n=463)</c:v>
                </c:pt>
                <c:pt idx="3">
                  <c:v>護理技巧訓練 (n=538)</c:v>
                </c:pt>
                <c:pt idx="4">
                  <c:v>經濟援助 (n=637)</c:v>
                </c:pt>
              </c:strCache>
            </c:strRef>
          </c:cat>
          <c:val>
            <c:numRef>
              <c:f>工作表1!$C$2:$C$6</c:f>
              <c:numCache>
                <c:formatCode>0%</c:formatCode>
                <c:ptCount val="5"/>
                <c:pt idx="0">
                  <c:v>0.22</c:v>
                </c:pt>
                <c:pt idx="1">
                  <c:v>0.55000000000000004</c:v>
                </c:pt>
                <c:pt idx="2">
                  <c:v>0.31000000000000072</c:v>
                </c:pt>
                <c:pt idx="3">
                  <c:v>0.53</c:v>
                </c:pt>
                <c:pt idx="4">
                  <c:v>0.22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0B-4F49-A687-150EA001A124}"/>
            </c:ext>
          </c:extLst>
        </c:ser>
        <c:dLbls>
          <c:showVal val="1"/>
        </c:dLbls>
        <c:overlap val="100"/>
        <c:axId val="98301440"/>
        <c:axId val="98302976"/>
      </c:barChart>
      <c:catAx>
        <c:axId val="983014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zh-TW"/>
          </a:p>
        </c:txPr>
        <c:crossAx val="98302976"/>
        <c:crosses val="autoZero"/>
        <c:auto val="1"/>
        <c:lblAlgn val="ctr"/>
        <c:lblOffset val="100"/>
      </c:catAx>
      <c:valAx>
        <c:axId val="983029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endParaRPr lang="zh-TW"/>
          </a:p>
        </c:txPr>
        <c:crossAx val="98301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 b="1" i="0"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zh-TW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169D6-E40B-F943-AD3E-BAFCEF7256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6DC6F940-CE4E-D549-A75D-62F1E33BACD9}">
      <dgm:prSet/>
      <dgm:spPr/>
      <dgm:t>
        <a:bodyPr/>
        <a:lstStyle/>
        <a:p>
          <a:r>
            <a:rPr lang="zh-HK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首份</a:t>
          </a:r>
          <a:r>
            <a:rPr lang="en-US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《</a:t>
          </a:r>
          <a:r>
            <a:rPr lang="zh-HK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施政報告</a:t>
          </a:r>
          <a:r>
            <a:rPr lang="en-US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》(2017</a:t>
          </a:r>
          <a:r>
            <a:rPr lang="zh-HK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年</a:t>
          </a:r>
          <a:r>
            <a:rPr lang="en-US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10</a:t>
          </a:r>
          <a:r>
            <a:rPr lang="zh-HK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月</a:t>
          </a:r>
          <a:r>
            <a:rPr lang="en-US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HK" b="0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D27D87C-5EF6-594F-92C2-1DC56D4AE57C}" type="parTrans" cxnId="{4EDB35E6-16CA-334C-A84A-C17E7C655B8E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C4E9440-D94A-BE4E-8345-D71691BA3CA8}" type="sibTrans" cxnId="{4EDB35E6-16CA-334C-A84A-C17E7C655B8E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C132737-4CED-E946-902B-C6E5E003C7DB}">
      <dgm:prSet/>
      <dgm:spPr/>
      <dgm:t>
        <a:bodyPr/>
        <a:lstStyle/>
        <a:p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向長者中心及家居照顧服務隊增撥資源，以加強外展服務，支援居於社區和照顧體弱長者的有需要護老者</a:t>
          </a:r>
          <a:endParaRPr lang="zh-HK" b="0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D507DAA-772E-FF48-9BA2-ADB40B719459}" type="parTrans" cxnId="{36C36F13-27F6-7045-824D-5922F98A5A81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6DD6571-A5CC-0442-9D46-B8409CD775FA}" type="sibTrans" cxnId="{36C36F13-27F6-7045-824D-5922F98A5A81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D5E64AA-431A-D745-A89A-71FCE9AC0C01}">
      <dgm:prSet/>
      <dgm:spPr/>
      <dgm:t>
        <a:bodyPr/>
        <a:lstStyle/>
        <a:p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於社區層面增加人手以應對護老者需要：</a:t>
          </a:r>
          <a:endParaRPr lang="zh-HK" b="0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22D07F1-F412-F643-822A-1FFD6C5A9BA7}" type="parTrans" cxnId="{85B3BF73-95D9-7C49-8012-D86B3C612AA1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3053093-B09E-2A41-B868-860F0E855AF0}" type="sibTrans" cxnId="{85B3BF73-95D9-7C49-8012-D86B3C612AA1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D561731-AAE7-F04F-AA5E-B7397297DAEB}">
      <dgm:prSet/>
      <dgm:spPr/>
      <dgm:t>
        <a:bodyPr/>
        <a:lstStyle/>
        <a:p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長者地區中心：</a:t>
          </a:r>
          <a:r>
            <a:rPr lang="en-US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名助理社會工作主任、</a:t>
          </a:r>
          <a:r>
            <a:rPr lang="en-US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名社會工作助理及</a:t>
          </a:r>
          <a:r>
            <a:rPr lang="en-US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2</a:t>
          </a:r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名個人照顧工作員</a:t>
          </a:r>
          <a:endParaRPr lang="zh-HK" b="0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C656AC0-4821-154B-B746-592F4B585AB4}" type="parTrans" cxnId="{F811C932-3005-FD4F-A852-7520C1A2228A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45C563E9-37CD-2543-98EB-CE0723047C56}" type="sibTrans" cxnId="{F811C932-3005-FD4F-A852-7520C1A2228A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4F5A850-AED3-B642-A7C6-328533207A4A}">
      <dgm:prSet/>
      <dgm:spPr/>
      <dgm:t>
        <a:bodyPr/>
        <a:lstStyle/>
        <a:p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長者鄰舍中心：</a:t>
          </a:r>
          <a:r>
            <a:rPr lang="en-US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名社會工作助理及</a:t>
          </a:r>
          <a:r>
            <a:rPr lang="en-US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名個人照顧工作員</a:t>
          </a:r>
          <a:endParaRPr lang="zh-HK" b="0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AEE0E28F-0DDA-524E-ACE0-10D4A71EDE02}" type="parTrans" cxnId="{FD8CEE0C-6F3A-9E47-9FE2-3AEDED924E20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E4FF13F-E951-A74C-8A82-5B22B8D05B42}" type="sibTrans" cxnId="{FD8CEE0C-6F3A-9E47-9FE2-3AEDED924E20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1FD9526-021F-BD4E-95EC-DCEB8D3A6EEF}">
      <dgm:prSet/>
      <dgm:spPr/>
      <dgm:t>
        <a:bodyPr/>
        <a:lstStyle/>
        <a:p>
          <a:r>
            <a:rPr lang="zh-TW" b="0" i="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綜</a:t>
          </a:r>
          <a:r>
            <a:rPr lang="zh-TW" altLang="en-US" b="0" i="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合</a:t>
          </a:r>
          <a:r>
            <a:rPr lang="zh-TW" b="0" i="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家居</a:t>
          </a:r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照顧服務</a:t>
          </a:r>
          <a:r>
            <a:rPr lang="en-US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體弱個案</a:t>
          </a:r>
          <a:r>
            <a:rPr lang="en-US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：每</a:t>
          </a:r>
          <a:r>
            <a:rPr lang="en-US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70</a:t>
          </a:r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個個案可獲</a:t>
          </a:r>
          <a:r>
            <a:rPr lang="en-US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名社會工作助理及</a:t>
          </a:r>
          <a:r>
            <a:rPr lang="en-US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名個人照顧工作員</a:t>
          </a:r>
          <a:endParaRPr lang="zh-HK" b="0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C5BF430E-B4DF-E046-A7DB-660802283554}" type="parTrans" cxnId="{BEA4FBC7-3F97-FA43-8CD2-401121F8A807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080A2C55-5D5C-9046-B7A5-55F31DF2E57A}" type="sibTrans" cxnId="{BEA4FBC7-3F97-FA43-8CD2-401121F8A807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D2FFF3D4-F79A-7549-8E7A-44E141D7DF6A}">
      <dgm:prSet/>
      <dgm:spPr/>
      <dgm:t>
        <a:bodyPr/>
        <a:lstStyle/>
        <a:p>
          <a:r>
            <a:rPr lang="zh-TW" b="0" i="0" u="sng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為有需要護老者提供支援小組</a:t>
          </a:r>
          <a:r>
            <a:rPr lang="en-US" b="0" i="0" u="sng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b="0" i="0" u="sng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活動及訓練</a:t>
          </a:r>
          <a:endParaRPr lang="zh-HK" b="0" i="0" dirty="0">
            <a:solidFill>
              <a:srgbClr val="FF0000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C4145CC-A077-C245-A8A3-6DB821032D49}" type="parTrans" cxnId="{A5335962-AAAF-C442-BCD1-2B58556E2EF5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BECFD7E8-5056-F749-A2A1-76E05A72F303}" type="sibTrans" cxnId="{A5335962-AAAF-C442-BCD1-2B58556E2EF5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8044BC07-2AD5-1F43-96A1-481C90857B46}">
      <dgm:prSet/>
      <dgm:spPr/>
      <dgm:t>
        <a:bodyPr/>
        <a:lstStyle/>
        <a:p>
          <a:r>
            <a:rPr lang="zh-HK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第二份</a:t>
          </a:r>
          <a:r>
            <a:rPr lang="en-US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《</a:t>
          </a:r>
          <a:r>
            <a:rPr lang="zh-HK" b="0" i="0" u="sng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施政報</a:t>
          </a:r>
          <a:r>
            <a:rPr lang="zh-TW" altLang="en-US" b="0" i="0" u="sng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告</a:t>
          </a:r>
          <a:r>
            <a:rPr lang="en-US" b="0" i="0" u="sng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》(</a:t>
          </a:r>
          <a:r>
            <a:rPr lang="en-US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2018</a:t>
          </a:r>
          <a:r>
            <a:rPr lang="zh-HK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年</a:t>
          </a:r>
          <a:r>
            <a:rPr lang="en-US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10</a:t>
          </a:r>
          <a:r>
            <a:rPr lang="zh-HK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月</a:t>
          </a:r>
          <a:r>
            <a:rPr lang="en-US" b="0" i="0" u="sng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HK" b="0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C808036-2477-8C49-8CCD-30FCB3C73DAA}" type="parTrans" cxnId="{64900836-EAC3-264B-B540-5841B07FE6F5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9D6B76C8-4E1D-B041-A477-43FFC61B30DB}" type="sibTrans" cxnId="{64900836-EAC3-264B-B540-5841B07FE6F5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2699528C-1B86-5346-AFA0-DBD14932CB73}">
      <dgm:prSet/>
      <dgm:spPr/>
      <dgm:t>
        <a:bodyPr/>
        <a:lstStyle/>
        <a:p>
          <a:r>
            <a:rPr lang="zh-TW" b="0" i="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在參與「改善買位計劃」的私營安老院提供指定住宿暫託宿位，以紓緩護老者的壓力</a:t>
          </a:r>
          <a:endParaRPr lang="zh-HK" b="0" i="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17A3CF02-B3CF-BC45-8E80-A2B78B1B3346}" type="parTrans" cxnId="{42F97245-1F2A-AE4C-BCC3-49DA248ECFCE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74D08048-E3A5-5648-9D63-98FF1A5BAD5E}" type="sibTrans" cxnId="{42F97245-1F2A-AE4C-BCC3-49DA248ECFCE}">
      <dgm:prSet/>
      <dgm:spPr/>
      <dgm:t>
        <a:bodyPr/>
        <a:lstStyle/>
        <a:p>
          <a:endParaRPr lang="zh-TW" altLang="en-US" b="0" i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E5D332CF-8448-E245-AE96-A6CA83542D74}" type="pres">
      <dgm:prSet presAssocID="{308169D6-E40B-F943-AD3E-BAFCEF7256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B4654F9-80DE-8040-AA38-98A2F4E3FAA5}" type="pres">
      <dgm:prSet presAssocID="{6DC6F940-CE4E-D549-A75D-62F1E33BACD9}" presName="parentText" presStyleLbl="node1" presStyleIdx="0" presStyleCnt="2" custLinFactNeighborY="939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A0F886-3191-3E40-9F6C-AEE69A19A652}" type="pres">
      <dgm:prSet presAssocID="{6DC6F940-CE4E-D549-A75D-62F1E33BACD9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52FFE8-3603-804F-8BA4-02180240E34E}" type="pres">
      <dgm:prSet presAssocID="{8044BC07-2AD5-1F43-96A1-481C90857B4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DCE506-506B-8D49-BD77-B853A7DFCB86}" type="pres">
      <dgm:prSet presAssocID="{8044BC07-2AD5-1F43-96A1-481C90857B4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CEAFA81-994D-4AC8-83DF-AB77587882D6}" type="presOf" srcId="{61FD9526-021F-BD4E-95EC-DCEB8D3A6EEF}" destId="{82A0F886-3191-3E40-9F6C-AEE69A19A652}" srcOrd="0" destOrd="4" presId="urn:microsoft.com/office/officeart/2005/8/layout/vList2"/>
    <dgm:cxn modelId="{36C36F13-27F6-7045-824D-5922F98A5A81}" srcId="{6DC6F940-CE4E-D549-A75D-62F1E33BACD9}" destId="{1C132737-4CED-E946-902B-C6E5E003C7DB}" srcOrd="0" destOrd="0" parTransId="{9D507DAA-772E-FF48-9BA2-ADB40B719459}" sibTransId="{66DD6571-A5CC-0442-9D46-B8409CD775FA}"/>
    <dgm:cxn modelId="{E0E699E9-E961-4DDF-A277-D80E18ACDA63}" type="presOf" srcId="{1C132737-4CED-E946-902B-C6E5E003C7DB}" destId="{82A0F886-3191-3E40-9F6C-AEE69A19A652}" srcOrd="0" destOrd="0" presId="urn:microsoft.com/office/officeart/2005/8/layout/vList2"/>
    <dgm:cxn modelId="{85B3BF73-95D9-7C49-8012-D86B3C612AA1}" srcId="{6DC6F940-CE4E-D549-A75D-62F1E33BACD9}" destId="{4D5E64AA-431A-D745-A89A-71FCE9AC0C01}" srcOrd="1" destOrd="0" parTransId="{622D07F1-F412-F643-822A-1FFD6C5A9BA7}" sibTransId="{43053093-B09E-2A41-B868-860F0E855AF0}"/>
    <dgm:cxn modelId="{64900836-EAC3-264B-B540-5841B07FE6F5}" srcId="{308169D6-E40B-F943-AD3E-BAFCEF7256D8}" destId="{8044BC07-2AD5-1F43-96A1-481C90857B46}" srcOrd="1" destOrd="0" parTransId="{1C808036-2477-8C49-8CCD-30FCB3C73DAA}" sibTransId="{9D6B76C8-4E1D-B041-A477-43FFC61B30DB}"/>
    <dgm:cxn modelId="{F811C932-3005-FD4F-A852-7520C1A2228A}" srcId="{4D5E64AA-431A-D745-A89A-71FCE9AC0C01}" destId="{2D561731-AAE7-F04F-AA5E-B7397297DAEB}" srcOrd="0" destOrd="0" parTransId="{3C656AC0-4821-154B-B746-592F4B585AB4}" sibTransId="{45C563E9-37CD-2543-98EB-CE0723047C56}"/>
    <dgm:cxn modelId="{4EDB35E6-16CA-334C-A84A-C17E7C655B8E}" srcId="{308169D6-E40B-F943-AD3E-BAFCEF7256D8}" destId="{6DC6F940-CE4E-D549-A75D-62F1E33BACD9}" srcOrd="0" destOrd="0" parTransId="{5D27D87C-5EF6-594F-92C2-1DC56D4AE57C}" sibTransId="{8C4E9440-D94A-BE4E-8345-D71691BA3CA8}"/>
    <dgm:cxn modelId="{FE6AE246-8B36-4458-9C77-E3D9EEFD6215}" type="presOf" srcId="{2D561731-AAE7-F04F-AA5E-B7397297DAEB}" destId="{82A0F886-3191-3E40-9F6C-AEE69A19A652}" srcOrd="0" destOrd="2" presId="urn:microsoft.com/office/officeart/2005/8/layout/vList2"/>
    <dgm:cxn modelId="{DB7E6B14-2C26-457D-8B05-214483EBE4A4}" type="presOf" srcId="{8044BC07-2AD5-1F43-96A1-481C90857B46}" destId="{3A52FFE8-3603-804F-8BA4-02180240E34E}" srcOrd="0" destOrd="0" presId="urn:microsoft.com/office/officeart/2005/8/layout/vList2"/>
    <dgm:cxn modelId="{FD8CEE0C-6F3A-9E47-9FE2-3AEDED924E20}" srcId="{4D5E64AA-431A-D745-A89A-71FCE9AC0C01}" destId="{14F5A850-AED3-B642-A7C6-328533207A4A}" srcOrd="1" destOrd="0" parTransId="{AEE0E28F-0DDA-524E-ACE0-10D4A71EDE02}" sibTransId="{9E4FF13F-E951-A74C-8A82-5B22B8D05B42}"/>
    <dgm:cxn modelId="{12BDCD0C-ADEE-4520-BD5B-54ABC8747BEB}" type="presOf" srcId="{308169D6-E40B-F943-AD3E-BAFCEF7256D8}" destId="{E5D332CF-8448-E245-AE96-A6CA83542D74}" srcOrd="0" destOrd="0" presId="urn:microsoft.com/office/officeart/2005/8/layout/vList2"/>
    <dgm:cxn modelId="{A5335962-AAAF-C442-BCD1-2B58556E2EF5}" srcId="{6DC6F940-CE4E-D549-A75D-62F1E33BACD9}" destId="{D2FFF3D4-F79A-7549-8E7A-44E141D7DF6A}" srcOrd="2" destOrd="0" parTransId="{8C4145CC-A077-C245-A8A3-6DB821032D49}" sibTransId="{BECFD7E8-5056-F749-A2A1-76E05A72F303}"/>
    <dgm:cxn modelId="{B60A5D9E-3A4B-4860-9821-4F6A6627C78F}" type="presOf" srcId="{6DC6F940-CE4E-D549-A75D-62F1E33BACD9}" destId="{6B4654F9-80DE-8040-AA38-98A2F4E3FAA5}" srcOrd="0" destOrd="0" presId="urn:microsoft.com/office/officeart/2005/8/layout/vList2"/>
    <dgm:cxn modelId="{BEA4FBC7-3F97-FA43-8CD2-401121F8A807}" srcId="{4D5E64AA-431A-D745-A89A-71FCE9AC0C01}" destId="{61FD9526-021F-BD4E-95EC-DCEB8D3A6EEF}" srcOrd="2" destOrd="0" parTransId="{C5BF430E-B4DF-E046-A7DB-660802283554}" sibTransId="{080A2C55-5D5C-9046-B7A5-55F31DF2E57A}"/>
    <dgm:cxn modelId="{8E2DFFBB-F2BB-4972-BB44-40B66B4717BC}" type="presOf" srcId="{2699528C-1B86-5346-AFA0-DBD14932CB73}" destId="{7FDCE506-506B-8D49-BD77-B853A7DFCB86}" srcOrd="0" destOrd="0" presId="urn:microsoft.com/office/officeart/2005/8/layout/vList2"/>
    <dgm:cxn modelId="{DBF11F4B-93F8-4ED4-9892-CFDFBF00C4A6}" type="presOf" srcId="{14F5A850-AED3-B642-A7C6-328533207A4A}" destId="{82A0F886-3191-3E40-9F6C-AEE69A19A652}" srcOrd="0" destOrd="3" presId="urn:microsoft.com/office/officeart/2005/8/layout/vList2"/>
    <dgm:cxn modelId="{42F97245-1F2A-AE4C-BCC3-49DA248ECFCE}" srcId="{8044BC07-2AD5-1F43-96A1-481C90857B46}" destId="{2699528C-1B86-5346-AFA0-DBD14932CB73}" srcOrd="0" destOrd="0" parTransId="{17A3CF02-B3CF-BC45-8E80-A2B78B1B3346}" sibTransId="{74D08048-E3A5-5648-9D63-98FF1A5BAD5E}"/>
    <dgm:cxn modelId="{EA83B070-F4C0-435C-94B7-998632759310}" type="presOf" srcId="{D2FFF3D4-F79A-7549-8E7A-44E141D7DF6A}" destId="{82A0F886-3191-3E40-9F6C-AEE69A19A652}" srcOrd="0" destOrd="5" presId="urn:microsoft.com/office/officeart/2005/8/layout/vList2"/>
    <dgm:cxn modelId="{E1C2A4AD-F67B-4E0D-B0E4-3E6CAE68ACC2}" type="presOf" srcId="{4D5E64AA-431A-D745-A89A-71FCE9AC0C01}" destId="{82A0F886-3191-3E40-9F6C-AEE69A19A652}" srcOrd="0" destOrd="1" presId="urn:microsoft.com/office/officeart/2005/8/layout/vList2"/>
    <dgm:cxn modelId="{DD19F6C1-B175-4F64-878B-11D0A0C21443}" type="presParOf" srcId="{E5D332CF-8448-E245-AE96-A6CA83542D74}" destId="{6B4654F9-80DE-8040-AA38-98A2F4E3FAA5}" srcOrd="0" destOrd="0" presId="urn:microsoft.com/office/officeart/2005/8/layout/vList2"/>
    <dgm:cxn modelId="{A12D97A2-A93C-47CD-8AE0-50F3643FBA13}" type="presParOf" srcId="{E5D332CF-8448-E245-AE96-A6CA83542D74}" destId="{82A0F886-3191-3E40-9F6C-AEE69A19A652}" srcOrd="1" destOrd="0" presId="urn:microsoft.com/office/officeart/2005/8/layout/vList2"/>
    <dgm:cxn modelId="{B2E337BE-1267-4875-AFD0-C8D2A31C9037}" type="presParOf" srcId="{E5D332CF-8448-E245-AE96-A6CA83542D74}" destId="{3A52FFE8-3603-804F-8BA4-02180240E34E}" srcOrd="2" destOrd="0" presId="urn:microsoft.com/office/officeart/2005/8/layout/vList2"/>
    <dgm:cxn modelId="{EA24A761-9666-4D1F-8685-7218521EB0A8}" type="presParOf" srcId="{E5D332CF-8448-E245-AE96-A6CA83542D74}" destId="{7FDCE506-506B-8D49-BD77-B853A7DFCB8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50170D-7D64-4116-A9F2-C24ED9466C28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731E8F1-1724-4AC6-B9AA-B544BE8F1A53}">
      <dgm:prSet phldrT="[文字]" custT="1"/>
      <dgm:spPr/>
      <dgm:t>
        <a:bodyPr/>
        <a:lstStyle/>
        <a:p>
          <a:r>
            <a:rPr lang="zh-TW" altLang="en-US" sz="3000" dirty="0">
              <a:latin typeface="微軟正黑體" pitchFamily="34" charset="-120"/>
              <a:ea typeface="微軟正黑體" pitchFamily="34" charset="-120"/>
            </a:rPr>
            <a:t>照顧者為本</a:t>
          </a:r>
          <a:r>
            <a:rPr lang="zh-TW" altLang="en-US" sz="3000" dirty="0" smtClean="0">
              <a:latin typeface="微軟正黑體" pitchFamily="34" charset="-120"/>
              <a:ea typeface="微軟正黑體" pitchFamily="34" charset="-120"/>
            </a:rPr>
            <a:t>的需要及風險</a:t>
          </a:r>
          <a:r>
            <a:rPr lang="zh-TW" altLang="en-US" sz="3000" dirty="0">
              <a:latin typeface="微軟正黑體" pitchFamily="34" charset="-120"/>
              <a:ea typeface="微軟正黑體" pitchFamily="34" charset="-120"/>
            </a:rPr>
            <a:t>評估</a:t>
          </a:r>
        </a:p>
      </dgm:t>
    </dgm:pt>
    <dgm:pt modelId="{2E2106A9-0715-47DC-9423-06B5CED04A79}" type="parTrans" cxnId="{32D96538-97FF-4A96-91D3-9AA265C3A5C1}">
      <dgm:prSet/>
      <dgm:spPr/>
      <dgm:t>
        <a:bodyPr/>
        <a:lstStyle/>
        <a:p>
          <a:endParaRPr lang="zh-TW" altLang="en-US"/>
        </a:p>
      </dgm:t>
    </dgm:pt>
    <dgm:pt modelId="{81BB0DB5-65E8-4EF5-8CE7-3C7AF39FF693}" type="sibTrans" cxnId="{32D96538-97FF-4A96-91D3-9AA265C3A5C1}">
      <dgm:prSet/>
      <dgm:spPr/>
      <dgm:t>
        <a:bodyPr/>
        <a:lstStyle/>
        <a:p>
          <a:endParaRPr lang="zh-TW" altLang="en-US"/>
        </a:p>
      </dgm:t>
    </dgm:pt>
    <dgm:pt modelId="{982606CA-3DE3-437D-9DD5-41FF30141879}">
      <dgm:prSet phldrT="[文字]" custT="1"/>
      <dgm:spPr/>
      <dgm:t>
        <a:bodyPr/>
        <a:lstStyle/>
        <a:p>
          <a:r>
            <a:rPr lang="zh-TW" altLang="en-US" sz="3200" dirty="0">
              <a:latin typeface="微軟正黑體" pitchFamily="34" charset="-120"/>
              <a:ea typeface="微軟正黑體" pitchFamily="34" charset="-120"/>
            </a:rPr>
            <a:t>訂立照顧者支援計</a:t>
          </a: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劃          </a:t>
          </a:r>
          <a: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  <a:t>( </a:t>
          </a: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輔導服務 </a:t>
          </a:r>
          <a: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  <a:t>+ </a:t>
          </a: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個案管理</a:t>
          </a:r>
          <a: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            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C94D6FE4-3CC4-4BF6-82C0-1DA7F3C3DF3B}" type="parTrans" cxnId="{D483D3FE-B49B-4337-B246-270FFBDAF86F}">
      <dgm:prSet/>
      <dgm:spPr/>
      <dgm:t>
        <a:bodyPr/>
        <a:lstStyle/>
        <a:p>
          <a:endParaRPr lang="zh-TW" altLang="en-US"/>
        </a:p>
      </dgm:t>
    </dgm:pt>
    <dgm:pt modelId="{03A687CC-174B-4A24-ACC7-078DCED8F341}" type="sibTrans" cxnId="{D483D3FE-B49B-4337-B246-270FFBDAF86F}">
      <dgm:prSet/>
      <dgm:spPr/>
      <dgm:t>
        <a:bodyPr/>
        <a:lstStyle/>
        <a:p>
          <a:endParaRPr lang="zh-TW" altLang="en-US"/>
        </a:p>
      </dgm:t>
    </dgm:pt>
    <dgm:pt modelId="{4DF217E5-4FC1-40F7-AF9D-0E0D463A851B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減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輕         抑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鬱徵狀</a:t>
          </a:r>
        </a:p>
      </dgm:t>
    </dgm:pt>
    <dgm:pt modelId="{41927768-C183-42F3-97BB-69F1BBC40ABB}" type="parTrans" cxnId="{F1181A35-1259-4E5B-8065-5E124F0E8938}">
      <dgm:prSet/>
      <dgm:spPr/>
      <dgm:t>
        <a:bodyPr/>
        <a:lstStyle/>
        <a:p>
          <a:endParaRPr lang="zh-TW" altLang="en-US"/>
        </a:p>
      </dgm:t>
    </dgm:pt>
    <dgm:pt modelId="{1C1C3448-3FAA-43E9-B483-0CF04AE71666}" type="sibTrans" cxnId="{F1181A35-1259-4E5B-8065-5E124F0E8938}">
      <dgm:prSet/>
      <dgm:spPr/>
      <dgm:t>
        <a:bodyPr/>
        <a:lstStyle/>
        <a:p>
          <a:endParaRPr lang="zh-TW" altLang="en-US"/>
        </a:p>
      </dgm:t>
    </dgm:pt>
    <dgm:pt modelId="{1D3EE691-D6CE-4475-AEE3-2C6D2EEB4A33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提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升         家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庭功能</a:t>
          </a:r>
        </a:p>
      </dgm:t>
    </dgm:pt>
    <dgm:pt modelId="{E2C1C98B-FA4B-4F54-B23A-67106A79681F}" type="parTrans" cxnId="{6F0B5F9A-B204-4ACC-A093-55A6B627A7B0}">
      <dgm:prSet/>
      <dgm:spPr/>
      <dgm:t>
        <a:bodyPr/>
        <a:lstStyle/>
        <a:p>
          <a:endParaRPr lang="zh-TW" altLang="en-US"/>
        </a:p>
      </dgm:t>
    </dgm:pt>
    <dgm:pt modelId="{4736F8A9-0BD2-4204-950E-8398148ADA3B}" type="sibTrans" cxnId="{6F0B5F9A-B204-4ACC-A093-55A6B627A7B0}">
      <dgm:prSet/>
      <dgm:spPr/>
      <dgm:t>
        <a:bodyPr/>
        <a:lstStyle/>
        <a:p>
          <a:endParaRPr lang="zh-TW" altLang="en-US"/>
        </a:p>
      </dgm:t>
    </dgm:pt>
    <dgm:pt modelId="{E1717ACC-24DF-41B6-A762-35283BFDC33B}">
      <dgm:prSet phldrT="[文字]" custT="1"/>
      <dgm:spPr/>
      <dgm:t>
        <a:bodyPr/>
        <a:lstStyle/>
        <a:p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減</a:t>
          </a:r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輕           照顧壓</a:t>
          </a:r>
          <a:r>
            <a:rPr lang="zh-TW" altLang="en-US" sz="2400" b="1" dirty="0">
              <a:latin typeface="微軟正黑體" pitchFamily="34" charset="-120"/>
              <a:ea typeface="微軟正黑體" pitchFamily="34" charset="-120"/>
            </a:rPr>
            <a:t>力</a:t>
          </a:r>
        </a:p>
      </dgm:t>
    </dgm:pt>
    <dgm:pt modelId="{18B87C2F-6D74-416A-BBE5-AFA7D1FFF4C6}" type="parTrans" cxnId="{AA7AEBA5-7DAE-4442-B3D1-0B860309128E}">
      <dgm:prSet/>
      <dgm:spPr/>
      <dgm:t>
        <a:bodyPr/>
        <a:lstStyle/>
        <a:p>
          <a:endParaRPr lang="zh-TW" altLang="en-US"/>
        </a:p>
      </dgm:t>
    </dgm:pt>
    <dgm:pt modelId="{8E6EFDA3-8572-4592-B7D8-87BED3451A95}" type="sibTrans" cxnId="{AA7AEBA5-7DAE-4442-B3D1-0B860309128E}">
      <dgm:prSet/>
      <dgm:spPr/>
      <dgm:t>
        <a:bodyPr/>
        <a:lstStyle/>
        <a:p>
          <a:endParaRPr lang="zh-TW" altLang="en-US"/>
        </a:p>
      </dgm:t>
    </dgm:pt>
    <dgm:pt modelId="{3E42CF89-7876-460C-A7C3-84E8250BBFAA}" type="pres">
      <dgm:prSet presAssocID="{4650170D-7D64-4116-A9F2-C24ED9466C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5D18048-AA8C-42A6-9C55-A2203D5B8452}" type="pres">
      <dgm:prSet presAssocID="{F731E8F1-1724-4AC6-B9AA-B544BE8F1A53}" presName="vertOne" presStyleCnt="0"/>
      <dgm:spPr/>
    </dgm:pt>
    <dgm:pt modelId="{7B6553C9-F0A7-4388-91EC-165D36188AA5}" type="pres">
      <dgm:prSet presAssocID="{F731E8F1-1724-4AC6-B9AA-B544BE8F1A53}" presName="txOne" presStyleLbl="node0" presStyleIdx="0" presStyleCnt="1" custScaleY="45391" custLinFactNeighborX="1293" custLinFactNeighborY="-7619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CBAF943-DE10-4FE3-B8D2-EE13B1F4FE44}" type="pres">
      <dgm:prSet presAssocID="{F731E8F1-1724-4AC6-B9AA-B544BE8F1A53}" presName="parTransOne" presStyleCnt="0"/>
      <dgm:spPr/>
    </dgm:pt>
    <dgm:pt modelId="{D93A67B6-23EB-42F7-BC8B-75B38C48CC57}" type="pres">
      <dgm:prSet presAssocID="{F731E8F1-1724-4AC6-B9AA-B544BE8F1A53}" presName="horzOne" presStyleCnt="0"/>
      <dgm:spPr/>
    </dgm:pt>
    <dgm:pt modelId="{20AEF02E-4685-4847-A4F9-97F304ED875F}" type="pres">
      <dgm:prSet presAssocID="{982606CA-3DE3-437D-9DD5-41FF30141879}" presName="vertTwo" presStyleCnt="0"/>
      <dgm:spPr/>
    </dgm:pt>
    <dgm:pt modelId="{6693E196-87D6-41A1-BD28-62A6A3854E28}" type="pres">
      <dgm:prSet presAssocID="{982606CA-3DE3-437D-9DD5-41FF30141879}" presName="txTwo" presStyleLbl="node2" presStyleIdx="0" presStyleCnt="1" custLinFactNeighborX="-5" custLinFactNeighborY="7772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D84D83-9522-4A45-9BD7-5F5A09992F0F}" type="pres">
      <dgm:prSet presAssocID="{982606CA-3DE3-437D-9DD5-41FF30141879}" presName="parTransTwo" presStyleCnt="0"/>
      <dgm:spPr/>
    </dgm:pt>
    <dgm:pt modelId="{BEF74223-8C16-498D-B69C-B4E699F605E5}" type="pres">
      <dgm:prSet presAssocID="{982606CA-3DE3-437D-9DD5-41FF30141879}" presName="horzTwo" presStyleCnt="0"/>
      <dgm:spPr/>
    </dgm:pt>
    <dgm:pt modelId="{7CD6B726-F2A0-40C8-894B-7CE12AD6395D}" type="pres">
      <dgm:prSet presAssocID="{4DF217E5-4FC1-40F7-AF9D-0E0D463A851B}" presName="vertThree" presStyleCnt="0"/>
      <dgm:spPr/>
    </dgm:pt>
    <dgm:pt modelId="{D31728E0-3FCA-4433-9A6A-07AF719433CC}" type="pres">
      <dgm:prSet presAssocID="{4DF217E5-4FC1-40F7-AF9D-0E0D463A851B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A3D21BE-EF9F-4159-A9B8-AAAE6A247A96}" type="pres">
      <dgm:prSet presAssocID="{4DF217E5-4FC1-40F7-AF9D-0E0D463A851B}" presName="horzThree" presStyleCnt="0"/>
      <dgm:spPr/>
    </dgm:pt>
    <dgm:pt modelId="{3C494DD2-09B3-458C-BD8D-C3642E91C446}" type="pres">
      <dgm:prSet presAssocID="{1C1C3448-3FAA-43E9-B483-0CF04AE71666}" presName="sibSpaceThree" presStyleCnt="0"/>
      <dgm:spPr/>
    </dgm:pt>
    <dgm:pt modelId="{9F9C90CC-B31C-48CF-9170-9B96BB942D62}" type="pres">
      <dgm:prSet presAssocID="{1D3EE691-D6CE-4475-AEE3-2C6D2EEB4A33}" presName="vertThree" presStyleCnt="0"/>
      <dgm:spPr/>
    </dgm:pt>
    <dgm:pt modelId="{53D1D43C-837E-4F45-925E-DA4B9F968EDE}" type="pres">
      <dgm:prSet presAssocID="{1D3EE691-D6CE-4475-AEE3-2C6D2EEB4A3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B116DC5-3CF8-4016-98CA-C7C695F9BE77}" type="pres">
      <dgm:prSet presAssocID="{1D3EE691-D6CE-4475-AEE3-2C6D2EEB4A33}" presName="horzThree" presStyleCnt="0"/>
      <dgm:spPr/>
    </dgm:pt>
    <dgm:pt modelId="{0D2F63F1-47B2-430F-8589-C60A4E452AD4}" type="pres">
      <dgm:prSet presAssocID="{4736F8A9-0BD2-4204-950E-8398148ADA3B}" presName="sibSpaceThree" presStyleCnt="0"/>
      <dgm:spPr/>
    </dgm:pt>
    <dgm:pt modelId="{25A47196-BEA7-4FD8-BC17-CAEDF75C58C6}" type="pres">
      <dgm:prSet presAssocID="{E1717ACC-24DF-41B6-A762-35283BFDC33B}" presName="vertThree" presStyleCnt="0"/>
      <dgm:spPr/>
    </dgm:pt>
    <dgm:pt modelId="{9D6B61EB-7723-4B03-ACD0-16299F6A6DA7}" type="pres">
      <dgm:prSet presAssocID="{E1717ACC-24DF-41B6-A762-35283BFDC33B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F13800F1-41E8-4454-B190-55E926554CBD}" type="pres">
      <dgm:prSet presAssocID="{E1717ACC-24DF-41B6-A762-35283BFDC33B}" presName="horzThree" presStyleCnt="0"/>
      <dgm:spPr/>
    </dgm:pt>
  </dgm:ptLst>
  <dgm:cxnLst>
    <dgm:cxn modelId="{6F0B5F9A-B204-4ACC-A093-55A6B627A7B0}" srcId="{982606CA-3DE3-437D-9DD5-41FF30141879}" destId="{1D3EE691-D6CE-4475-AEE3-2C6D2EEB4A33}" srcOrd="1" destOrd="0" parTransId="{E2C1C98B-FA4B-4F54-B23A-67106A79681F}" sibTransId="{4736F8A9-0BD2-4204-950E-8398148ADA3B}"/>
    <dgm:cxn modelId="{F1181A35-1259-4E5B-8065-5E124F0E8938}" srcId="{982606CA-3DE3-437D-9DD5-41FF30141879}" destId="{4DF217E5-4FC1-40F7-AF9D-0E0D463A851B}" srcOrd="0" destOrd="0" parTransId="{41927768-C183-42F3-97BB-69F1BBC40ABB}" sibTransId="{1C1C3448-3FAA-43E9-B483-0CF04AE71666}"/>
    <dgm:cxn modelId="{AA7AEBA5-7DAE-4442-B3D1-0B860309128E}" srcId="{982606CA-3DE3-437D-9DD5-41FF30141879}" destId="{E1717ACC-24DF-41B6-A762-35283BFDC33B}" srcOrd="2" destOrd="0" parTransId="{18B87C2F-6D74-416A-BBE5-AFA7D1FFF4C6}" sibTransId="{8E6EFDA3-8572-4592-B7D8-87BED3451A95}"/>
    <dgm:cxn modelId="{25FC9B8A-150A-40B4-B28B-81039A985C45}" type="presOf" srcId="{4650170D-7D64-4116-A9F2-C24ED9466C28}" destId="{3E42CF89-7876-460C-A7C3-84E8250BBFAA}" srcOrd="0" destOrd="0" presId="urn:microsoft.com/office/officeart/2005/8/layout/hierarchy4"/>
    <dgm:cxn modelId="{BCB33BC9-486F-4309-91BD-B7056605CE72}" type="presOf" srcId="{4DF217E5-4FC1-40F7-AF9D-0E0D463A851B}" destId="{D31728E0-3FCA-4433-9A6A-07AF719433CC}" srcOrd="0" destOrd="0" presId="urn:microsoft.com/office/officeart/2005/8/layout/hierarchy4"/>
    <dgm:cxn modelId="{2B23BFE5-8D19-4262-A63A-8B0B39CE2041}" type="presOf" srcId="{F731E8F1-1724-4AC6-B9AA-B544BE8F1A53}" destId="{7B6553C9-F0A7-4388-91EC-165D36188AA5}" srcOrd="0" destOrd="0" presId="urn:microsoft.com/office/officeart/2005/8/layout/hierarchy4"/>
    <dgm:cxn modelId="{75819E48-2448-469A-8843-DCD786873F69}" type="presOf" srcId="{E1717ACC-24DF-41B6-A762-35283BFDC33B}" destId="{9D6B61EB-7723-4B03-ACD0-16299F6A6DA7}" srcOrd="0" destOrd="0" presId="urn:microsoft.com/office/officeart/2005/8/layout/hierarchy4"/>
    <dgm:cxn modelId="{E13F4536-5E4E-4BF9-8450-2801EFE7F59D}" type="presOf" srcId="{1D3EE691-D6CE-4475-AEE3-2C6D2EEB4A33}" destId="{53D1D43C-837E-4F45-925E-DA4B9F968EDE}" srcOrd="0" destOrd="0" presId="urn:microsoft.com/office/officeart/2005/8/layout/hierarchy4"/>
    <dgm:cxn modelId="{32D96538-97FF-4A96-91D3-9AA265C3A5C1}" srcId="{4650170D-7D64-4116-A9F2-C24ED9466C28}" destId="{F731E8F1-1724-4AC6-B9AA-B544BE8F1A53}" srcOrd="0" destOrd="0" parTransId="{2E2106A9-0715-47DC-9423-06B5CED04A79}" sibTransId="{81BB0DB5-65E8-4EF5-8CE7-3C7AF39FF693}"/>
    <dgm:cxn modelId="{F3A58674-E0AB-42EA-9581-EDD5194FD87B}" type="presOf" srcId="{982606CA-3DE3-437D-9DD5-41FF30141879}" destId="{6693E196-87D6-41A1-BD28-62A6A3854E28}" srcOrd="0" destOrd="0" presId="urn:microsoft.com/office/officeart/2005/8/layout/hierarchy4"/>
    <dgm:cxn modelId="{D483D3FE-B49B-4337-B246-270FFBDAF86F}" srcId="{F731E8F1-1724-4AC6-B9AA-B544BE8F1A53}" destId="{982606CA-3DE3-437D-9DD5-41FF30141879}" srcOrd="0" destOrd="0" parTransId="{C94D6FE4-3CC4-4BF6-82C0-1DA7F3C3DF3B}" sibTransId="{03A687CC-174B-4A24-ACC7-078DCED8F341}"/>
    <dgm:cxn modelId="{465CF0F8-F703-477C-8CA4-739AD93BEC2E}" type="presParOf" srcId="{3E42CF89-7876-460C-A7C3-84E8250BBFAA}" destId="{B5D18048-AA8C-42A6-9C55-A2203D5B8452}" srcOrd="0" destOrd="0" presId="urn:microsoft.com/office/officeart/2005/8/layout/hierarchy4"/>
    <dgm:cxn modelId="{85630C25-F92E-41D9-A245-80373B3259D2}" type="presParOf" srcId="{B5D18048-AA8C-42A6-9C55-A2203D5B8452}" destId="{7B6553C9-F0A7-4388-91EC-165D36188AA5}" srcOrd="0" destOrd="0" presId="urn:microsoft.com/office/officeart/2005/8/layout/hierarchy4"/>
    <dgm:cxn modelId="{C511E346-3926-4D92-8B7F-2167D4C4E350}" type="presParOf" srcId="{B5D18048-AA8C-42A6-9C55-A2203D5B8452}" destId="{FCBAF943-DE10-4FE3-B8D2-EE13B1F4FE44}" srcOrd="1" destOrd="0" presId="urn:microsoft.com/office/officeart/2005/8/layout/hierarchy4"/>
    <dgm:cxn modelId="{0874D02E-AA1A-4065-86B4-AA662A890828}" type="presParOf" srcId="{B5D18048-AA8C-42A6-9C55-A2203D5B8452}" destId="{D93A67B6-23EB-42F7-BC8B-75B38C48CC57}" srcOrd="2" destOrd="0" presId="urn:microsoft.com/office/officeart/2005/8/layout/hierarchy4"/>
    <dgm:cxn modelId="{74632AD7-9D95-4BC5-A69C-37E201974E29}" type="presParOf" srcId="{D93A67B6-23EB-42F7-BC8B-75B38C48CC57}" destId="{20AEF02E-4685-4847-A4F9-97F304ED875F}" srcOrd="0" destOrd="0" presId="urn:microsoft.com/office/officeart/2005/8/layout/hierarchy4"/>
    <dgm:cxn modelId="{6954000F-8F21-4795-89E6-115191DC7C4C}" type="presParOf" srcId="{20AEF02E-4685-4847-A4F9-97F304ED875F}" destId="{6693E196-87D6-41A1-BD28-62A6A3854E28}" srcOrd="0" destOrd="0" presId="urn:microsoft.com/office/officeart/2005/8/layout/hierarchy4"/>
    <dgm:cxn modelId="{A60CC7F1-4538-43EF-B052-A5E57ABB197A}" type="presParOf" srcId="{20AEF02E-4685-4847-A4F9-97F304ED875F}" destId="{93D84D83-9522-4A45-9BD7-5F5A09992F0F}" srcOrd="1" destOrd="0" presId="urn:microsoft.com/office/officeart/2005/8/layout/hierarchy4"/>
    <dgm:cxn modelId="{1B8B5590-C073-42BD-9FA7-6573451A46E4}" type="presParOf" srcId="{20AEF02E-4685-4847-A4F9-97F304ED875F}" destId="{BEF74223-8C16-498D-B69C-B4E699F605E5}" srcOrd="2" destOrd="0" presId="urn:microsoft.com/office/officeart/2005/8/layout/hierarchy4"/>
    <dgm:cxn modelId="{875582A8-312E-4E8E-8273-412DEC26428C}" type="presParOf" srcId="{BEF74223-8C16-498D-B69C-B4E699F605E5}" destId="{7CD6B726-F2A0-40C8-894B-7CE12AD6395D}" srcOrd="0" destOrd="0" presId="urn:microsoft.com/office/officeart/2005/8/layout/hierarchy4"/>
    <dgm:cxn modelId="{8FC8D8E0-EE8F-42B0-B525-9BE6812FA0BB}" type="presParOf" srcId="{7CD6B726-F2A0-40C8-894B-7CE12AD6395D}" destId="{D31728E0-3FCA-4433-9A6A-07AF719433CC}" srcOrd="0" destOrd="0" presId="urn:microsoft.com/office/officeart/2005/8/layout/hierarchy4"/>
    <dgm:cxn modelId="{ECFB1135-DFA9-4889-AFA6-773062EBAD27}" type="presParOf" srcId="{7CD6B726-F2A0-40C8-894B-7CE12AD6395D}" destId="{8A3D21BE-EF9F-4159-A9B8-AAAE6A247A96}" srcOrd="1" destOrd="0" presId="urn:microsoft.com/office/officeart/2005/8/layout/hierarchy4"/>
    <dgm:cxn modelId="{502B3C1D-F9D4-40BD-A942-F0E890597A11}" type="presParOf" srcId="{BEF74223-8C16-498D-B69C-B4E699F605E5}" destId="{3C494DD2-09B3-458C-BD8D-C3642E91C446}" srcOrd="1" destOrd="0" presId="urn:microsoft.com/office/officeart/2005/8/layout/hierarchy4"/>
    <dgm:cxn modelId="{D864D462-8DBE-43CB-BFAB-F1E7E2338C48}" type="presParOf" srcId="{BEF74223-8C16-498D-B69C-B4E699F605E5}" destId="{9F9C90CC-B31C-48CF-9170-9B96BB942D62}" srcOrd="2" destOrd="0" presId="urn:microsoft.com/office/officeart/2005/8/layout/hierarchy4"/>
    <dgm:cxn modelId="{22B7CD35-A112-4049-8A9B-841249FB2D72}" type="presParOf" srcId="{9F9C90CC-B31C-48CF-9170-9B96BB942D62}" destId="{53D1D43C-837E-4F45-925E-DA4B9F968EDE}" srcOrd="0" destOrd="0" presId="urn:microsoft.com/office/officeart/2005/8/layout/hierarchy4"/>
    <dgm:cxn modelId="{1EEBD84E-D8A3-4865-AF7C-140FF889DA8A}" type="presParOf" srcId="{9F9C90CC-B31C-48CF-9170-9B96BB942D62}" destId="{FB116DC5-3CF8-4016-98CA-C7C695F9BE77}" srcOrd="1" destOrd="0" presId="urn:microsoft.com/office/officeart/2005/8/layout/hierarchy4"/>
    <dgm:cxn modelId="{E7DCE576-A210-417C-B4A6-826F59901FB4}" type="presParOf" srcId="{BEF74223-8C16-498D-B69C-B4E699F605E5}" destId="{0D2F63F1-47B2-430F-8589-C60A4E452AD4}" srcOrd="3" destOrd="0" presId="urn:microsoft.com/office/officeart/2005/8/layout/hierarchy4"/>
    <dgm:cxn modelId="{A9294EF2-EEF9-4792-B850-F3136E1A8DE3}" type="presParOf" srcId="{BEF74223-8C16-498D-B69C-B4E699F605E5}" destId="{25A47196-BEA7-4FD8-BC17-CAEDF75C58C6}" srcOrd="4" destOrd="0" presId="urn:microsoft.com/office/officeart/2005/8/layout/hierarchy4"/>
    <dgm:cxn modelId="{C98775E3-F5AB-44A5-BCC0-B3A6D4749E4E}" type="presParOf" srcId="{25A47196-BEA7-4FD8-BC17-CAEDF75C58C6}" destId="{9D6B61EB-7723-4B03-ACD0-16299F6A6DA7}" srcOrd="0" destOrd="0" presId="urn:microsoft.com/office/officeart/2005/8/layout/hierarchy4"/>
    <dgm:cxn modelId="{810B80BD-5C1D-4860-AB65-69CDE6441576}" type="presParOf" srcId="{25A47196-BEA7-4FD8-BC17-CAEDF75C58C6}" destId="{F13800F1-41E8-4454-B190-55E926554CBD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4654F9-80DE-8040-AA38-98A2F4E3FAA5}">
      <dsp:nvSpPr>
        <dsp:cNvPr id="0" name=""/>
        <dsp:cNvSpPr/>
      </dsp:nvSpPr>
      <dsp:spPr>
        <a:xfrm>
          <a:off x="0" y="167101"/>
          <a:ext cx="10971372" cy="69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首份</a:t>
          </a:r>
          <a:r>
            <a:rPr lang="en-US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《</a:t>
          </a:r>
          <a:r>
            <a:rPr lang="zh-HK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施政報告</a:t>
          </a:r>
          <a:r>
            <a:rPr lang="en-US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》(2017</a:t>
          </a:r>
          <a:r>
            <a:rPr lang="zh-HK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年</a:t>
          </a:r>
          <a:r>
            <a:rPr lang="en-US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10</a:t>
          </a:r>
          <a:r>
            <a:rPr lang="zh-HK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月</a:t>
          </a:r>
          <a:r>
            <a:rPr lang="en-US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HK" sz="2200" b="0" i="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0" y="167101"/>
        <a:ext cx="10971372" cy="690153"/>
      </dsp:txXfrm>
    </dsp:sp>
    <dsp:sp modelId="{82A0F886-3191-3E40-9F6C-AEE69A19A652}">
      <dsp:nvSpPr>
        <dsp:cNvPr id="0" name=""/>
        <dsp:cNvSpPr/>
      </dsp:nvSpPr>
      <dsp:spPr>
        <a:xfrm>
          <a:off x="0" y="834164"/>
          <a:ext cx="10971372" cy="2459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4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向長者中心及家居照顧服務隊增撥資源，以加強外展服務，支援居於社區和照顧體弱長者的有需要護老者</a:t>
          </a:r>
          <a:endParaRPr lang="zh-HK" sz="1700" b="0" i="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於社區層面增加人手以應對護老者需要：</a:t>
          </a:r>
          <a:endParaRPr lang="zh-HK" sz="1700" b="0" i="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長者地區中心：</a:t>
          </a:r>
          <a:r>
            <a:rPr lang="en-US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名助理社會工作主任、</a:t>
          </a:r>
          <a:r>
            <a:rPr lang="en-US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名社會工作助理及</a:t>
          </a:r>
          <a:r>
            <a:rPr lang="en-US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2</a:t>
          </a: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名個人照顧工作員</a:t>
          </a:r>
          <a:endParaRPr lang="zh-HK" sz="1700" b="0" i="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長者鄰舍中心：</a:t>
          </a:r>
          <a:r>
            <a:rPr lang="en-US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名社會工作助理及</a:t>
          </a:r>
          <a:r>
            <a:rPr lang="en-US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名個人照顧工作員</a:t>
          </a:r>
          <a:endParaRPr lang="zh-HK" sz="1700" b="0" i="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700" b="0" i="0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綜</a:t>
          </a:r>
          <a:r>
            <a:rPr lang="zh-TW" altLang="en-US" sz="1700" b="0" i="0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合</a:t>
          </a:r>
          <a:r>
            <a:rPr lang="zh-TW" sz="1700" b="0" i="0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家居</a:t>
          </a: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照顧服務</a:t>
          </a:r>
          <a:r>
            <a:rPr lang="en-US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(</a:t>
          </a: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體弱個案</a:t>
          </a:r>
          <a:r>
            <a:rPr lang="en-US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：每</a:t>
          </a:r>
          <a:r>
            <a:rPr lang="en-US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70</a:t>
          </a: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個個案可獲</a:t>
          </a:r>
          <a:r>
            <a:rPr lang="en-US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名社會工作助理及</a:t>
          </a:r>
          <a:r>
            <a:rPr lang="en-US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</a:t>
          </a: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名個人照顧工作員</a:t>
          </a:r>
          <a:endParaRPr lang="zh-HK" sz="1700" b="0" i="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700" b="0" i="0" u="sng" kern="12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為有需要護老者提供支援小組</a:t>
          </a:r>
          <a:r>
            <a:rPr lang="en-US" sz="1700" b="0" i="0" u="sng" kern="12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/</a:t>
          </a:r>
          <a:r>
            <a:rPr lang="zh-TW" sz="1700" b="0" i="0" u="sng" kern="1200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活動及訓練</a:t>
          </a:r>
          <a:endParaRPr lang="zh-HK" sz="1700" b="0" i="0" kern="1200" dirty="0">
            <a:solidFill>
              <a:srgbClr val="FF0000"/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0" y="834164"/>
        <a:ext cx="10971372" cy="2459160"/>
      </dsp:txXfrm>
    </dsp:sp>
    <dsp:sp modelId="{3A52FFE8-3603-804F-8BA4-02180240E34E}">
      <dsp:nvSpPr>
        <dsp:cNvPr id="0" name=""/>
        <dsp:cNvSpPr/>
      </dsp:nvSpPr>
      <dsp:spPr>
        <a:xfrm>
          <a:off x="0" y="3293324"/>
          <a:ext cx="10971372" cy="690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第二份</a:t>
          </a:r>
          <a:r>
            <a:rPr lang="en-US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《</a:t>
          </a:r>
          <a:r>
            <a:rPr lang="zh-HK" sz="2200" b="0" i="0" u="sng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施政報</a:t>
          </a:r>
          <a:r>
            <a:rPr lang="zh-TW" altLang="en-US" sz="2200" b="0" i="0" u="sng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告</a:t>
          </a:r>
          <a:r>
            <a:rPr lang="en-US" sz="2200" b="0" i="0" u="sng" kern="1200" dirty="0" smtClean="0">
              <a:latin typeface="Microsoft JhengHei" panose="020B0604030504040204" pitchFamily="34" charset="-120"/>
              <a:ea typeface="Microsoft JhengHei" panose="020B0604030504040204" pitchFamily="34" charset="-120"/>
            </a:rPr>
            <a:t>》(</a:t>
          </a:r>
          <a:r>
            <a:rPr lang="en-US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2018</a:t>
          </a:r>
          <a:r>
            <a:rPr lang="zh-HK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年</a:t>
          </a:r>
          <a:r>
            <a:rPr lang="en-US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10</a:t>
          </a:r>
          <a:r>
            <a:rPr lang="zh-HK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月</a:t>
          </a:r>
          <a:r>
            <a:rPr lang="en-US" sz="2200" b="0" i="0" u="sng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)</a:t>
          </a:r>
          <a:endParaRPr lang="zh-HK" sz="2200" b="0" i="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0" y="3293324"/>
        <a:ext cx="10971372" cy="690153"/>
      </dsp:txXfrm>
    </dsp:sp>
    <dsp:sp modelId="{7FDCE506-506B-8D49-BD77-B853A7DFCB86}">
      <dsp:nvSpPr>
        <dsp:cNvPr id="0" name=""/>
        <dsp:cNvSpPr/>
      </dsp:nvSpPr>
      <dsp:spPr>
        <a:xfrm>
          <a:off x="0" y="3983477"/>
          <a:ext cx="10971372" cy="398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4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sz="1700" b="0" i="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在參與「改善買位計劃」的私營安老院提供指定住宿暫託宿位，以紓緩護老者的壓力</a:t>
          </a:r>
          <a:endParaRPr lang="zh-HK" sz="1700" b="0" i="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0" y="3983477"/>
        <a:ext cx="10971372" cy="39847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6553C9-F0A7-4388-91EC-165D36188AA5}">
      <dsp:nvSpPr>
        <dsp:cNvPr id="0" name=""/>
        <dsp:cNvSpPr/>
      </dsp:nvSpPr>
      <dsp:spPr>
        <a:xfrm>
          <a:off x="601" y="0"/>
          <a:ext cx="5500124" cy="6960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>
              <a:latin typeface="微軟正黑體" pitchFamily="34" charset="-120"/>
              <a:ea typeface="微軟正黑體" pitchFamily="34" charset="-120"/>
            </a:rPr>
            <a:t>照顧者為本</a:t>
          </a:r>
          <a:r>
            <a:rPr lang="zh-TW" altLang="en-US" sz="3000" kern="1200" dirty="0" smtClean="0">
              <a:latin typeface="微軟正黑體" pitchFamily="34" charset="-120"/>
              <a:ea typeface="微軟正黑體" pitchFamily="34" charset="-120"/>
            </a:rPr>
            <a:t>的需要及風險</a:t>
          </a:r>
          <a:r>
            <a:rPr lang="zh-TW" altLang="en-US" sz="3000" kern="1200" dirty="0">
              <a:latin typeface="微軟正黑體" pitchFamily="34" charset="-120"/>
              <a:ea typeface="微軟正黑體" pitchFamily="34" charset="-120"/>
            </a:rPr>
            <a:t>評估</a:t>
          </a:r>
        </a:p>
      </dsp:txBody>
      <dsp:txXfrm>
        <a:off x="601" y="0"/>
        <a:ext cx="5500124" cy="696028"/>
      </dsp:txXfrm>
    </dsp:sp>
    <dsp:sp modelId="{6693E196-87D6-41A1-BD28-62A6A3854E28}">
      <dsp:nvSpPr>
        <dsp:cNvPr id="0" name=""/>
        <dsp:cNvSpPr/>
      </dsp:nvSpPr>
      <dsp:spPr>
        <a:xfrm>
          <a:off x="25" y="824049"/>
          <a:ext cx="5500124" cy="1533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latin typeface="微軟正黑體" pitchFamily="34" charset="-120"/>
              <a:ea typeface="微軟正黑體" pitchFamily="34" charset="-120"/>
            </a:rPr>
            <a:t>訂立照顧者支援計</a:t>
          </a: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劃          </a:t>
          </a:r>
          <a: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  <a:t>( </a:t>
          </a: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輔導服務 </a:t>
          </a:r>
          <a: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  <a:t>+ </a:t>
          </a: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個案管理</a:t>
          </a:r>
          <a: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            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5" y="824049"/>
        <a:ext cx="5500124" cy="1533405"/>
      </dsp:txXfrm>
    </dsp:sp>
    <dsp:sp modelId="{D31728E0-3FCA-4433-9A6A-07AF719433CC}">
      <dsp:nvSpPr>
        <dsp:cNvPr id="0" name=""/>
        <dsp:cNvSpPr/>
      </dsp:nvSpPr>
      <dsp:spPr>
        <a:xfrm>
          <a:off x="300" y="2466350"/>
          <a:ext cx="1783438" cy="1533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減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輕         抑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鬱徵狀</a:t>
          </a:r>
        </a:p>
      </dsp:txBody>
      <dsp:txXfrm>
        <a:off x="300" y="2466350"/>
        <a:ext cx="1783438" cy="1533405"/>
      </dsp:txXfrm>
    </dsp:sp>
    <dsp:sp modelId="{53D1D43C-837E-4F45-925E-DA4B9F968EDE}">
      <dsp:nvSpPr>
        <dsp:cNvPr id="0" name=""/>
        <dsp:cNvSpPr/>
      </dsp:nvSpPr>
      <dsp:spPr>
        <a:xfrm>
          <a:off x="1858643" y="2466350"/>
          <a:ext cx="1783438" cy="1533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提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升         家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庭功能</a:t>
          </a:r>
        </a:p>
      </dsp:txBody>
      <dsp:txXfrm>
        <a:off x="1858643" y="2466350"/>
        <a:ext cx="1783438" cy="1533405"/>
      </dsp:txXfrm>
    </dsp:sp>
    <dsp:sp modelId="{9D6B61EB-7723-4B03-ACD0-16299F6A6DA7}">
      <dsp:nvSpPr>
        <dsp:cNvPr id="0" name=""/>
        <dsp:cNvSpPr/>
      </dsp:nvSpPr>
      <dsp:spPr>
        <a:xfrm>
          <a:off x="3716986" y="2466350"/>
          <a:ext cx="1783438" cy="15334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減</a:t>
          </a:r>
          <a:r>
            <a:rPr lang="zh-TW" altLang="en-US" sz="2400" b="1" kern="1200" dirty="0" smtClean="0">
              <a:latin typeface="微軟正黑體" pitchFamily="34" charset="-120"/>
              <a:ea typeface="微軟正黑體" pitchFamily="34" charset="-120"/>
            </a:rPr>
            <a:t>輕           照顧壓</a:t>
          </a:r>
          <a:r>
            <a:rPr lang="zh-TW" altLang="en-US" sz="2400" b="1" kern="1200" dirty="0">
              <a:latin typeface="微軟正黑體" pitchFamily="34" charset="-120"/>
              <a:ea typeface="微軟正黑體" pitchFamily="34" charset="-120"/>
            </a:rPr>
            <a:t>力</a:t>
          </a:r>
        </a:p>
      </dsp:txBody>
      <dsp:txXfrm>
        <a:off x="3716986" y="2466350"/>
        <a:ext cx="1783438" cy="1533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3"/>
          </a:xfrm>
          <a:prstGeom prst="rect">
            <a:avLst/>
          </a:prstGeom>
        </p:spPr>
        <p:txBody>
          <a:bodyPr vert="horz" lIns="93562" tIns="46781" rIns="93562" bIns="4678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3"/>
          </a:xfrm>
          <a:prstGeom prst="rect">
            <a:avLst/>
          </a:prstGeom>
        </p:spPr>
        <p:txBody>
          <a:bodyPr vert="horz" lIns="93562" tIns="46781" rIns="93562" bIns="46781" rtlCol="0"/>
          <a:lstStyle>
            <a:lvl1pPr algn="r">
              <a:defRPr sz="1200"/>
            </a:lvl1pPr>
          </a:lstStyle>
          <a:p>
            <a:fld id="{B1C98A2B-CFED-4AB8-A611-E808C875DBA2}" type="datetimeFigureOut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3"/>
          </a:xfrm>
          <a:prstGeom prst="rect">
            <a:avLst/>
          </a:prstGeom>
        </p:spPr>
        <p:txBody>
          <a:bodyPr vert="horz" lIns="93562" tIns="46781" rIns="93562" bIns="4678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3"/>
          </a:xfrm>
          <a:prstGeom prst="rect">
            <a:avLst/>
          </a:prstGeom>
        </p:spPr>
        <p:txBody>
          <a:bodyPr vert="horz" lIns="93562" tIns="46781" rIns="93562" bIns="46781" rtlCol="0" anchor="b"/>
          <a:lstStyle>
            <a:lvl1pPr algn="r">
              <a:defRPr sz="1200"/>
            </a:lvl1pPr>
          </a:lstStyle>
          <a:p>
            <a:fld id="{0CF35E91-B17B-4B56-A752-BDF147DFF3E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64718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3"/>
          </a:xfrm>
          <a:prstGeom prst="rect">
            <a:avLst/>
          </a:prstGeom>
        </p:spPr>
        <p:txBody>
          <a:bodyPr vert="horz" lIns="93562" tIns="46781" rIns="93562" bIns="46781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3"/>
          </a:xfrm>
          <a:prstGeom prst="rect">
            <a:avLst/>
          </a:prstGeom>
        </p:spPr>
        <p:txBody>
          <a:bodyPr vert="horz" lIns="93562" tIns="46781" rIns="93562" bIns="46781" rtlCol="0"/>
          <a:lstStyle>
            <a:lvl1pPr algn="r">
              <a:defRPr sz="1200"/>
            </a:lvl1pPr>
          </a:lstStyle>
          <a:p>
            <a:fld id="{1718BA24-D1C2-4996-92A6-512842A4AC3B}" type="datetimeFigureOut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62" tIns="46781" rIns="93562" bIns="46781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8"/>
          </a:xfrm>
          <a:prstGeom prst="rect">
            <a:avLst/>
          </a:prstGeom>
        </p:spPr>
        <p:txBody>
          <a:bodyPr vert="horz" lIns="93562" tIns="46781" rIns="93562" bIns="46781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3"/>
          </a:xfrm>
          <a:prstGeom prst="rect">
            <a:avLst/>
          </a:prstGeom>
        </p:spPr>
        <p:txBody>
          <a:bodyPr vert="horz" lIns="93562" tIns="46781" rIns="93562" bIns="46781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3"/>
          </a:xfrm>
          <a:prstGeom prst="rect">
            <a:avLst/>
          </a:prstGeom>
        </p:spPr>
        <p:txBody>
          <a:bodyPr vert="horz" lIns="93562" tIns="46781" rIns="93562" bIns="46781" rtlCol="0" anchor="b"/>
          <a:lstStyle>
            <a:lvl1pPr algn="r">
              <a:defRPr sz="1200"/>
            </a:lvl1pPr>
          </a:lstStyle>
          <a:p>
            <a:fld id="{C294A3C7-D75D-4445-A1FD-D2D44F1FBB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42232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C703-0061-4406-B4F4-53A787222428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934D8-3917-4DE1-B190-E81A640EA0B3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71286-B4FA-4978-8ACC-E753EB4F3E02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B6D4-215D-4496-B9DA-91B5DA67E2F7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33725-EB44-4A7E-B6C0-5893B81FA704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FAEFE-86E8-4FBC-8E3A-CF02A74E8D25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F65A-0B46-4AED-8EDC-9F7C08B6F23E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A97A4-19BA-441C-8B87-2F12575709C6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D58A8-796D-48D2-8EFB-D323E86F2662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1717-FB4A-42A7-957D-673B6680DBA0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7A4B-393C-41E0-906B-85BC8083C3DC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1"/>
          <p:cNvPicPr>
            <a:picLocks noChangeAspect="1"/>
          </p:cNvPicPr>
          <p:nvPr userDrawn="1"/>
        </p:nvPicPr>
        <p:blipFill>
          <a:blip r:embed="rId13" cstate="email"/>
          <a:stretch>
            <a:fillRect/>
          </a:stretch>
        </p:blipFill>
        <p:spPr>
          <a:xfrm>
            <a:off x="3948430" y="-144780"/>
            <a:ext cx="12060555" cy="8474075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521" y="413792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B92A7-E226-4D15-82D5-6A9AE9542EF7}" type="datetime1">
              <a:rPr lang="zh-TW" altLang="en-US" smtClean="0"/>
              <a:pPr/>
              <a:t>2018/10/18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5B50-DD04-40D9-BFC8-509B58F8715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 rotWithShape="1"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222998" y="440668"/>
            <a:ext cx="1368152" cy="468052"/>
          </a:xfrm>
          <a:prstGeom prst="rect">
            <a:avLst/>
          </a:prstGeom>
        </p:spPr>
      </p:pic>
      <p:pic>
        <p:nvPicPr>
          <p:cNvPr id="8" name="Picture 8" descr="Image result for hkcss"/>
          <p:cNvPicPr>
            <a:picLocks noChangeAspect="1" noChangeArrowheads="1"/>
          </p:cNvPicPr>
          <p:nvPr userDrawn="1"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50" y="404664"/>
            <a:ext cx="1368152" cy="4453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774726" y="404664"/>
            <a:ext cx="2088232" cy="46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文字方塊 10"/>
          <p:cNvSpPr txBox="1"/>
          <p:nvPr userDrawn="1"/>
        </p:nvSpPr>
        <p:spPr>
          <a:xfrm>
            <a:off x="4150990" y="40849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策略伙伴及贊助</a:t>
            </a:r>
          </a:p>
          <a:p>
            <a:endParaRPr lang="zh-TW" altLang="en-US" dirty="0"/>
          </a:p>
        </p:txBody>
      </p:sp>
      <p:sp>
        <p:nvSpPr>
          <p:cNvPr id="12" name="文字方塊 11"/>
          <p:cNvSpPr txBox="1"/>
          <p:nvPr userDrawn="1"/>
        </p:nvSpPr>
        <p:spPr>
          <a:xfrm>
            <a:off x="1702718" y="29816"/>
            <a:ext cx="12241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計劃伙伴</a:t>
            </a:r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46534" y="40849"/>
            <a:ext cx="12241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9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主辦機構</a:t>
            </a:r>
          </a:p>
          <a:p>
            <a:endParaRPr lang="zh-TW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lou@hku.hk" TargetMode="External"/><Relationship Id="rId2" Type="http://schemas.openxmlformats.org/officeDocument/2006/relationships/hyperlink" Target="mailto:eddie.tsang@hkcss.org.h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281" y="2391023"/>
            <a:ext cx="10361851" cy="1470025"/>
          </a:xfrm>
        </p:spPr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年長護老者身心狀況及</a:t>
            </a:r>
            <a:br>
              <a:rPr lang="zh-TW" altLang="en-US" sz="6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6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服務需要研究發布會</a:t>
            </a:r>
            <a:endParaRPr lang="zh-TW" altLang="en-US" sz="6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562" y="4484712"/>
            <a:ext cx="8533289" cy="17526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二零一八年十月十八日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1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998" y="1214430"/>
            <a:ext cx="10971372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受訪護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老者心理社會健康</a:t>
            </a:r>
            <a:r>
              <a:rPr lang="zh-CN" altLang="en-US" dirty="0" smtClean="0">
                <a:latin typeface="微軟正黑體" pitchFamily="34" charset="-120"/>
                <a:ea typeface="微軟正黑體" pitchFamily="34" charset="-120"/>
              </a:rPr>
              <a:t>狀況 </a:t>
            </a:r>
            <a:r>
              <a:rPr lang="en-US" altLang="zh-CN" sz="3200" dirty="0" smtClean="0">
                <a:latin typeface="微軟正黑體" pitchFamily="34" charset="-120"/>
                <a:ea typeface="微軟正黑體" pitchFamily="34" charset="-120"/>
              </a:rPr>
              <a:t>(n=1,115)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000" y="3145020"/>
            <a:ext cx="3600000" cy="287626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6000" y="2496948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zh-TW" altLang="en-US" sz="2000" b="1" u="sng" kern="0" dirty="0">
                <a:latin typeface="微軟正黑體" pitchFamily="34" charset="-120"/>
                <a:ea typeface="微軟正黑體" pitchFamily="34" charset="-120"/>
              </a:rPr>
              <a:t>照顧壓力</a:t>
            </a:r>
            <a:endParaRPr lang="en-US" altLang="zh-HK" sz="2000" b="1" u="sng" kern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942" y="3136442"/>
            <a:ext cx="3600000" cy="286479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296000" y="2496948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抑鬱徵狀</a:t>
            </a:r>
            <a:endParaRPr lang="en-US" altLang="zh-HK" sz="2000" b="1" u="sng" kern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6000" y="3136442"/>
            <a:ext cx="3600000" cy="2864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76000" y="3136442"/>
            <a:ext cx="3600000" cy="284167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8076000" y="2496948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zh-TW" altLang="en-US" sz="2000" b="1" u="sng" kern="0" dirty="0">
                <a:latin typeface="微軟正黑體" pitchFamily="34" charset="-120"/>
                <a:ea typeface="微軟正黑體" pitchFamily="34" charset="-120"/>
              </a:rPr>
              <a:t>家庭功能</a:t>
            </a:r>
            <a:endParaRPr lang="en-US" altLang="zh-HK" sz="2000" b="1" u="sng" kern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6000" y="3136442"/>
            <a:ext cx="3600000" cy="2841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6000" y="3136442"/>
            <a:ext cx="3600000" cy="286479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515999" y="3578922"/>
            <a:ext cx="683457" cy="74499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全真簡中楷" pitchFamily="49" charset="-12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432542" y="4808865"/>
            <a:ext cx="683457" cy="74499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全真簡中楷" pitchFamily="49" charset="-12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206819" y="3984198"/>
            <a:ext cx="683457" cy="74499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全真簡中楷" pitchFamily="49" charset="-12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166776" y="4500570"/>
            <a:ext cx="683457" cy="74499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全真簡中楷" pitchFamily="49" charset="-12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081222" y="4793880"/>
            <a:ext cx="683457" cy="74499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全真簡中楷" pitchFamily="49" charset="-12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0957159" y="3552150"/>
            <a:ext cx="683457" cy="74499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000" b="1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全真簡中楷" pitchFamily="49" charset="-12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166116" y="4143380"/>
            <a:ext cx="1143008" cy="9611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08000" rIns="91440" bIns="108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壓力</a:t>
            </a:r>
            <a:endParaRPr lang="en-US" altLang="zh-TW" sz="2400" b="1" kern="0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400" b="1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沉重</a:t>
            </a:r>
            <a:r>
              <a:rPr lang="en-US" altLang="zh-TW" sz="2400" b="1" kern="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sz="3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63</a:t>
            </a:r>
            <a:r>
              <a:rPr lang="en-US" sz="3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095206" y="4071942"/>
            <a:ext cx="1079800" cy="9611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08000" rIns="91440" bIns="108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有：</a:t>
            </a:r>
            <a:endParaRPr lang="en-US" altLang="zh-TW" sz="24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3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55</a:t>
            </a:r>
            <a:r>
              <a:rPr lang="en-US" sz="3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9983592" y="4039523"/>
            <a:ext cx="1079800" cy="9611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08000" rIns="91440" bIns="108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400" b="1" kern="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薄弱</a:t>
            </a:r>
            <a:r>
              <a: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3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en-US" sz="3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08860" y="3934430"/>
            <a:ext cx="1000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壓力未達沉重程度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09388" y="427411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沒有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881288" y="3825209"/>
            <a:ext cx="1079800" cy="9611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108000" rIns="91440" bIns="108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正常</a:t>
            </a:r>
            <a:endParaRPr 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221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773832"/>
            <a:ext cx="10971372" cy="1143000"/>
          </a:xfrm>
        </p:spPr>
        <p:txBody>
          <a:bodyPr>
            <a:normAutofit fontScale="90000"/>
          </a:bodyPr>
          <a:lstStyle/>
          <a:p>
            <a:r>
              <a:rPr lang="zh-TW" altLang="en-US" kern="0" dirty="0">
                <a:latin typeface="微軟正黑體" pitchFamily="34" charset="-120"/>
                <a:ea typeface="微軟正黑體" pitchFamily="34" charset="-120"/>
              </a:rPr>
              <a:t>照顧壓力</a:t>
            </a:r>
            <a:r>
              <a:rPr lang="zh-CN" altLang="en-US" kern="0" dirty="0">
                <a:latin typeface="微軟正黑體" pitchFamily="34" charset="-120"/>
                <a:ea typeface="微軟正黑體" pitchFamily="34" charset="-120"/>
              </a:rPr>
              <a:t>沉重</a:t>
            </a:r>
            <a:r>
              <a:rPr lang="zh-TW" altLang="en-US" kern="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kern="0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kern="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CN" altLang="en-US" kern="0" dirty="0">
                <a:latin typeface="微軟正黑體" pitchFamily="34" charset="-120"/>
                <a:ea typeface="微軟正黑體" pitchFamily="34" charset="-120"/>
              </a:rPr>
              <a:t>出現</a:t>
            </a:r>
            <a:r>
              <a:rPr lang="zh-TW" altLang="en-US" kern="0" dirty="0">
                <a:latin typeface="微軟正黑體" pitchFamily="34" charset="-120"/>
                <a:ea typeface="微軟正黑體" pitchFamily="34" charset="-120"/>
              </a:rPr>
              <a:t>抑鬱</a:t>
            </a:r>
            <a:r>
              <a:rPr lang="zh-CN" altLang="en-US" kern="0" dirty="0">
                <a:latin typeface="微軟正黑體" pitchFamily="34" charset="-120"/>
                <a:ea typeface="微軟正黑體" pitchFamily="34" charset="-120"/>
              </a:rPr>
              <a:t>症狀</a:t>
            </a:r>
            <a:r>
              <a:rPr lang="zh-TW" altLang="en-US" kern="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kern="0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kern="0" dirty="0">
                <a:latin typeface="微軟正黑體" pitchFamily="34" charset="-120"/>
                <a:ea typeface="微軟正黑體" pitchFamily="34" charset="-120"/>
              </a:rPr>
              <a:t> 家庭功能</a:t>
            </a:r>
            <a:r>
              <a:rPr lang="zh-CN" altLang="en-US" kern="0" dirty="0">
                <a:latin typeface="微軟正黑體" pitchFamily="34" charset="-120"/>
                <a:ea typeface="微軟正黑體" pitchFamily="34" charset="-120"/>
              </a:rPr>
              <a:t>薄弱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306333" y="6356351"/>
            <a:ext cx="2844430" cy="365125"/>
          </a:xfrm>
        </p:spPr>
        <p:txBody>
          <a:bodyPr/>
          <a:lstStyle/>
          <a:p>
            <a:fld id="{49025B50-DD04-40D9-BFC8-509B58F8715A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61872" y="2636912"/>
            <a:ext cx="5350152" cy="3170099"/>
          </a:xfrm>
          <a:prstGeom prst="rect">
            <a:avLst/>
          </a:prstGeom>
          <a:noFill/>
          <a:ln w="25400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zh-TW" altLang="en-US" sz="4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高危護老者</a:t>
            </a:r>
            <a:r>
              <a:rPr lang="en-US" sz="4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en-US" sz="16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25%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409489" y="2338871"/>
            <a:ext cx="4251184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zh-CN" altLang="en-US" sz="1600" b="1" u="sng" kern="0" dirty="0">
                <a:latin typeface="微軟正黑體" pitchFamily="34" charset="-120"/>
                <a:ea typeface="微軟正黑體" pitchFamily="34" charset="-120"/>
              </a:rPr>
              <a:t>八大</a:t>
            </a:r>
            <a:r>
              <a:rPr lang="zh-TW" altLang="en-US" sz="1600" b="1" u="sng" kern="0" dirty="0">
                <a:latin typeface="微軟正黑體" pitchFamily="34" charset="-120"/>
                <a:ea typeface="微軟正黑體" pitchFamily="34" charset="-120"/>
              </a:rPr>
              <a:t>相關因素</a:t>
            </a:r>
            <a:endParaRPr lang="en-US" altLang="zh-HK" sz="1600" b="1" u="sng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311230" y="2763828"/>
            <a:ext cx="4447703" cy="1231106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SzPct val="120000"/>
              <a:buNone/>
            </a:pPr>
            <a:r>
              <a:rPr lang="zh-TW" altLang="en-US" sz="1600" b="1" kern="0" dirty="0" smtClean="0"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lang="zh-TW" altLang="en-US" sz="1600" b="1" kern="0" dirty="0">
                <a:latin typeface="微軟正黑體" pitchFamily="34" charset="-120"/>
                <a:ea typeface="微軟正黑體" pitchFamily="34" charset="-120"/>
              </a:rPr>
              <a:t>照顧長者</a:t>
            </a:r>
            <a:r>
              <a:rPr lang="zh-CN" altLang="en-US" sz="1600" b="1" kern="0" dirty="0">
                <a:latin typeface="微軟正黑體" pitchFamily="34" charset="-120"/>
                <a:ea typeface="微軟正黑體" pitchFamily="34" charset="-120"/>
              </a:rPr>
              <a:t>特徵</a:t>
            </a:r>
            <a:endParaRPr lang="zh-TW" altLang="en-US" sz="1600" b="1" kern="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身體衰弱</a:t>
            </a:r>
            <a:endParaRPr lang="en-US" altLang="zh-TW" sz="1600" b="0" kern="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較多「工具性日常生活功能</a:t>
            </a:r>
            <a:r>
              <a:rPr lang="zh-TW" altLang="en-US" sz="1600" kern="0" dirty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需要被照顧</a:t>
            </a:r>
            <a:endParaRPr lang="en-US" altLang="zh-TW" sz="1600" b="0" kern="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患</a:t>
            </a:r>
            <a:r>
              <a:rPr lang="zh-TW" altLang="en-US" sz="1600" b="0" kern="0" dirty="0" smtClean="0">
                <a:latin typeface="微軟正黑體" pitchFamily="34" charset="-120"/>
                <a:ea typeface="微軟正黑體" pitchFamily="34" charset="-120"/>
              </a:rPr>
              <a:t>有認知障礙症</a:t>
            </a:r>
            <a:endParaRPr lang="en-US" altLang="zh-TW" sz="1600" b="0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311230" y="5745256"/>
            <a:ext cx="4447703" cy="636072"/>
          </a:xfrm>
          <a:prstGeom prst="rect">
            <a:avLst/>
          </a:prstGeom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SzPct val="120000"/>
              <a:buNone/>
            </a:pPr>
            <a:r>
              <a:rPr lang="zh-CN" altLang="en-US" sz="1600" b="1" kern="0" dirty="0">
                <a:latin typeface="微軟正黑體" pitchFamily="34" charset="-120"/>
                <a:ea typeface="微軟正黑體" pitchFamily="34" charset="-120"/>
              </a:rPr>
              <a:t>護老者</a:t>
            </a:r>
            <a:r>
              <a:rPr lang="zh-TW" altLang="en-US" sz="1600" b="1" kern="0" dirty="0">
                <a:latin typeface="微軟正黑體" pitchFamily="34" charset="-120"/>
                <a:ea typeface="微軟正黑體" pitchFamily="34" charset="-120"/>
              </a:rPr>
              <a:t>與</a:t>
            </a:r>
            <a:r>
              <a:rPr lang="zh-CN" altLang="en-US" sz="1600" b="1" kern="0" dirty="0">
                <a:latin typeface="微軟正黑體" pitchFamily="34" charset="-120"/>
                <a:ea typeface="微軟正黑體" pitchFamily="34" charset="-120"/>
              </a:rPr>
              <a:t>被照顧長者相處特徵</a:t>
            </a:r>
            <a:endParaRPr lang="zh-TW" altLang="en-US" sz="1600" b="1" kern="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關係較不親近</a:t>
            </a:r>
            <a:endParaRPr lang="en-US" sz="1600" b="0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311230" y="4105783"/>
            <a:ext cx="4447703" cy="1528624"/>
          </a:xfrm>
          <a:prstGeom prst="rect">
            <a:avLst/>
          </a:prstGeom>
          <a:ln w="25400">
            <a:solidFill>
              <a:srgbClr val="00B050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SzPct val="120000"/>
              <a:buNone/>
            </a:pPr>
            <a:r>
              <a:rPr lang="zh-TW" altLang="en-US" sz="1600" b="1" kern="0" dirty="0">
                <a:latin typeface="微軟正黑體" pitchFamily="34" charset="-120"/>
                <a:ea typeface="微軟正黑體" pitchFamily="34" charset="-120"/>
              </a:rPr>
              <a:t>護老者</a:t>
            </a:r>
            <a:r>
              <a:rPr lang="zh-CN" altLang="en-US" sz="1600" b="1" kern="0" dirty="0">
                <a:latin typeface="微軟正黑體" pitchFamily="34" charset="-120"/>
                <a:ea typeface="微軟正黑體" pitchFamily="34" charset="-120"/>
              </a:rPr>
              <a:t>特徵</a:t>
            </a:r>
            <a:endParaRPr lang="zh-TW" altLang="en-US" sz="1600" b="1" kern="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擔心經濟負擔</a:t>
            </a:r>
            <a:endParaRPr lang="en-US" sz="1600" b="0" kern="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睡眠質素欠佳</a:t>
            </a:r>
            <a:endParaRPr lang="en-US" altLang="zh-TW" sz="1600" b="0" kern="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花了較長時間適應護老者的角色</a:t>
            </a:r>
            <a:endParaRPr lang="en-US" altLang="zh-TW" sz="1600" b="0" kern="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子女數目較少</a:t>
            </a:r>
            <a:endParaRPr lang="en-US" altLang="zh-TW" sz="1600" b="0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右大括弧 4"/>
          <p:cNvSpPr/>
          <p:nvPr/>
        </p:nvSpPr>
        <p:spPr>
          <a:xfrm rot="5400000">
            <a:off x="5722364" y="-2272433"/>
            <a:ext cx="673675" cy="8712968"/>
          </a:xfrm>
          <a:prstGeom prst="rightBrace">
            <a:avLst>
              <a:gd name="adj1" fmla="val 55081"/>
              <a:gd name="adj2" fmla="val 78055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836948" y="5693186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2000" kern="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(n=1,115)</a:t>
            </a:r>
            <a:endParaRPr lang="en-US" sz="2000" kern="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6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590" y="785794"/>
            <a:ext cx="10971372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受訪護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老者服務需求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CE95837-C5F2-4C79-B2AA-12458D61EA83}"/>
              </a:ext>
            </a:extLst>
          </p:cNvPr>
          <p:cNvSpPr/>
          <p:nvPr/>
        </p:nvSpPr>
        <p:spPr>
          <a:xfrm>
            <a:off x="3790950" y="6237312"/>
            <a:ext cx="36004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61CCF405-44F3-4036-A210-FDD5BB8B611B}"/>
              </a:ext>
            </a:extLst>
          </p:cNvPr>
          <p:cNvSpPr txBox="1">
            <a:spLocks/>
          </p:cNvSpPr>
          <p:nvPr/>
        </p:nvSpPr>
        <p:spPr>
          <a:xfrm>
            <a:off x="10067776" y="3965051"/>
            <a:ext cx="77995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1200" kern="0" dirty="0" smtClean="0"/>
              <a:t>(n=924)</a:t>
            </a:r>
            <a:endParaRPr lang="en-US" altLang="zh-HK" sz="1200" kern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61CCF405-44F3-4036-A210-FDD5BB8B611B}"/>
              </a:ext>
            </a:extLst>
          </p:cNvPr>
          <p:cNvSpPr txBox="1">
            <a:spLocks/>
          </p:cNvSpPr>
          <p:nvPr/>
        </p:nvSpPr>
        <p:spPr>
          <a:xfrm>
            <a:off x="10067776" y="4587600"/>
            <a:ext cx="77995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1200" kern="0" dirty="0" smtClean="0"/>
              <a:t>(n=744)</a:t>
            </a:r>
            <a:endParaRPr lang="en-US" altLang="zh-HK" sz="1200" kern="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61CCF405-44F3-4036-A210-FDD5BB8B611B}"/>
              </a:ext>
            </a:extLst>
          </p:cNvPr>
          <p:cNvSpPr txBox="1">
            <a:spLocks/>
          </p:cNvSpPr>
          <p:nvPr/>
        </p:nvSpPr>
        <p:spPr>
          <a:xfrm>
            <a:off x="10067776" y="5210150"/>
            <a:ext cx="77995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1200" kern="0" dirty="0" smtClean="0"/>
              <a:t>(n=1,000)</a:t>
            </a:r>
            <a:endParaRPr lang="en-US" altLang="zh-HK" sz="1200" kern="0" dirty="0"/>
          </a:p>
        </p:txBody>
      </p:sp>
      <p:graphicFrame>
        <p:nvGraphicFramePr>
          <p:cNvPr id="10" name="內容版面配置區 6">
            <a:extLst>
              <a:ext uri="{FF2B5EF4-FFF2-40B4-BE49-F238E27FC236}">
                <a16:creationId xmlns:a16="http://schemas.microsoft.com/office/drawing/2014/main" xmlns="" id="{74500E53-F94B-CE43-A21E-D94BB8FB320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68951437"/>
              </p:ext>
            </p:extLst>
          </p:nvPr>
        </p:nvGraphicFramePr>
        <p:xfrm>
          <a:off x="1" y="1600200"/>
          <a:ext cx="6095205" cy="512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內容版面配置區 8">
            <a:extLst>
              <a:ext uri="{FF2B5EF4-FFF2-40B4-BE49-F238E27FC236}">
                <a16:creationId xmlns:a16="http://schemas.microsoft.com/office/drawing/2014/main" xmlns="" id="{288F6D40-3270-8346-A168-686E21A93A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24353075"/>
              </p:ext>
            </p:extLst>
          </p:nvPr>
        </p:nvGraphicFramePr>
        <p:xfrm>
          <a:off x="6095206" y="1600200"/>
          <a:ext cx="6095207" cy="5121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39860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1000116"/>
            <a:ext cx="10971372" cy="1143000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聚焦小組中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的受訪護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老者分享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6297334" y="2060848"/>
            <a:ext cx="5558946" cy="1872208"/>
            <a:chOff x="6297334" y="1989064"/>
            <a:chExt cx="5558946" cy="1872208"/>
          </a:xfrm>
        </p:grpSpPr>
        <p:sp>
          <p:nvSpPr>
            <p:cNvPr id="6" name="TextBox 17"/>
            <p:cNvSpPr txBox="1"/>
            <p:nvPr/>
          </p:nvSpPr>
          <p:spPr>
            <a:xfrm>
              <a:off x="6297334" y="1989064"/>
              <a:ext cx="2160000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SzPct val="120000"/>
              </a:pPr>
              <a:r>
                <a:rPr lang="zh-TW" altLang="en-US" sz="18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張女士</a:t>
              </a:r>
              <a:r>
                <a:rPr lang="zh-TW" altLang="en-US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en-US" altLang="zh-TW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67</a:t>
              </a:r>
              <a:r>
                <a:rPr lang="zh-TW" altLang="en-US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歲</a:t>
              </a:r>
              <a:endParaRPr lang="en-US" altLang="zh-TW" sz="18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spcBef>
                  <a:spcPts val="0"/>
                </a:spcBef>
                <a:spcAft>
                  <a:spcPts val="600"/>
                </a:spcAft>
                <a:buSzPct val="120000"/>
              </a:pPr>
              <a:r>
                <a:rPr lang="en-US" altLang="zh-TW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2017</a:t>
              </a:r>
              <a:r>
                <a:rPr lang="zh-TW" altLang="en-US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年開始照顧</a:t>
              </a:r>
              <a:r>
                <a:rPr lang="en-US" altLang="zh-TW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</a:br>
              <a:r>
                <a:rPr lang="zh-TW" altLang="en-US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突然中風的丈夫</a:t>
              </a:r>
            </a:p>
          </p:txBody>
        </p:sp>
        <p:sp>
          <p:nvSpPr>
            <p:cNvPr id="7" name="Rounded Rectangular Callout 18"/>
            <p:cNvSpPr/>
            <p:nvPr/>
          </p:nvSpPr>
          <p:spPr bwMode="auto">
            <a:xfrm>
              <a:off x="8616280" y="1989064"/>
              <a:ext cx="3240000" cy="1872208"/>
            </a:xfrm>
            <a:prstGeom prst="wedgeRoundRectCallout">
              <a:avLst>
                <a:gd name="adj1" fmla="val -57287"/>
                <a:gd name="adj2" fmla="val -33044"/>
                <a:gd name="adj3" fmla="val 1666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zh-TW" altLang="en-US" sz="1700" b="0" dirty="0">
                  <a:latin typeface="微軟正黑體" pitchFamily="34" charset="-120"/>
                  <a:ea typeface="微軟正黑體" pitchFamily="34" charset="-120"/>
                </a:rPr>
                <a:t>乜嘢野都無人商量，唯有自己諗辦法。後來中心有位護老者話幫我，我聽到好開心。佢幫左我幾個月啊！又幫我整屋企、又幫我推輪椅、有咩野我就同佢商量，佢就教我點做。</a:t>
              </a:r>
              <a:endParaRPr kumimoji="1" lang="en-US" sz="1700" b="1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6297334" y="4263496"/>
            <a:ext cx="5558946" cy="2117832"/>
            <a:chOff x="6297334" y="4263496"/>
            <a:chExt cx="5558946" cy="2117832"/>
          </a:xfrm>
        </p:grpSpPr>
        <p:sp>
          <p:nvSpPr>
            <p:cNvPr id="9" name="Content Placeholder 2"/>
            <p:cNvSpPr txBox="1">
              <a:spLocks/>
            </p:cNvSpPr>
            <p:nvPr/>
          </p:nvSpPr>
          <p:spPr>
            <a:xfrm>
              <a:off x="6297334" y="4263496"/>
              <a:ext cx="2160000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PMingLiU" pitchFamily="18" charset="-12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PMingLiU" pitchFamily="18" charset="-12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PMingLiU" pitchFamily="18" charset="-12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PMingLiU" pitchFamily="18" charset="-12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PMingLiU" pitchFamily="18" charset="-12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600"/>
                </a:spcAft>
                <a:buSzPct val="120000"/>
                <a:buNone/>
              </a:pPr>
              <a:r>
                <a:rPr lang="zh-TW" altLang="en-US" sz="1800" kern="0" dirty="0">
                  <a:latin typeface="微軟正黑體" pitchFamily="34" charset="-120"/>
                  <a:ea typeface="微軟正黑體" pitchFamily="34" charset="-120"/>
                </a:rPr>
                <a:t>陳女士</a:t>
              </a:r>
              <a:r>
                <a:rPr lang="zh-TW" altLang="en-US" sz="1800" b="0" kern="0" dirty="0"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en-US" altLang="zh-TW" sz="1800" b="0" kern="0" dirty="0">
                  <a:latin typeface="微軟正黑體" pitchFamily="34" charset="-120"/>
                  <a:ea typeface="微軟正黑體" pitchFamily="34" charset="-120"/>
                </a:rPr>
                <a:t>60</a:t>
              </a:r>
              <a:r>
                <a:rPr lang="zh-TW" altLang="en-US" sz="1800" b="0" kern="0" dirty="0">
                  <a:latin typeface="微軟正黑體" pitchFamily="34" charset="-120"/>
                  <a:ea typeface="微軟正黑體" pitchFamily="34" charset="-120"/>
                </a:rPr>
                <a:t>歲</a:t>
              </a:r>
              <a:endParaRPr lang="en-US" altLang="zh-TW" sz="1800" b="0" kern="0" dirty="0">
                <a:latin typeface="微軟正黑體" pitchFamily="34" charset="-120"/>
                <a:ea typeface="微軟正黑體" pitchFamily="34" charset="-120"/>
              </a:endParaRPr>
            </a:p>
            <a:p>
              <a:pPr marL="0" indent="0" algn="ctr">
                <a:spcBef>
                  <a:spcPts val="0"/>
                </a:spcBef>
                <a:spcAft>
                  <a:spcPts val="600"/>
                </a:spcAft>
                <a:buSzPct val="120000"/>
                <a:buNone/>
              </a:pPr>
              <a:r>
                <a:rPr lang="en-US" altLang="zh-TW" sz="1800" b="0" kern="0" dirty="0">
                  <a:latin typeface="微軟正黑體" pitchFamily="34" charset="-120"/>
                  <a:ea typeface="微軟正黑體" pitchFamily="34" charset="-120"/>
                </a:rPr>
                <a:t>2018</a:t>
              </a:r>
              <a:r>
                <a:rPr lang="zh-TW" altLang="en-US" sz="1800" b="0" kern="0" dirty="0">
                  <a:latin typeface="微軟正黑體" pitchFamily="34" charset="-120"/>
                  <a:ea typeface="微軟正黑體" pitchFamily="34" charset="-120"/>
                </a:rPr>
                <a:t>年開始照顧</a:t>
              </a:r>
              <a:r>
                <a:rPr lang="en-US" altLang="zh-TW" sz="1800" b="0" kern="0" dirty="0">
                  <a:latin typeface="微軟正黑體" pitchFamily="34" charset="-120"/>
                  <a:ea typeface="微軟正黑體" pitchFamily="34" charset="-120"/>
                </a:rPr>
                <a:t/>
              </a:r>
              <a:br>
                <a:rPr lang="en-US" altLang="zh-TW" sz="1800" b="0" kern="0" dirty="0">
                  <a:latin typeface="微軟正黑體" pitchFamily="34" charset="-120"/>
                  <a:ea typeface="微軟正黑體" pitchFamily="34" charset="-120"/>
                </a:rPr>
              </a:br>
              <a:r>
                <a:rPr lang="en-US" altLang="zh-TW" sz="1800" b="0" kern="0" dirty="0">
                  <a:latin typeface="微軟正黑體" pitchFamily="34" charset="-120"/>
                  <a:ea typeface="微軟正黑體" pitchFamily="34" charset="-120"/>
                </a:rPr>
                <a:t>97</a:t>
              </a:r>
              <a:r>
                <a:rPr lang="zh-TW" altLang="en-US" sz="1800" b="0" kern="0" dirty="0">
                  <a:latin typeface="微軟正黑體" pitchFamily="34" charset="-120"/>
                  <a:ea typeface="微軟正黑體" pitchFamily="34" charset="-120"/>
                </a:rPr>
                <a:t>歲體弱的爸爸</a:t>
              </a:r>
              <a:endParaRPr lang="en-US" altLang="zh-HK" sz="1800" b="0" kern="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Rounded Rectangular Callout 37"/>
            <p:cNvSpPr/>
            <p:nvPr/>
          </p:nvSpPr>
          <p:spPr bwMode="auto">
            <a:xfrm>
              <a:off x="8616280" y="4263496"/>
              <a:ext cx="3240000" cy="2117832"/>
            </a:xfrm>
            <a:prstGeom prst="wedgeRoundRectCallout">
              <a:avLst>
                <a:gd name="adj1" fmla="val -57287"/>
                <a:gd name="adj2" fmla="val -33044"/>
                <a:gd name="adj3" fmla="val 1666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zh-TW" altLang="en-US" sz="1700" b="0" dirty="0">
                  <a:latin typeface="微軟正黑體" pitchFamily="34" charset="-120"/>
                  <a:ea typeface="微軟正黑體" pitchFamily="34" charset="-120"/>
                </a:rPr>
                <a:t>我為左照顧長者都被迫辭工喇，經濟對好多護老者來講係一個問題。我有一個阿哥兩個妹，係得兩個肯畀啲錢出來架咋，另一個咋咋帝帝扮無記性，每一個家庭梗有一兩個兄弟姊妹當唔知架。</a:t>
              </a:r>
              <a:endParaRPr lang="en-US" sz="1700" b="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262558" y="4581320"/>
            <a:ext cx="5558945" cy="1728000"/>
            <a:chOff x="579444" y="4263496"/>
            <a:chExt cx="5558945" cy="1728000"/>
          </a:xfrm>
        </p:grpSpPr>
        <p:sp>
          <p:nvSpPr>
            <p:cNvPr id="12" name="Content Placeholder 2"/>
            <p:cNvSpPr txBox="1">
              <a:spLocks/>
            </p:cNvSpPr>
            <p:nvPr/>
          </p:nvSpPr>
          <p:spPr>
            <a:xfrm>
              <a:off x="579444" y="4263496"/>
              <a:ext cx="2160000" cy="100027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PMingLiU" pitchFamily="18" charset="-12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PMingLiU" pitchFamily="18" charset="-12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PMingLiU" pitchFamily="18" charset="-12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PMingLiU" pitchFamily="18" charset="-12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PMingLiU" pitchFamily="18" charset="-12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600"/>
                </a:spcAft>
                <a:buSzPct val="120000"/>
                <a:buNone/>
              </a:pPr>
              <a:r>
                <a:rPr lang="zh-TW" altLang="en-US" sz="1800" kern="0" dirty="0">
                  <a:latin typeface="微軟正黑體" pitchFamily="34" charset="-120"/>
                  <a:ea typeface="微軟正黑體" pitchFamily="34" charset="-120"/>
                </a:rPr>
                <a:t>周先生</a:t>
              </a:r>
              <a:r>
                <a:rPr lang="zh-TW" altLang="en-US" sz="1800" b="0" kern="0" dirty="0"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en-US" altLang="zh-TW" sz="1800" b="0" kern="0" dirty="0">
                  <a:latin typeface="微軟正黑體" pitchFamily="34" charset="-120"/>
                  <a:ea typeface="微軟正黑體" pitchFamily="34" charset="-120"/>
                </a:rPr>
                <a:t>78</a:t>
              </a:r>
              <a:r>
                <a:rPr lang="zh-TW" altLang="en-US" sz="1800" b="0" kern="0" dirty="0">
                  <a:latin typeface="微軟正黑體" pitchFamily="34" charset="-120"/>
                  <a:ea typeface="微軟正黑體" pitchFamily="34" charset="-120"/>
                </a:rPr>
                <a:t>歲</a:t>
              </a:r>
              <a:endParaRPr lang="en-US" altLang="zh-TW" sz="1800" b="0" kern="0" dirty="0">
                <a:latin typeface="微軟正黑體" pitchFamily="34" charset="-120"/>
                <a:ea typeface="微軟正黑體" pitchFamily="34" charset="-120"/>
              </a:endParaRPr>
            </a:p>
            <a:p>
              <a:pPr marL="0" indent="0" algn="ctr">
                <a:spcBef>
                  <a:spcPts val="0"/>
                </a:spcBef>
                <a:spcAft>
                  <a:spcPts val="600"/>
                </a:spcAft>
                <a:buSzPct val="120000"/>
                <a:buNone/>
              </a:pPr>
              <a:r>
                <a:rPr lang="zh-TW" altLang="en-US" sz="1800" b="0" kern="0" dirty="0">
                  <a:latin typeface="微軟正黑體" pitchFamily="34" charset="-120"/>
                  <a:ea typeface="微軟正黑體" pitchFamily="34" charset="-120"/>
                </a:rPr>
                <a:t>十年前照顧腦中風的太太</a:t>
              </a:r>
              <a:endParaRPr lang="en-US" altLang="zh-HK" sz="1800" b="0" kern="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Rounded Rectangular Callout 38"/>
            <p:cNvSpPr/>
            <p:nvPr/>
          </p:nvSpPr>
          <p:spPr bwMode="auto">
            <a:xfrm>
              <a:off x="2898389" y="4263496"/>
              <a:ext cx="3240000" cy="1728000"/>
            </a:xfrm>
            <a:prstGeom prst="wedgeRoundRectCallout">
              <a:avLst>
                <a:gd name="adj1" fmla="val -57287"/>
                <a:gd name="adj2" fmla="val -33044"/>
                <a:gd name="adj3" fmla="val 1666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zh-TW" altLang="en-US" sz="1700" b="0" dirty="0">
                  <a:latin typeface="微軟正黑體" pitchFamily="34" charset="-120"/>
                  <a:ea typeface="微軟正黑體" pitchFamily="34" charset="-120"/>
                </a:rPr>
                <a:t>果陣時佢做完腦部大手術，暴躁到好緊要。忍忍忍忍左兩年幾，連波都唔洗睇 ⋯⋯真喺呀，想掟佢落街不知幾多次，嗰陣時「慶」起上黎，自己好似就快爆炸，成隻癲狗咁架。</a:t>
              </a:r>
              <a:endParaRPr lang="en-US" sz="1700" b="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262558" y="1988840"/>
            <a:ext cx="5558945" cy="2304256"/>
            <a:chOff x="579444" y="1989064"/>
            <a:chExt cx="5558945" cy="2304256"/>
          </a:xfrm>
        </p:grpSpPr>
        <p:sp>
          <p:nvSpPr>
            <p:cNvPr id="15" name="TextBox 15"/>
            <p:cNvSpPr txBox="1"/>
            <p:nvPr/>
          </p:nvSpPr>
          <p:spPr>
            <a:xfrm>
              <a:off x="579444" y="1989064"/>
              <a:ext cx="2160000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0"/>
                </a:spcBef>
                <a:spcAft>
                  <a:spcPts val="600"/>
                </a:spcAft>
                <a:buSzPct val="120000"/>
              </a:pPr>
              <a:r>
                <a:rPr lang="zh-TW" altLang="en-US" sz="18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黃女士</a:t>
              </a:r>
              <a:r>
                <a:rPr lang="zh-TW" altLang="en-US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、</a:t>
              </a:r>
              <a:r>
                <a:rPr lang="en-US" altLang="zh-TW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62</a:t>
              </a:r>
              <a:r>
                <a:rPr lang="zh-TW" altLang="en-US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歲</a:t>
              </a:r>
              <a:endParaRPr lang="en-US" altLang="zh-TW" sz="18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>
                <a:spcBef>
                  <a:spcPts val="0"/>
                </a:spcBef>
                <a:spcAft>
                  <a:spcPts val="600"/>
                </a:spcAft>
                <a:buSzPct val="120000"/>
              </a:pPr>
              <a:r>
                <a:rPr lang="zh-TW" altLang="en-US" sz="18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照顧患有柏金遜症的丈夫超過十年</a:t>
              </a:r>
              <a:endParaRPr lang="en-US" sz="18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Rounded Rectangular Callout 39"/>
            <p:cNvSpPr/>
            <p:nvPr/>
          </p:nvSpPr>
          <p:spPr bwMode="auto">
            <a:xfrm>
              <a:off x="2898389" y="1989064"/>
              <a:ext cx="3240000" cy="2304256"/>
            </a:xfrm>
            <a:prstGeom prst="wedgeRoundRectCallout">
              <a:avLst>
                <a:gd name="adj1" fmla="val -57287"/>
                <a:gd name="adj2" fmla="val -33044"/>
                <a:gd name="adj3" fmla="val 16667"/>
              </a:avLst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zh-TW" altLang="en-US" sz="1700" b="0" dirty="0">
                  <a:latin typeface="微軟正黑體" pitchFamily="34" charset="-120"/>
                  <a:ea typeface="微軟正黑體" pitchFamily="34" charset="-120"/>
                </a:rPr>
                <a:t>我先生好大隻成二百磅，有時佢跌低左，靠我一個人都扶佢唔起。護老者個種辛苦，有時真係講唔出。呢十年我照顧到佢連我自己都有抑鬱症，有時候我真係唔知可以點，好似有把聲音叫我去死，死左就可以解決。</a:t>
              </a:r>
              <a:endParaRPr lang="en-US" sz="1700" dirty="0">
                <a:latin typeface="微軟正黑體" pitchFamily="34" charset="-120"/>
                <a:ea typeface="微軟正黑體" pitchFamily="34" charset="-120"/>
              </a:endParaRPr>
            </a:p>
            <a:p>
              <a:endParaRPr lang="en-US" sz="1600" dirty="0">
                <a:latin typeface="Arial" charset="0"/>
                <a:ea typeface="全真簡中楷" pitchFamily="49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82638" y="1196752"/>
            <a:ext cx="10611332" cy="482453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zh-TW" altLang="en-US" sz="4400" u="sng" dirty="0" smtClean="0">
                <a:latin typeface="微軟正黑體" pitchFamily="34" charset="-120"/>
                <a:ea typeface="微軟正黑體" pitchFamily="34" charset="-120"/>
              </a:rPr>
              <a:t>護老者為</a:t>
            </a:r>
            <a:r>
              <a:rPr lang="zh-TW" altLang="en-US" sz="4400" u="sng" dirty="0">
                <a:latin typeface="微軟正黑體" pitchFamily="34" charset="-120"/>
                <a:ea typeface="微軟正黑體" pitchFamily="34" charset="-120"/>
              </a:rPr>
              <a:t>本的政策及</a:t>
            </a:r>
            <a:r>
              <a:rPr lang="zh-TW" altLang="en-US" sz="4400" u="sng" dirty="0" smtClean="0">
                <a:latin typeface="微軟正黑體" pitchFamily="34" charset="-120"/>
                <a:ea typeface="微軟正黑體" pitchFamily="34" charset="-120"/>
              </a:rPr>
              <a:t>服務</a:t>
            </a:r>
            <a:endParaRPr lang="en-US" altLang="zh-TW" sz="4400" u="sng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buNone/>
            </a:pPr>
            <a:endParaRPr lang="en-US" altLang="zh-TW" sz="4400" u="sng" dirty="0" smtClean="0">
              <a:latin typeface="微軟正黑體" pitchFamily="34" charset="-120"/>
              <a:ea typeface="微軟正黑體" pitchFamily="34" charset="-120"/>
            </a:endParaRPr>
          </a:p>
          <a:p>
            <a:pPr marL="536575" indent="-536575" algn="just">
              <a:buFont typeface="+mj-lt"/>
              <a:buAutoNum type="arabicPeriod"/>
            </a:pP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進行</a:t>
            </a:r>
            <a:r>
              <a:rPr lang="zh-TW" altLang="en-US" sz="35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定期</a:t>
            </a: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的長者健康、長期護理需要及照顧者的住戶統計</a:t>
            </a:r>
            <a:r>
              <a:rPr lang="zh-TW" altLang="en-US" sz="35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調查</a:t>
            </a: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，以有效</a:t>
            </a:r>
            <a:r>
              <a:rPr lang="zh-TW" altLang="en-US" sz="35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規劃服務發展及分配資源</a:t>
            </a:r>
            <a:r>
              <a:rPr lang="zh-TW" altLang="en-US" sz="35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5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36575" indent="-536575" algn="just">
              <a:buFont typeface="+mj-lt"/>
              <a:buAutoNum type="arabicPeriod"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增撥資源發展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專業輔導服務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個案管理服務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，以有效支援照顧者。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36575" indent="-536575" algn="just">
              <a:buFont typeface="+mj-lt"/>
              <a:buAutoNum type="arabicPeriod"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優化對照顧者的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經濟支援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減輕照顧壓力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36575" indent="-536575" algn="just">
              <a:buFont typeface="+mj-lt"/>
              <a:buAutoNum type="arabicPeriod"/>
            </a:pP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提升照顧者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自我檢測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能力，鼓勵照顧者</a:t>
            </a:r>
            <a:r>
              <a:rPr lang="zh-TW" altLang="en-US" sz="3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求助</a:t>
            </a:r>
            <a:r>
              <a:rPr lang="zh-TW" altLang="en-US" sz="3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742950" indent="-742950">
              <a:buFont typeface="+mj-lt"/>
              <a:buAutoNum type="arabicPeriod"/>
            </a:pPr>
            <a:endParaRPr lang="zh-TW" altLang="en-US" sz="4000" u="sng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4896" y="4844489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1600" b="0" kern="0" dirty="0">
                <a:latin typeface="微軟正黑體" pitchFamily="34" charset="-120"/>
                <a:ea typeface="微軟正黑體" pitchFamily="34" charset="-120"/>
              </a:rPr>
              <a:t>2005</a:t>
            </a: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0" kern="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600" b="0" kern="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1600" b="0" kern="0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號報告書</a:t>
            </a:r>
            <a:endParaRPr lang="en-US" altLang="zh-HK" sz="1600" b="0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350790" y="4840233"/>
            <a:ext cx="180020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1600" b="0" kern="0" dirty="0">
                <a:latin typeface="微軟正黑體" pitchFamily="34" charset="-120"/>
                <a:ea typeface="微軟正黑體" pitchFamily="34" charset="-120"/>
              </a:rPr>
              <a:t>2009</a:t>
            </a: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600" b="0" kern="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600" b="0" kern="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1600" b="0" kern="0" dirty="0"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sz="1600" b="0" kern="0" dirty="0">
                <a:latin typeface="微軟正黑體" pitchFamily="34" charset="-120"/>
                <a:ea typeface="微軟正黑體" pitchFamily="34" charset="-120"/>
              </a:rPr>
              <a:t>號報告書</a:t>
            </a:r>
            <a:endParaRPr lang="en-US" altLang="zh-HK" sz="1600" b="0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452132" y="4857760"/>
            <a:ext cx="18002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2800" kern="0" dirty="0">
                <a:latin typeface="微軟正黑體" pitchFamily="34" charset="-120"/>
                <a:ea typeface="微軟正黑體" pitchFamily="34" charset="-120"/>
              </a:rPr>
              <a:t>2018</a:t>
            </a:r>
            <a:endParaRPr lang="en-US" altLang="zh-HK" sz="2800" kern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2" cstate="print"/>
          <a:srcRect l="30510" r="30510"/>
          <a:stretch/>
        </p:blipFill>
        <p:spPr>
          <a:xfrm>
            <a:off x="399937" y="2228833"/>
            <a:ext cx="1747189" cy="252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3" cstate="print"/>
          <a:srcRect l="30510" r="30510"/>
          <a:stretch/>
        </p:blipFill>
        <p:spPr>
          <a:xfrm>
            <a:off x="2380430" y="2228833"/>
            <a:ext cx="1747190" cy="252000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4523570" y="2214554"/>
            <a:ext cx="1746000" cy="2520000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sz="16000" b="0" kern="0" dirty="0"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14" name="向右箭號 13"/>
          <p:cNvSpPr/>
          <p:nvPr/>
        </p:nvSpPr>
        <p:spPr>
          <a:xfrm>
            <a:off x="4332233" y="5286388"/>
            <a:ext cx="7692327" cy="105387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掌握照顧者及被照顧者的狀況及需要</a:t>
            </a:r>
            <a:r>
              <a:rPr lang="zh-TW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，以</a:t>
            </a:r>
            <a:r>
              <a:rPr lang="zh-TW" altLang="zh-TW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規劃服務及分配資源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918" y="5500702"/>
            <a:ext cx="33575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長者人口狀況、健康狀況及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長期護理需要 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Line Callout 2 16"/>
          <p:cNvSpPr/>
          <p:nvPr/>
        </p:nvSpPr>
        <p:spPr>
          <a:xfrm>
            <a:off x="6452396" y="2000240"/>
            <a:ext cx="5500726" cy="3214710"/>
          </a:xfrm>
          <a:prstGeom prst="borderCallout2">
            <a:avLst>
              <a:gd name="adj1" fmla="val 18750"/>
              <a:gd name="adj2" fmla="val -821"/>
              <a:gd name="adj3" fmla="val 32380"/>
              <a:gd name="adj4" fmla="val -7052"/>
              <a:gd name="adj5" fmla="val 116056"/>
              <a:gd name="adj6" fmla="val -1091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繼續長者的人口狀況、健康狀況及長期護理需要的住戶統計調查</a:t>
            </a:r>
            <a:endParaRPr lang="en-US" altLang="zh-TW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-342900">
              <a:buFont typeface="+mj-lt"/>
              <a:buAutoNum type="arabicPeriod"/>
            </a:pP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進行長者、殘疾人士及長期病患者的住戶統計調查時，</a:t>
            </a:r>
            <a:r>
              <a:rPr lang="zh-TW" altLang="en-US" b="1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同時收集以下照顧者相關數據</a:t>
            </a:r>
            <a:r>
              <a:rPr lang="en-US" altLang="zh-TW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:</a:t>
            </a:r>
          </a:p>
          <a:p>
            <a:pPr marL="342900" indent="22225">
              <a:buFont typeface="Wingdings" pitchFamily="2" charset="2"/>
              <a:buChar char="p"/>
              <a:tabLst>
                <a:tab pos="715963" algn="l"/>
              </a:tabLst>
            </a:pPr>
            <a:r>
              <a:rPr lang="en-US" altLang="zh-TW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照顧時數</a:t>
            </a:r>
            <a:endParaRPr lang="en-US" altLang="zh-TW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22225">
              <a:buFont typeface="Wingdings" pitchFamily="2" charset="2"/>
              <a:buChar char="p"/>
              <a:tabLst>
                <a:tab pos="715963" algn="l"/>
              </a:tabLst>
            </a:pP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是否有及有多少種長期病患</a:t>
            </a:r>
            <a:endParaRPr lang="en-US" altLang="zh-TW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22225">
              <a:buFont typeface="Wingdings" pitchFamily="2" charset="2"/>
              <a:buChar char="p"/>
              <a:tabLst>
                <a:tab pos="715963" algn="l"/>
              </a:tabLst>
            </a:pPr>
            <a:r>
              <a:rPr lang="en-US" altLang="zh-TW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	</a:t>
            </a:r>
            <a:r>
              <a:rPr lang="zh-HK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每日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睡眠時數</a:t>
            </a:r>
            <a:endParaRPr lang="en-US" altLang="zh-TW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22225">
              <a:buFont typeface="Wingdings" pitchFamily="2" charset="2"/>
              <a:buChar char="p"/>
              <a:tabLst>
                <a:tab pos="715963" algn="l"/>
              </a:tabLst>
            </a:pPr>
            <a:r>
              <a:rPr lang="en-US" altLang="zh-TW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HK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每週屬於自己的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社交活動時間</a:t>
            </a:r>
            <a:endParaRPr lang="en-US" altLang="zh-TW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22225">
              <a:buFont typeface="Wingdings" pitchFamily="2" charset="2"/>
              <a:buChar char="p"/>
              <a:tabLst>
                <a:tab pos="715963" algn="l"/>
              </a:tabLst>
            </a:pPr>
            <a:r>
              <a:rPr lang="en-US" altLang="zh-TW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有沒有使用社福及復康服務</a:t>
            </a:r>
            <a:endParaRPr lang="en-US" altLang="zh-TW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342900" indent="22225">
              <a:buFont typeface="Wingdings" pitchFamily="2" charset="2"/>
              <a:buChar char="p"/>
              <a:tabLst>
                <a:tab pos="715963" algn="l"/>
              </a:tabLst>
            </a:pPr>
            <a:r>
              <a:rPr lang="en-US" altLang="zh-TW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</a:t>
            </a:r>
            <a:r>
              <a:rPr lang="zh-HK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有沒有</a:t>
            </a:r>
            <a:r>
              <a:rPr lang="zh-TW" altLang="en-US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其他家庭成員分擔照顧工作</a:t>
            </a:r>
            <a:endParaRPr lang="en-US" altLang="zh-TW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6" name="標題 1"/>
          <p:cNvSpPr>
            <a:spLocks noGrp="1"/>
          </p:cNvSpPr>
          <p:nvPr>
            <p:ph type="title"/>
          </p:nvPr>
        </p:nvSpPr>
        <p:spPr>
          <a:xfrm>
            <a:off x="594480" y="857232"/>
            <a:ext cx="10971372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建議一：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8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進行定期的長者健康、長期護理需要及照顧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者住戶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統計調查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48462" y="917848"/>
            <a:ext cx="8486081" cy="1143000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建議二：增撥資源發展專業服務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16</a:t>
            </a:fld>
            <a:endParaRPr lang="zh-TW" altLang="en-US"/>
          </a:p>
        </p:txBody>
      </p:sp>
      <p:grpSp>
        <p:nvGrpSpPr>
          <p:cNvPr id="3" name="群組 5"/>
          <p:cNvGrpSpPr/>
          <p:nvPr/>
        </p:nvGrpSpPr>
        <p:grpSpPr>
          <a:xfrm>
            <a:off x="8309784" y="142852"/>
            <a:ext cx="2928958" cy="2357454"/>
            <a:chOff x="767728" y="1700808"/>
            <a:chExt cx="5184256" cy="4536184"/>
          </a:xfrm>
        </p:grpSpPr>
        <p:sp>
          <p:nvSpPr>
            <p:cNvPr id="7" name="Oval 2"/>
            <p:cNvSpPr/>
            <p:nvPr/>
          </p:nvSpPr>
          <p:spPr bwMode="auto">
            <a:xfrm>
              <a:off x="1905312" y="1700808"/>
              <a:ext cx="2880000" cy="2880000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沉重</a:t>
              </a:r>
              <a:endPara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照顧壓力</a:t>
              </a:r>
              <a:endParaRPr kumimoji="1" lang="en-US" altLang="zh-TW" sz="12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Oval 3"/>
            <p:cNvSpPr/>
            <p:nvPr/>
          </p:nvSpPr>
          <p:spPr bwMode="auto">
            <a:xfrm>
              <a:off x="767728" y="3356992"/>
              <a:ext cx="2880000" cy="2880000"/>
            </a:xfrm>
            <a:prstGeom prst="ellipse">
              <a:avLst/>
            </a:prstGeom>
            <a:solidFill>
              <a:srgbClr val="7030A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出現</a:t>
              </a:r>
              <a:endPara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抑鬱</a:t>
              </a:r>
              <a:r>
                <a:rPr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傾向</a:t>
              </a:r>
              <a:endPara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Oval 4"/>
            <p:cNvSpPr/>
            <p:nvPr/>
          </p:nvSpPr>
          <p:spPr bwMode="auto">
            <a:xfrm>
              <a:off x="3071984" y="3356992"/>
              <a:ext cx="2880000" cy="2880000"/>
            </a:xfrm>
            <a:prstGeom prst="ellipse">
              <a:avLst/>
            </a:prstGeom>
            <a:solidFill>
              <a:srgbClr val="FC9C1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b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家庭功能</a:t>
              </a:r>
              <a:endPara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出現問題</a:t>
              </a:r>
              <a:endParaRPr kumimoji="1" lang="en-US" altLang="zh-TW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="" xmlns:p14="http://schemas.microsoft.com/office/powerpoint/2010/main" val="114272411"/>
              </p:ext>
            </p:extLst>
          </p:nvPr>
        </p:nvGraphicFramePr>
        <p:xfrm>
          <a:off x="6452396" y="2571744"/>
          <a:ext cx="550072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4" descr="hotline service icon 的圖片結果"/>
          <p:cNvPicPr>
            <a:picLocks noChangeAspect="1" noChangeArrowheads="1"/>
          </p:cNvPicPr>
          <p:nvPr/>
        </p:nvPicPr>
        <p:blipFill>
          <a:blip r:embed="rId7" cstate="print"/>
          <a:srcRect b="9835"/>
          <a:stretch>
            <a:fillRect/>
          </a:stretch>
        </p:blipFill>
        <p:spPr bwMode="auto">
          <a:xfrm>
            <a:off x="3880628" y="2857496"/>
            <a:ext cx="1628775" cy="1571636"/>
          </a:xfrm>
          <a:prstGeom prst="rect">
            <a:avLst/>
          </a:prstGeom>
          <a:noFill/>
        </p:spPr>
      </p:pic>
      <p:pic>
        <p:nvPicPr>
          <p:cNvPr id="6150" name="Picture 6" descr="counselling service icon 的圖片結果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0232" y="2933708"/>
            <a:ext cx="1409700" cy="1781176"/>
          </a:xfrm>
          <a:prstGeom prst="rect">
            <a:avLst/>
          </a:prstGeom>
          <a:noFill/>
        </p:spPr>
      </p:pic>
      <p:sp>
        <p:nvSpPr>
          <p:cNvPr id="14" name="內容版面配置區 2"/>
          <p:cNvSpPr txBox="1">
            <a:spLocks/>
          </p:cNvSpPr>
          <p:nvPr/>
        </p:nvSpPr>
        <p:spPr>
          <a:xfrm>
            <a:off x="194044" y="4896161"/>
            <a:ext cx="3257956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情緒及健康支援服務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內容版面配置區 2"/>
          <p:cNvSpPr txBox="1">
            <a:spLocks/>
          </p:cNvSpPr>
          <p:nvPr/>
        </p:nvSpPr>
        <p:spPr>
          <a:xfrm>
            <a:off x="3452000" y="4896161"/>
            <a:ext cx="2884496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照顧者熱線服務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1071554"/>
            <a:ext cx="10971372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建議三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：優化對照顧者的經濟支援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34" name="Picture 10" descr="Image result for dollar sig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78" y="234338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內容版面配置區 2"/>
          <p:cNvSpPr txBox="1">
            <a:spLocks/>
          </p:cNvSpPr>
          <p:nvPr/>
        </p:nvSpPr>
        <p:spPr>
          <a:xfrm>
            <a:off x="363066" y="4253219"/>
            <a:ext cx="3571900" cy="461665"/>
          </a:xfrm>
          <a:prstGeom prst="rect">
            <a:avLst/>
          </a:prstGeom>
          <a:solidFill>
            <a:schemeClr val="bg1">
              <a:alpha val="50000"/>
            </a:schemeClr>
          </a:solidFill>
          <a:ln w="25400">
            <a:noFill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zh-CN" altLang="en-US" sz="2400" b="1" dirty="0">
                <a:latin typeface="微軟正黑體" pitchFamily="34" charset="-120"/>
                <a:ea typeface="微軟正黑體" pitchFamily="34" charset="-120"/>
              </a:rPr>
              <a:t>經濟援</a:t>
            </a:r>
            <a:r>
              <a:rPr lang="zh-CN" altLang="en-US" sz="2400" b="1" dirty="0" smtClean="0">
                <a:latin typeface="微軟正黑體" pitchFamily="34" charset="-120"/>
                <a:ea typeface="微軟正黑體" pitchFamily="34" charset="-120"/>
              </a:rPr>
              <a:t>助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8582" y="4842229"/>
            <a:ext cx="36163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defRPr>
            </a:pPr>
            <a:r>
              <a:rPr lang="zh-TW" altLang="en-US" sz="2000" dirty="0" smtClean="0"/>
              <a:t>表示有需要的受訪護</a:t>
            </a:r>
            <a:r>
              <a:rPr lang="zh-HK" altLang="en-US" sz="2000" dirty="0" smtClean="0"/>
              <a:t>老</a:t>
            </a:r>
            <a:r>
              <a:rPr lang="zh-TW" altLang="en-US" sz="2000" dirty="0" smtClean="0"/>
              <a:t>者中，</a:t>
            </a:r>
            <a:r>
              <a:rPr lang="en-US" altLang="zh-TW" sz="2000" dirty="0" smtClean="0">
                <a:solidFill>
                  <a:srgbClr val="FF0000"/>
                </a:solidFill>
              </a:rPr>
              <a:t>78%</a:t>
            </a:r>
            <a:r>
              <a:rPr lang="zh-TW" altLang="en-US" sz="2000" dirty="0" smtClean="0"/>
              <a:t>受訪護</a:t>
            </a:r>
            <a:r>
              <a:rPr lang="zh-HK" altLang="en-US" sz="2000" dirty="0" smtClean="0"/>
              <a:t>老</a:t>
            </a:r>
            <a:r>
              <a:rPr lang="zh-TW" altLang="en-US" sz="2000" dirty="0" smtClean="0"/>
              <a:t>者 </a:t>
            </a:r>
            <a:r>
              <a:rPr lang="zh-TW" altLang="en-US" sz="2000" dirty="0" smtClean="0">
                <a:solidFill>
                  <a:srgbClr val="FF0000"/>
                </a:solidFill>
              </a:rPr>
              <a:t>沒有獲得     </a:t>
            </a:r>
            <a:r>
              <a:rPr lang="zh-TW" altLang="en-US" sz="2000" dirty="0" smtClean="0"/>
              <a:t>有關</a:t>
            </a:r>
            <a:r>
              <a:rPr lang="zh-TW" altLang="en-US" sz="2000" b="1" dirty="0" smtClean="0"/>
              <a:t>支援或服務</a:t>
            </a:r>
            <a:endParaRPr lang="zh-HK" altLang="en-US" sz="20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4237818" y="2643182"/>
          <a:ext cx="7143801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5490"/>
                <a:gridCol w="1632694"/>
                <a:gridCol w="381561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為低收入家庭護老者提供生活津貼試驗計劃</a:t>
                      </a:r>
                      <a:endParaRPr lang="zh-TW" altLang="en-US" sz="24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2014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首次推出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個受惠名額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2016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推出第二期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增加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個受惠名額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共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4000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2018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推出第三期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增加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2000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個受惠名額 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共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6000</a:t>
                      </a:r>
                      <a:r>
                        <a:rPr lang="zh-TW" altLang="en-US" dirty="0" smtClean="0">
                          <a:latin typeface="微軟正黑體" pitchFamily="34" charset="-120"/>
                          <a:ea typeface="微軟正黑體" pitchFamily="34" charset="-120"/>
                        </a:rPr>
                        <a:t>個</a:t>
                      </a:r>
                      <a:r>
                        <a:rPr lang="en-US" altLang="zh-TW" dirty="0" smtClean="0"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237818" y="4643446"/>
            <a:ext cx="7143800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合資格的護老者每月可獲發放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2,400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元津貼。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如上述同時照顧多於一名長者的護老者，</a:t>
            </a: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則每月可獲發放最多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4,800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元津貼。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54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7476" t="25219" r="23822" b="6250"/>
          <a:stretch>
            <a:fillRect/>
          </a:stretch>
        </p:blipFill>
        <p:spPr bwMode="auto">
          <a:xfrm>
            <a:off x="609520" y="2357430"/>
            <a:ext cx="5507711" cy="423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917848"/>
            <a:ext cx="10971372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建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議四：提升照顧者自我檢測及求助意識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848534" y="3424440"/>
            <a:ext cx="4104456" cy="5760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25%  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照顧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者屬高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危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6595272" y="4309080"/>
            <a:ext cx="4752528" cy="5486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潛藏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照顧者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的情況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令人擔心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380958" y="5214950"/>
            <a:ext cx="5143536" cy="100013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鼓勵照顧者進行自我檢測          主動尋求協助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881816" y="3786190"/>
            <a:ext cx="142876" cy="71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Rectangle 17"/>
          <p:cNvSpPr/>
          <p:nvPr/>
        </p:nvSpPr>
        <p:spPr>
          <a:xfrm>
            <a:off x="5523702" y="2000240"/>
            <a:ext cx="69294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「要照顧人、都要照顧自己」</a:t>
            </a:r>
            <a:endParaRPr lang="zh-TW" altLang="en-US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773832"/>
            <a:ext cx="10971372" cy="1143000"/>
          </a:xfrm>
        </p:spPr>
        <p:txBody>
          <a:bodyPr>
            <a:normAutofit/>
          </a:bodyPr>
          <a:lstStyle/>
          <a:p>
            <a:r>
              <a:rPr lang="zh-HK" altLang="en-US" sz="3600" dirty="0">
                <a:latin typeface="微軟正黑體" pitchFamily="34" charset="-120"/>
                <a:ea typeface="微軟正黑體" pitchFamily="34" charset="-120"/>
              </a:rPr>
              <a:t>鳴       謝</a:t>
            </a:r>
            <a:endParaRPr lang="zh-TW" altLang="en-US" sz="3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0990" y="1816225"/>
            <a:ext cx="9217024" cy="4349079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  <a:spcAft>
                <a:spcPts val="400"/>
              </a:spcAft>
              <a:buSzPct val="120000"/>
              <a:buNone/>
            </a:pP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參與單位 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排名不分先後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16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香港仔街坊福利會社會服務中心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萬國宣道浸信會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浸信會愛羣社會服務處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香港明愛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基督教宣道會香港區聯會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基督教家庭服務中心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基督教香港信義會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香港循理會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基督教靈實協會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香港基督教服務處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香港路德會社會服務處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香港聖公會麥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理浩夫人</a:t>
            </a: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中心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香港耆康老人福利會</a:t>
            </a:r>
            <a:endParaRPr lang="en-US" altLang="zh-TW" sz="16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香港理工大學活齡學院</a:t>
            </a:r>
            <a:endParaRPr lang="en-US" altLang="zh-TW" sz="16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香港婦女基金會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香港基督教女青年會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國際四方福音會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循道衛理中心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旺角街坊會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鄰舍輔導會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博愛醫院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救世軍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嗇色園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聖雅各福群會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東華三院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仁愛堂</a:t>
            </a:r>
          </a:p>
          <a:p>
            <a:pPr>
              <a:spcBef>
                <a:spcPts val="0"/>
              </a:spcBef>
              <a:spcAft>
                <a:spcPts val="400"/>
              </a:spcAft>
              <a:buSzPct val="120000"/>
              <a:buFont typeface="Wingdings" panose="05000000000000000000" pitchFamily="2" charset="2"/>
              <a:buChar char="§"/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循道衛理楊震社會服務處</a:t>
            </a:r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59" t="21962" r="11813" b="6386"/>
          <a:stretch/>
        </p:blipFill>
        <p:spPr>
          <a:xfrm>
            <a:off x="550590" y="3284984"/>
            <a:ext cx="3191309" cy="158417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22598" y="306896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策略夥伴及贊助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94241" y="5814392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並多謝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所有參與的受訪者及家屬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773832"/>
            <a:ext cx="10971372" cy="1143000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研究背景</a:t>
            </a:r>
            <a:endParaRPr lang="zh-TW" altLang="en-US" dirty="0"/>
          </a:p>
        </p:txBody>
      </p:sp>
      <p:pic>
        <p:nvPicPr>
          <p:cNvPr id="4" name="Picture 2" descr="https://cdn.hk01.com/di/media/images/1722146/org/227da409be063df35b64e2abff066cab.jpg/OZnJ6xYZzYyEMHpriLYvXEQ1ceQ5CqxBu2SBDLtkgQw?v=w19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055" y="1556792"/>
            <a:ext cx="2991791" cy="32211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å­æ®ºçæ¯å¾è·³æ¨éåµçåçæå°çµæ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1556792"/>
            <a:ext cx="2376264" cy="1336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æ£çå¤«çåæè¦éåå¦»å¢®æ¨äº¡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90" y="4869116"/>
            <a:ext cx="3456384" cy="1727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å«æ¬ç¿ä¸å¿å¦»å­å çæç£¨çåçæå°çµæ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" y="3068960"/>
            <a:ext cx="2668715" cy="1378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åæ®ºçå¦»èå¤«è·³æ¨çåçæå°çµæ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5076968"/>
            <a:ext cx="3312368" cy="1592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862958" y="1700808"/>
            <a:ext cx="4608512" cy="3836614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zh-TW" altLang="en-US" sz="2000" u="sng" dirty="0">
                <a:latin typeface="微軟正黑體" pitchFamily="34" charset="-120"/>
                <a:ea typeface="微軟正黑體" pitchFamily="34" charset="-120"/>
              </a:rPr>
              <a:t>傳媒查詢</a:t>
            </a:r>
            <a:endParaRPr lang="en-US" altLang="zh-TW" sz="2000" u="sng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香港社會服務聯會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高級經理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企業傳訊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曾志康先生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電話：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2864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2982</a:t>
            </a:r>
          </a:p>
          <a:p>
            <a:pPr>
              <a:buNone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電郵：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  <a:hlinkClick r:id="rId2"/>
              </a:rPr>
              <a:t>eddie.tsang@hkcss.org.hk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香港大學秀圃老年研究中心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CN" altLang="en-US" sz="2000" dirty="0">
                <a:latin typeface="微軟正黑體" pitchFamily="34" charset="-120"/>
                <a:ea typeface="微軟正黑體" pitchFamily="34" charset="-120"/>
              </a:rPr>
              <a:t>總監 樓瑋</a:t>
            </a:r>
            <a:r>
              <a:rPr lang="zh-CN" altLang="en-US" sz="2000" dirty="0" smtClean="0">
                <a:latin typeface="微軟正黑體" pitchFamily="34" charset="-120"/>
                <a:ea typeface="微軟正黑體" pitchFamily="34" charset="-120"/>
              </a:rPr>
              <a:t>群博士</a:t>
            </a:r>
            <a:endParaRPr lang="en-US" altLang="zh-CN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CN" altLang="en-US" sz="2000" dirty="0">
                <a:latin typeface="微軟正黑體" pitchFamily="34" charset="-120"/>
                <a:ea typeface="微軟正黑體" pitchFamily="34" charset="-120"/>
              </a:rPr>
              <a:t>電話：</a:t>
            </a:r>
            <a:r>
              <a:rPr lang="en-US" altLang="zh-CN" sz="2000" dirty="0">
                <a:latin typeface="微軟正黑體" pitchFamily="34" charset="-120"/>
                <a:ea typeface="微軟正黑體" pitchFamily="34" charset="-120"/>
              </a:rPr>
              <a:t>2831 5334</a:t>
            </a:r>
          </a:p>
          <a:p>
            <a:pPr>
              <a:buNone/>
            </a:pPr>
            <a:r>
              <a:rPr lang="zh-CN" altLang="en-US" sz="2000" dirty="0">
                <a:latin typeface="微軟正黑體" pitchFamily="34" charset="-120"/>
                <a:ea typeface="微軟正黑體" pitchFamily="34" charset="-120"/>
              </a:rPr>
              <a:t>電郵：</a:t>
            </a:r>
            <a:r>
              <a:rPr lang="en-US" altLang="zh-CN" sz="2000" dirty="0">
                <a:latin typeface="微軟正黑體" pitchFamily="34" charset="-120"/>
                <a:ea typeface="微軟正黑體" pitchFamily="34" charset="-120"/>
                <a:hlinkClick r:id="rId3"/>
              </a:rPr>
              <a:t>wlou@hku.hk</a:t>
            </a:r>
            <a:endParaRPr lang="en-US" altLang="zh-CN" sz="2000" dirty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CN" altLang="en-US" sz="2000" dirty="0">
                <a:latin typeface="微軟正黑體" pitchFamily="34" charset="-120"/>
                <a:ea typeface="微軟正黑體" pitchFamily="34" charset="-120"/>
              </a:rPr>
              <a:t>網站：</a:t>
            </a:r>
            <a:r>
              <a:rPr lang="en-US" altLang="zh-CN" sz="2000" dirty="0">
                <a:latin typeface="微軟正黑體" pitchFamily="34" charset="-120"/>
                <a:ea typeface="微軟正黑體" pitchFamily="34" charset="-120"/>
              </a:rPr>
              <a:t>ageing.hku.hk</a:t>
            </a:r>
          </a:p>
          <a:p>
            <a:pPr>
              <a:buNone/>
            </a:pP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8794" y="1000116"/>
            <a:ext cx="1097137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現屆政府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施政報告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HK" altLang="en-US" dirty="0" smtClean="0">
                <a:latin typeface="微軟正黑體" pitchFamily="34" charset="-120"/>
                <a:ea typeface="微軟正黑體" pitchFamily="34" charset="-120"/>
              </a:rPr>
              <a:t>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與護老者相關的內容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="" xmlns:a16="http://schemas.microsoft.com/office/drawing/2014/main" id="{933E6B8F-1535-E94C-A3D8-4026D24804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9182232"/>
              </p:ext>
            </p:extLst>
          </p:nvPr>
        </p:nvGraphicFramePr>
        <p:xfrm>
          <a:off x="838874" y="1974871"/>
          <a:ext cx="1097137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773832"/>
            <a:ext cx="10971372" cy="1143000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研究目標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406574" y="4978500"/>
            <a:ext cx="2952328" cy="1762868"/>
            <a:chOff x="1271464" y="1619508"/>
            <a:chExt cx="2952328" cy="176286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 rotWithShape="1"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/>
          </p:blipFill>
          <p:spPr>
            <a:xfrm>
              <a:off x="1271464" y="1916831"/>
              <a:ext cx="2952328" cy="1465545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1343472" y="1619508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策略夥伴及贊助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06574" y="1556792"/>
            <a:ext cx="2952328" cy="1377443"/>
            <a:chOff x="1343472" y="3131677"/>
            <a:chExt cx="2952328" cy="1377443"/>
          </a:xfrm>
        </p:grpSpPr>
        <p:pic>
          <p:nvPicPr>
            <p:cNvPr id="6" name="Picture 8" descr="Image result for hkcss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878" y="3573015"/>
              <a:ext cx="2875922" cy="9361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文字方塊 8"/>
            <p:cNvSpPr txBox="1"/>
            <p:nvPr/>
          </p:nvSpPr>
          <p:spPr>
            <a:xfrm>
              <a:off x="1343472" y="3131677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主辦機構</a:t>
              </a:r>
            </a:p>
          </p:txBody>
        </p:sp>
      </p:grpSp>
      <p:sp>
        <p:nvSpPr>
          <p:cNvPr id="11" name="雲朵形圖說文字 10"/>
          <p:cNvSpPr/>
          <p:nvPr/>
        </p:nvSpPr>
        <p:spPr bwMode="auto">
          <a:xfrm>
            <a:off x="6032928" y="1556792"/>
            <a:ext cx="5894926" cy="1308474"/>
          </a:xfrm>
          <a:prstGeom prst="cloudCallout">
            <a:avLst>
              <a:gd name="adj1" fmla="val -28404"/>
              <a:gd name="adj2" fmla="val 5698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HK" sz="2400" dirty="0">
                <a:latin typeface="Arial" charset="0"/>
                <a:ea typeface="全真簡中楷" pitchFamily="49" charset="-120"/>
              </a:rPr>
              <a:t>   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年長護老者的特徵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及        身心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狀況如何</a:t>
            </a:r>
            <a:r>
              <a:rPr lang="en-US" altLang="zh-HK" sz="2400" dirty="0">
                <a:latin typeface="微軟正黑體" pitchFamily="34" charset="-120"/>
                <a:ea typeface="微軟正黑體" pitchFamily="34" charset="-120"/>
              </a:rPr>
              <a:t>?</a:t>
            </a:r>
            <a:endParaRPr lang="zh-HK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雲朵形圖說文字 11"/>
          <p:cNvSpPr/>
          <p:nvPr/>
        </p:nvSpPr>
        <p:spPr bwMode="auto">
          <a:xfrm>
            <a:off x="4295006" y="3429000"/>
            <a:ext cx="5616624" cy="1099830"/>
          </a:xfrm>
          <a:prstGeom prst="cloudCallo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年長護老者的需要是甚麼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>?</a:t>
            </a:r>
            <a:endParaRPr lang="zh-HK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663158" y="5013176"/>
            <a:ext cx="5112568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首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個了解                                              年長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護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老者身心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狀況及服務需要的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全港性研究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406574" y="3339430"/>
            <a:ext cx="3350172" cy="1169690"/>
            <a:chOff x="1343472" y="4859869"/>
            <a:chExt cx="3350172" cy="1169690"/>
          </a:xfrm>
        </p:grpSpPr>
        <p:sp>
          <p:nvSpPr>
            <p:cNvPr id="10" name="文字方塊 9"/>
            <p:cNvSpPr txBox="1"/>
            <p:nvPr/>
          </p:nvSpPr>
          <p:spPr>
            <a:xfrm>
              <a:off x="1343472" y="4859869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計劃夥伴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414686" y="5301208"/>
              <a:ext cx="3278958" cy="728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20" y="2071678"/>
            <a:ext cx="11174317" cy="4525963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透過問卷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量性研究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及聚焦小組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質性研究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進行調查</a:t>
            </a:r>
          </a:p>
          <a:p>
            <a:pPr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5" name="Rounded Rectangle 17"/>
          <p:cNvSpPr/>
          <p:nvPr/>
        </p:nvSpPr>
        <p:spPr bwMode="auto">
          <a:xfrm>
            <a:off x="1126654" y="3566256"/>
            <a:ext cx="9865096" cy="72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00"/>
              </a:spcAft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年長護老者的人口特徵</a:t>
            </a:r>
            <a:endParaRPr 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400"/>
              </a:spcAft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年齡，性別，教育程度，婚姻狀況，經濟狀況</a:t>
            </a:r>
            <a:endParaRPr lang="en-US" sz="16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Rounded Rectangle 18"/>
          <p:cNvSpPr/>
          <p:nvPr/>
        </p:nvSpPr>
        <p:spPr bwMode="auto">
          <a:xfrm>
            <a:off x="1126654" y="5280768"/>
            <a:ext cx="9865096" cy="72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00"/>
              </a:spcAft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年長護老者的身心狀況</a:t>
            </a:r>
            <a:endParaRPr 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400"/>
              </a:spcAft>
            </a:pP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護老者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壓力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抑鬱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徵狀、</a:t>
            </a:r>
            <a:r>
              <a:rPr lang="zh-TW" altLang="zh-TW" sz="1600" dirty="0">
                <a:latin typeface="微軟正黑體" pitchFamily="34" charset="-120"/>
                <a:ea typeface="微軟正黑體" pitchFamily="34" charset="-120"/>
              </a:rPr>
              <a:t>家庭功能狀況</a:t>
            </a:r>
            <a:r>
              <a:rPr lang="en-US" altLang="zh-TW" sz="16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、健康</a:t>
            </a: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自評，使用醫療服務的</a:t>
            </a:r>
            <a:r>
              <a:rPr lang="zh-TW" altLang="en-US" sz="1600" dirty="0">
                <a:latin typeface="微軟正黑體" pitchFamily="34" charset="-120"/>
                <a:ea typeface="微軟正黑體" pitchFamily="34" charset="-120"/>
              </a:rPr>
              <a:t>情況</a:t>
            </a:r>
            <a:endParaRPr lang="en-US" sz="16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Rounded Rectangle 19"/>
          <p:cNvSpPr/>
          <p:nvPr/>
        </p:nvSpPr>
        <p:spPr bwMode="auto">
          <a:xfrm>
            <a:off x="1165984" y="6103710"/>
            <a:ext cx="9865096" cy="54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00"/>
              </a:spcAft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服務使用情況</a:t>
            </a:r>
            <a:endParaRPr 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Rounded Rectangle 20"/>
          <p:cNvSpPr/>
          <p:nvPr/>
        </p:nvSpPr>
        <p:spPr bwMode="auto">
          <a:xfrm>
            <a:off x="1126654" y="4423512"/>
            <a:ext cx="9865096" cy="72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00"/>
              </a:spcAft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被照顧長者的狀況</a:t>
            </a:r>
            <a:r>
              <a:rPr 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>
              <a:spcAft>
                <a:spcPts val="400"/>
              </a:spcAft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年齡、性別、與護老者的關係、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日常生活功能及工具性日常生活功能狀況</a:t>
            </a:r>
            <a:endParaRPr lang="en-US" sz="14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Rounded Rectangle 21"/>
          <p:cNvSpPr/>
          <p:nvPr/>
        </p:nvSpPr>
        <p:spPr bwMode="auto">
          <a:xfrm>
            <a:off x="1126654" y="2709000"/>
            <a:ext cx="9865096" cy="720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400"/>
              </a:spcAft>
            </a:pP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篩選問題</a:t>
            </a:r>
            <a:endParaRPr 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Aft>
                <a:spcPts val="400"/>
              </a:spcAft>
            </a:pPr>
            <a:r>
              <a:rPr lang="zh-TW" altLang="en-US" sz="1600" b="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在過去三個月是否有為一位或以上的</a:t>
            </a:r>
            <a:r>
              <a:rPr lang="en-US" altLang="zh-TW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歲或以上人士提供日常生活功能或工具性日常生活功能的照顧</a:t>
            </a:r>
            <a:r>
              <a:rPr lang="en-US" altLang="zh-TW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en-US" sz="1600" b="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1604" y="928670"/>
            <a:ext cx="10971372" cy="1143000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微軟正黑體" pitchFamily="34" charset="-120"/>
                <a:ea typeface="微軟正黑體" pitchFamily="34" charset="-120"/>
              </a:rPr>
              <a:t>研究設計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34566" y="2260623"/>
            <a:ext cx="51125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參與長者中心</a:t>
            </a:r>
            <a:r>
              <a:rPr kumimoji="0" lang="zh-TW" alt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遍佈全港</a:t>
            </a:r>
            <a:r>
              <a:rPr kumimoji="0" lang="en-US" altLang="zh-TW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18</a:t>
            </a:r>
            <a:r>
              <a:rPr kumimoji="0" lang="zh-TW" altLang="en-US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區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  長者地區中心：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29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間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      長者鄰舍中心：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33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間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HK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時間：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2018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6-8</a:t>
            </a: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月</a:t>
            </a:r>
            <a:endParaRPr kumimoji="0" lang="en-HK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問卷：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1,115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份有效問卷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聚焦小組：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次共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</a:b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447134" y="1700808"/>
            <a:ext cx="6314728" cy="460851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917848"/>
            <a:ext cx="10971372" cy="1143000"/>
          </a:xfrm>
        </p:spPr>
        <p:txBody>
          <a:bodyPr/>
          <a:lstStyle/>
          <a:p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研究樣本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773832"/>
            <a:ext cx="10971372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受訪護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老者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特徵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(n=1,115)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graphicFrame>
        <p:nvGraphicFramePr>
          <p:cNvPr id="5" name="表格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6080791"/>
              </p:ext>
            </p:extLst>
          </p:nvPr>
        </p:nvGraphicFramePr>
        <p:xfrm>
          <a:off x="880232" y="1714488"/>
          <a:ext cx="5435456" cy="505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2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9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HK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百份比</a:t>
                      </a:r>
                      <a:endParaRPr lang="zh-HK" altLang="en-US" sz="1800" b="1" kern="1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年齡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60</a:t>
                      </a:r>
                      <a:r>
                        <a:rPr lang="zh-TW" altLang="en-US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歲以下</a:t>
                      </a:r>
                      <a:endParaRPr lang="en-US" altLang="zh-TW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60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歲或以上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65</a:t>
                      </a: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歲或以上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75</a:t>
                      </a:r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歲或以上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15%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85%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72%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35</a:t>
                      </a:r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%</a:t>
                      </a:r>
                      <a:endParaRPr lang="en-US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女性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80%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小學程度或未受教育</a:t>
                      </a:r>
                      <a:endParaRPr lang="en-US" alt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50%</a:t>
                      </a:r>
                      <a:endParaRPr lang="en-US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已婚</a:t>
                      </a:r>
                      <a:endParaRPr lang="zh-HK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84%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正照顧的長者是：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配偶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父母 </a:t>
                      </a:r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 配偶的父母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69%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27%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3326326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與被照顧長者的關係：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很親近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比較親近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比較不親近</a:t>
                      </a:r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54%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24%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4187720258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13223998" y="2132856"/>
            <a:ext cx="2981370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zh-TW" altLang="en-US" sz="1600" u="sng" kern="0" dirty="0"/>
              <a:t>每週照顧時數 </a:t>
            </a:r>
            <a:r>
              <a:rPr lang="en-US" altLang="zh-TW" sz="1600" u="sng" kern="0" dirty="0"/>
              <a:t>(</a:t>
            </a:r>
            <a:r>
              <a:rPr lang="zh-TW" altLang="en-US" sz="1600" u="sng" kern="0" dirty="0"/>
              <a:t>小時</a:t>
            </a:r>
            <a:r>
              <a:rPr lang="en-US" altLang="zh-TW" sz="1600" u="sng" kern="0" dirty="0"/>
              <a:t>/</a:t>
            </a:r>
            <a:r>
              <a:rPr lang="zh-TW" altLang="en-US" sz="1600" u="sng" kern="0" dirty="0"/>
              <a:t>每星期</a:t>
            </a:r>
            <a:r>
              <a:rPr lang="en-US" altLang="zh-TW" sz="1600" u="sng" kern="0" dirty="0"/>
              <a:t>)</a:t>
            </a:r>
            <a:endParaRPr lang="en-US" altLang="zh-HK" sz="1600" u="sng" kern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3827181" y="2230341"/>
            <a:ext cx="1634808" cy="2880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068046" y="4368717"/>
            <a:ext cx="43206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SzPct val="120000"/>
              <a:buNone/>
            </a:pPr>
            <a:r>
              <a:rPr lang="en-US" sz="11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773308" y="4365104"/>
            <a:ext cx="43206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SzPct val="120000"/>
              <a:buNone/>
            </a:pPr>
            <a:r>
              <a:rPr lang="en-US" sz="11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180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238739" y="2924944"/>
            <a:ext cx="1241286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SzPct val="120000"/>
              <a:buNone/>
            </a:pPr>
            <a:r>
              <a:rPr lang="zh-TW" altLang="en-US" sz="1600" kern="0" dirty="0"/>
              <a:t>中位數</a:t>
            </a:r>
            <a:r>
              <a:rPr lang="en-US" sz="1600" kern="0" dirty="0"/>
              <a:t>: 56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4570691" y="4051046"/>
            <a:ext cx="124128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SzPct val="120000"/>
              <a:buNone/>
            </a:pPr>
            <a:r>
              <a:rPr lang="en-US" sz="1400" b="0" kern="0" dirty="0"/>
              <a:t>Q3:126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2988807" y="4051046"/>
            <a:ext cx="124128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SzPct val="120000"/>
              <a:buNone/>
            </a:pPr>
            <a:r>
              <a:rPr lang="en-US" sz="1400" b="0" kern="0" dirty="0"/>
              <a:t>Q1: 21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5159455" y="3294384"/>
            <a:ext cx="124128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SzPct val="120000"/>
              <a:buNone/>
            </a:pPr>
            <a:r>
              <a:rPr lang="zh-TW" altLang="en-US" sz="1400" b="0" kern="0" dirty="0"/>
              <a:t>最大</a:t>
            </a:r>
            <a:r>
              <a:rPr lang="en-US" sz="1400" b="0" kern="0" dirty="0"/>
              <a:t>:168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875861" y="4365104"/>
            <a:ext cx="43206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SzPct val="120000"/>
              <a:buNone/>
            </a:pPr>
            <a:r>
              <a:rPr lang="en-US" sz="11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120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3968439" y="4365104"/>
            <a:ext cx="43206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SzPct val="120000"/>
              <a:buNone/>
            </a:pPr>
            <a:r>
              <a:rPr lang="en-US" sz="1100" b="0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60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4129491" y="3290500"/>
            <a:ext cx="0" cy="735939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4361225" y="3612207"/>
            <a:ext cx="90000" cy="9000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14361225" y="3612207"/>
            <a:ext cx="90000" cy="90000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14030827" y="3664074"/>
            <a:ext cx="1241286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300"/>
              </a:spcAft>
              <a:buSzPct val="120000"/>
              <a:buNone/>
            </a:pPr>
            <a:r>
              <a:rPr lang="zh-TW" altLang="en-US" sz="1400" b="0" kern="0" dirty="0"/>
              <a:t>平均數</a:t>
            </a:r>
            <a:r>
              <a:rPr lang="en-US" sz="1400" b="0" kern="0" dirty="0"/>
              <a:t>:73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1855" y="2756350"/>
            <a:ext cx="3471069" cy="3674239"/>
          </a:xfrm>
          <a:prstGeom prst="rect">
            <a:avLst/>
          </a:prstGeom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6981854" y="1934080"/>
            <a:ext cx="3328193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zh-TW" altLang="en-US" sz="2000" u="sng" kern="0" dirty="0">
                <a:latin typeface="微軟正黑體" pitchFamily="34" charset="-120"/>
                <a:ea typeface="微軟正黑體" pitchFamily="34" charset="-120"/>
              </a:rPr>
              <a:t>每週照顧時數 </a:t>
            </a:r>
            <a:r>
              <a:rPr lang="en-US" altLang="zh-TW" sz="2000" u="sng" kern="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u="sng" kern="0" dirty="0">
                <a:latin typeface="微軟正黑體" pitchFamily="34" charset="-120"/>
                <a:ea typeface="微軟正黑體" pitchFamily="34" charset="-120"/>
              </a:rPr>
              <a:t>小時</a:t>
            </a:r>
            <a:r>
              <a:rPr lang="en-US" altLang="zh-TW" sz="2000" u="sng" kern="0" dirty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u="sng" kern="0" dirty="0">
                <a:latin typeface="微軟正黑體" pitchFamily="34" charset="-120"/>
                <a:ea typeface="微軟正黑體" pitchFamily="34" charset="-120"/>
              </a:rPr>
              <a:t>每星期</a:t>
            </a:r>
            <a:r>
              <a:rPr lang="en-US" altLang="zh-TW" sz="2000" u="sng" kern="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HK" sz="2000" u="sng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607374" y="5929331"/>
            <a:ext cx="1059600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1600" kern="0" dirty="0">
                <a:latin typeface="微軟正黑體" pitchFamily="34" charset="-120"/>
                <a:ea typeface="微軟正黑體" pitchFamily="34" charset="-120"/>
              </a:rPr>
              <a:t>&lt;</a:t>
            </a:r>
            <a:r>
              <a:rPr lang="en-US" altLang="zh-TW" sz="1600" kern="0" dirty="0" smtClean="0">
                <a:latin typeface="微軟正黑體" pitchFamily="34" charset="-120"/>
                <a:ea typeface="微軟正黑體" pitchFamily="34" charset="-120"/>
              </a:rPr>
              <a:t>20 </a:t>
            </a:r>
            <a:r>
              <a:rPr lang="zh-TW" altLang="en-US" sz="1600" kern="0" dirty="0" smtClean="0">
                <a:latin typeface="微軟正黑體" pitchFamily="34" charset="-120"/>
                <a:ea typeface="微軟正黑體" pitchFamily="34" charset="-120"/>
              </a:rPr>
              <a:t>小</a:t>
            </a:r>
            <a:r>
              <a:rPr lang="zh-TW" altLang="en-US" sz="1600" kern="0" dirty="0">
                <a:latin typeface="微軟正黑體" pitchFamily="34" charset="-120"/>
                <a:ea typeface="微軟正黑體" pitchFamily="34" charset="-120"/>
              </a:rPr>
              <a:t>時</a:t>
            </a:r>
            <a:endParaRPr lang="en-US" altLang="zh-HK" sz="1600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579064" y="5872634"/>
            <a:ext cx="1016604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1600" kern="0" dirty="0">
                <a:latin typeface="微軟正黑體" pitchFamily="34" charset="-120"/>
                <a:ea typeface="微軟正黑體" pitchFamily="34" charset="-120"/>
              </a:rPr>
              <a:t>21-40</a:t>
            </a:r>
            <a:br>
              <a:rPr lang="en-US" altLang="zh-TW" sz="1600" kern="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600" kern="0" dirty="0">
                <a:latin typeface="微軟正黑體" pitchFamily="34" charset="-120"/>
                <a:ea typeface="微軟正黑體" pitchFamily="34" charset="-120"/>
              </a:rPr>
              <a:t>小時</a:t>
            </a:r>
            <a:endParaRPr lang="en-US" altLang="zh-HK" sz="1600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9452792" y="5929331"/>
            <a:ext cx="928694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1600" kern="0" dirty="0">
                <a:latin typeface="微軟正黑體" pitchFamily="34" charset="-120"/>
                <a:ea typeface="微軟正黑體" pitchFamily="34" charset="-120"/>
              </a:rPr>
              <a:t>&gt;40</a:t>
            </a:r>
            <a:r>
              <a:rPr lang="zh-TW" altLang="en-US" sz="1600" kern="0" dirty="0">
                <a:latin typeface="微軟正黑體" pitchFamily="34" charset="-120"/>
                <a:ea typeface="微軟正黑體" pitchFamily="34" charset="-120"/>
              </a:rPr>
              <a:t>小時</a:t>
            </a:r>
            <a:endParaRPr lang="en-US" altLang="zh-HK" sz="1600" kern="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75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773832"/>
            <a:ext cx="10971372" cy="1143000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被照顧長者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特徵 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(n=1,115)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graphicFrame>
        <p:nvGraphicFramePr>
          <p:cNvPr id="5" name="表格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23484662"/>
              </p:ext>
            </p:extLst>
          </p:nvPr>
        </p:nvGraphicFramePr>
        <p:xfrm>
          <a:off x="1127254" y="1844824"/>
          <a:ext cx="5400000" cy="458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4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05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0884">
                <a:tc>
                  <a:txBody>
                    <a:bodyPr/>
                    <a:lstStyle/>
                    <a:p>
                      <a:endParaRPr lang="zh-HK" altLang="en-US" sz="1800" dirty="0">
                        <a:solidFill>
                          <a:schemeClr val="bg1">
                            <a:lumMod val="6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百份比</a:t>
                      </a:r>
                      <a:endParaRPr lang="zh-HK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706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年齡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75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歲或以上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85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歲或以上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80%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40%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088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女性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40%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0884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需要被照顧的工具性日常生活功能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購物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煮飯 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/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預備膳食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洗衣服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做家務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安排交通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88%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88%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81%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81%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80%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3002632118"/>
                  </a:ext>
                </a:extLst>
              </a:tr>
              <a:tr h="982287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需要被照顧的日常生活功能 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洗澡</a:t>
                      </a:r>
                      <a:endParaRPr lang="en-US" altLang="zh-TW" sz="1800" b="0" i="0" u="none" strike="noStrike" dirty="0" smtClean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穿衣服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85750" indent="-285750" algn="l" fontAlgn="ctr">
                        <a:buFont typeface="Wingdings" panose="05000000000000000000" pitchFamily="2" charset="2"/>
                        <a:buChar char="Ø"/>
                      </a:pP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從床</a:t>
                      </a:r>
                      <a:r>
                        <a:rPr lang="zh-TW" alt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或椅起身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altLang="zh-TW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44%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43%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altLang="zh-TW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35%</a:t>
                      </a:r>
                      <a:endParaRPr lang="en-US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表格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7255375"/>
              </p:ext>
            </p:extLst>
          </p:nvPr>
        </p:nvGraphicFramePr>
        <p:xfrm>
          <a:off x="7247334" y="1844824"/>
          <a:ext cx="3600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疾病</a:t>
                      </a:r>
                      <a:endParaRPr lang="zh-HK" altLang="en-US" sz="18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200" dirty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百份比</a:t>
                      </a:r>
                    </a:p>
                  </a:txBody>
                  <a:tcPr marL="90000" marR="90000" marT="46800" marB="4680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高血壓</a:t>
                      </a:r>
                      <a:endParaRPr lang="zh-HK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71%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腦退化症</a:t>
                      </a:r>
                      <a:endParaRPr lang="en-US" altLang="zh-TW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45%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關節炎</a:t>
                      </a:r>
                      <a:endParaRPr lang="zh-HK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43%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骨質疏鬆</a:t>
                      </a:r>
                      <a:endParaRPr lang="zh-HK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39%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糖尿病</a:t>
                      </a:r>
                      <a:endParaRPr lang="zh-HK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33%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中風</a:t>
                      </a:r>
                      <a:endParaRPr lang="zh-HK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30%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心臟疾病</a:t>
                      </a:r>
                      <a:endParaRPr lang="zh-HK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30%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抑鬱</a:t>
                      </a:r>
                      <a:endParaRPr lang="zh-HK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22%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腎病</a:t>
                      </a:r>
                      <a:endParaRPr lang="zh-HK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12%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癌症 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(5</a:t>
                      </a:r>
                      <a:r>
                        <a:rPr lang="zh-TW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年內</a:t>
                      </a:r>
                      <a:r>
                        <a:rPr lang="en-US" altLang="zh-TW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</a:txBody>
                  <a:tcPr marL="90000" marR="90000" marT="46800" marB="468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9%</a:t>
                      </a:r>
                    </a:p>
                  </a:txBody>
                  <a:tcPr marL="90000" marR="90000" marT="46800" marB="46800" anchor="ctr"/>
                </a:tc>
                <a:extLst>
                  <a:ext uri="{0D108BD9-81ED-4DB2-BD59-A6C34878D82A}">
                    <a16:rowId xmlns:a16="http://schemas.microsoft.com/office/drawing/2014/main" xmlns="" val="687285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62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21" y="773832"/>
            <a:ext cx="10971372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受訪護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老者身體健康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狀況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5B50-DD04-40D9-BFC8-509B58F8715A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11030" y="1772816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zh-TW" altLang="en-US" sz="2000" b="1" u="sng" kern="0" dirty="0">
                <a:latin typeface="微軟正黑體" pitchFamily="34" charset="-120"/>
                <a:ea typeface="微軟正黑體" pitchFamily="34" charset="-120"/>
              </a:rPr>
              <a:t>睡眠質</a:t>
            </a:r>
            <a:r>
              <a:rPr lang="zh-TW" altLang="en-US" sz="2000" b="1" u="sng" kern="0" dirty="0" smtClean="0">
                <a:latin typeface="微軟正黑體" pitchFamily="34" charset="-120"/>
                <a:ea typeface="微軟正黑體" pitchFamily="34" charset="-120"/>
              </a:rPr>
              <a:t>素 </a:t>
            </a:r>
            <a:r>
              <a:rPr lang="en-US" altLang="zh-TW" sz="2000" b="1" u="sng" kern="0" dirty="0" smtClean="0">
                <a:latin typeface="微軟正黑體" pitchFamily="34" charset="-120"/>
                <a:ea typeface="微軟正黑體" pitchFamily="34" charset="-120"/>
              </a:rPr>
              <a:t>(n=1,115)</a:t>
            </a:r>
            <a:endParaRPr lang="en-US" sz="2000" b="1" u="sng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27454" y="1772816"/>
            <a:ext cx="3600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zh-TW" altLang="en-US" sz="2000" b="1" u="sng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過去三十天曾經</a:t>
            </a:r>
            <a:r>
              <a:rPr lang="zh-TW" altLang="en-US" sz="2000" b="1" u="sng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求醫 </a:t>
            </a:r>
            <a:r>
              <a:rPr lang="en-US" altLang="zh-TW" sz="2000" b="1" u="sng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(n=948)</a:t>
            </a:r>
            <a:endParaRPr lang="en-US" altLang="zh-HK" sz="2000" b="1" u="sng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3352" y="1772816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zh-TW" altLang="en-US" sz="2000" b="1" u="sng" kern="0" dirty="0">
                <a:latin typeface="微軟正黑體" pitchFamily="34" charset="-120"/>
                <a:ea typeface="微軟正黑體" pitchFamily="34" charset="-120"/>
              </a:rPr>
              <a:t>正面評價自己健康</a:t>
            </a:r>
            <a:r>
              <a:rPr lang="zh-TW" altLang="en-US" sz="2000" b="1" u="sng" kern="0" dirty="0" smtClean="0">
                <a:latin typeface="微軟正黑體" pitchFamily="34" charset="-120"/>
                <a:ea typeface="微軟正黑體" pitchFamily="34" charset="-120"/>
              </a:rPr>
              <a:t>狀況 </a:t>
            </a:r>
            <a:r>
              <a:rPr lang="en-US" altLang="zh-TW" sz="2000" b="1" u="sng" kern="0" dirty="0" smtClean="0">
                <a:latin typeface="微軟正黑體" pitchFamily="34" charset="-120"/>
                <a:ea typeface="微軟正黑體" pitchFamily="34" charset="-120"/>
              </a:rPr>
              <a:t>(n=948)</a:t>
            </a:r>
            <a:endParaRPr lang="en-US" altLang="zh-HK" sz="2000" b="1" u="sng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015086" y="4293096"/>
            <a:ext cx="360000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1100" b="0" kern="0" dirty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sz="1100" b="0" kern="0" dirty="0">
                <a:latin typeface="微軟正黑體" pitchFamily="34" charset="-120"/>
                <a:ea typeface="微軟正黑體" pitchFamily="34" charset="-120"/>
              </a:rPr>
              <a:t>資料來源：人口健康調查報告書 </a:t>
            </a:r>
            <a:r>
              <a:rPr lang="en-US" altLang="zh-TW" sz="1100" b="0" kern="0" dirty="0">
                <a:latin typeface="微軟正黑體" pitchFamily="34" charset="-120"/>
                <a:ea typeface="微軟正黑體" pitchFamily="34" charset="-120"/>
              </a:rPr>
              <a:t>2014/15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07568" y="6407750"/>
            <a:ext cx="3600000" cy="2616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PMingLiU" pitchFamily="18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PMingLiU" pitchFamily="18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PMingLiU" pitchFamily="18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PMingLiU" pitchFamily="18" charset="-12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SzPct val="120000"/>
              <a:buNone/>
            </a:pPr>
            <a:r>
              <a:rPr lang="en-US" altLang="zh-TW" sz="1100" b="0" kern="0" dirty="0">
                <a:latin typeface="微軟正黑體" pitchFamily="34" charset="-120"/>
                <a:ea typeface="微軟正黑體" pitchFamily="34" charset="-120"/>
              </a:rPr>
              <a:t>*</a:t>
            </a:r>
            <a:r>
              <a:rPr lang="zh-TW" altLang="en-US" sz="1100" b="0" kern="0" dirty="0">
                <a:latin typeface="微軟正黑體" pitchFamily="34" charset="-120"/>
                <a:ea typeface="微軟正黑體" pitchFamily="34" charset="-120"/>
              </a:rPr>
              <a:t>資料來源：統計處主題性住戶統計調查第</a:t>
            </a:r>
            <a:r>
              <a:rPr lang="en-US" altLang="zh-TW" sz="1100" b="0" kern="0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1100" b="0" kern="0" dirty="0">
                <a:latin typeface="微軟正黑體" pitchFamily="34" charset="-120"/>
                <a:ea typeface="微軟正黑體" pitchFamily="34" charset="-120"/>
              </a:rPr>
              <a:t>號報告書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574" y="2348880"/>
            <a:ext cx="3600400" cy="40805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27454" y="2348880"/>
            <a:ext cx="3494051" cy="3960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1030" y="2276872"/>
            <a:ext cx="3456384" cy="1952164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 flipH="1" flipV="1">
            <a:off x="1990750" y="5301208"/>
            <a:ext cx="2592288" cy="5760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s0829\Desktop\WhatsApp Image 2018-10-18 at 10.12.17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2918" y="4797152"/>
            <a:ext cx="352756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5916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1760</Words>
  <Application>Microsoft Office PowerPoint</Application>
  <PresentationFormat>自訂</PresentationFormat>
  <Paragraphs>311</Paragraphs>
  <Slides>20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Office 佈景主題</vt:lpstr>
      <vt:lpstr>年長護老者身心狀況及 服務需要研究發布會</vt:lpstr>
      <vt:lpstr>研究背景</vt:lpstr>
      <vt:lpstr>現屆政府《施政報告》中與護老者相關的內容</vt:lpstr>
      <vt:lpstr>研究目標</vt:lpstr>
      <vt:lpstr>研究設計</vt:lpstr>
      <vt:lpstr>研究樣本</vt:lpstr>
      <vt:lpstr>受訪護老者特徵 (n=1,115)</vt:lpstr>
      <vt:lpstr>被照顧長者特徵 (n=1,115)</vt:lpstr>
      <vt:lpstr>受訪護老者身體健康狀況</vt:lpstr>
      <vt:lpstr>受訪護老者心理社會健康狀況 (n=1,115)</vt:lpstr>
      <vt:lpstr>照顧壓力沉重 + 出現抑鬱症狀 + 家庭功能薄弱</vt:lpstr>
      <vt:lpstr>受訪護老者服務需求</vt:lpstr>
      <vt:lpstr>聚焦小組中的受訪護老者分享</vt:lpstr>
      <vt:lpstr>投影片 14</vt:lpstr>
      <vt:lpstr>建議一： 進行定期的長者健康、長期護理需要及照顧者住戶統計調查</vt:lpstr>
      <vt:lpstr>建議二：增撥資源發展專業服務</vt:lpstr>
      <vt:lpstr>建議三：優化對照顧者的經濟支援</vt:lpstr>
      <vt:lpstr>建議四：提升照顧者自我檢測及求助意識</vt:lpstr>
      <vt:lpstr>鳴       謝</vt:lpstr>
      <vt:lpstr>投影片 20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年長護老者身心狀況及 服務需要研究發佈會</dc:title>
  <dc:creator>Katie Wong</dc:creator>
  <cp:lastModifiedBy>Katie Wong</cp:lastModifiedBy>
  <cp:revision>102</cp:revision>
  <cp:lastPrinted>2018-10-16T10:09:30Z</cp:lastPrinted>
  <dcterms:created xsi:type="dcterms:W3CDTF">2018-10-16T04:08:11Z</dcterms:created>
  <dcterms:modified xsi:type="dcterms:W3CDTF">2018-10-18T03:49:15Z</dcterms:modified>
</cp:coreProperties>
</file>