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3" r:id="rId2"/>
    <p:sldId id="290" r:id="rId3"/>
    <p:sldId id="292" r:id="rId4"/>
    <p:sldId id="276" r:id="rId5"/>
    <p:sldId id="288" r:id="rId6"/>
    <p:sldId id="289" r:id="rId7"/>
    <p:sldId id="257" r:id="rId8"/>
    <p:sldId id="285" r:id="rId9"/>
    <p:sldId id="259" r:id="rId10"/>
    <p:sldId id="282" r:id="rId11"/>
  </p:sldIdLst>
  <p:sldSz cx="9144000" cy="6858000" type="screen4x3"/>
  <p:notesSz cx="6797675" cy="99266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85" autoAdjust="0"/>
    <p:restoredTop sz="71664" autoAdjust="0"/>
  </p:normalViewPr>
  <p:slideViewPr>
    <p:cSldViewPr>
      <p:cViewPr varScale="1">
        <p:scale>
          <a:sx n="57" d="100"/>
          <a:sy n="57" d="100"/>
        </p:scale>
        <p:origin x="-31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sfs02\hkcss_sharefolder\teamsfolder\pra\SEBC\SEBC\Marketing%20and%20Publicity\Publications\Directory\Directory%202018\Press%20Con\powerpoint%20figures%20and%20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sfs02\hkcss_sharefolder\teamsfolder\pra\SEBC\SEBC\Marketing%20and%20Publicity\Publications\Directory\Directory%202018\Press%20Con\powerpoint%20figures%20and%20graph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sfs02\hkcss_sharefolder\teamsfolder\pra\SEBC\SEBC\Marketing%20and%20Publicity\Publications\Directory\Directory%202018\Press%20Con\powerpoint%20figures%20and%20graph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sfs02\hkcss_sharefolder\teamsfolder\pra\SEBC\SEBC\Marketing%20and%20Publicity\Publications\Directory\Directory%202018\Press%20Con\powerpoint%20figures%20and%20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plotArea>
      <c:layout/>
      <c:lineChart>
        <c:grouping val="standard"/>
        <c:ser>
          <c:idx val="0"/>
          <c:order val="0"/>
          <c:marker>
            <c:symbol val="none"/>
          </c:marker>
          <c:dLbls>
            <c:txPr>
              <a:bodyPr/>
              <a:lstStyle/>
              <a:p>
                <a:pPr>
                  <a:defRPr sz="1800"/>
                </a:pPr>
                <a:endParaRPr lang="zh-TW"/>
              </a:p>
            </c:txPr>
            <c:dLblPos val="t"/>
            <c:showVal val="1"/>
          </c:dLbls>
          <c:cat>
            <c:strRef>
              <c:f>Sheet2!$B$2:$L$2</c:f>
              <c:strCache>
                <c:ptCount val="11"/>
                <c:pt idx="0">
                  <c:v>2007-08</c:v>
                </c:pt>
                <c:pt idx="1">
                  <c:v>2008-09</c:v>
                </c:pt>
                <c:pt idx="2">
                  <c:v>2009-10</c:v>
                </c:pt>
                <c:pt idx="3">
                  <c:v>2010-11</c:v>
                </c:pt>
                <c:pt idx="4">
                  <c:v>2011-12</c:v>
                </c:pt>
                <c:pt idx="5">
                  <c:v>2012-13</c:v>
                </c:pt>
                <c:pt idx="6">
                  <c:v>2013-14</c:v>
                </c:pt>
                <c:pt idx="7">
                  <c:v>2014-15</c:v>
                </c:pt>
                <c:pt idx="8">
                  <c:v>2015-16</c:v>
                </c:pt>
                <c:pt idx="9">
                  <c:v>2016-17</c:v>
                </c:pt>
                <c:pt idx="10">
                  <c:v>2017-18</c:v>
                </c:pt>
              </c:strCache>
            </c:strRef>
          </c:cat>
          <c:val>
            <c:numRef>
              <c:f>Sheet2!$B$3:$L$3</c:f>
              <c:numCache>
                <c:formatCode>General</c:formatCode>
                <c:ptCount val="11"/>
                <c:pt idx="0">
                  <c:v>222</c:v>
                </c:pt>
                <c:pt idx="1">
                  <c:v>269</c:v>
                </c:pt>
                <c:pt idx="2">
                  <c:v>320</c:v>
                </c:pt>
                <c:pt idx="3">
                  <c:v>329</c:v>
                </c:pt>
                <c:pt idx="4">
                  <c:v>368</c:v>
                </c:pt>
                <c:pt idx="5">
                  <c:v>406</c:v>
                </c:pt>
                <c:pt idx="6">
                  <c:v>457</c:v>
                </c:pt>
                <c:pt idx="7">
                  <c:v>527</c:v>
                </c:pt>
                <c:pt idx="8">
                  <c:v>574</c:v>
                </c:pt>
                <c:pt idx="9">
                  <c:v>610</c:v>
                </c:pt>
                <c:pt idx="10">
                  <c:v>654</c:v>
                </c:pt>
              </c:numCache>
            </c:numRef>
          </c:val>
        </c:ser>
        <c:dLbls>
          <c:showVal val="1"/>
        </c:dLbls>
        <c:marker val="1"/>
        <c:axId val="129114496"/>
        <c:axId val="134500352"/>
      </c:lineChart>
      <c:catAx>
        <c:axId val="12911449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/>
            </a:pPr>
            <a:endParaRPr lang="zh-TW"/>
          </a:p>
        </c:txPr>
        <c:crossAx val="134500352"/>
        <c:crosses val="autoZero"/>
        <c:auto val="1"/>
        <c:lblAlgn val="ctr"/>
        <c:lblOffset val="100"/>
      </c:catAx>
      <c:valAx>
        <c:axId val="1345003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zh-TW"/>
          </a:p>
        </c:txPr>
        <c:crossAx val="12911449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autoTitleDeleted val="1"/>
    <c:plotArea>
      <c:layout>
        <c:manualLayout>
          <c:layoutTarget val="inner"/>
          <c:xMode val="edge"/>
          <c:yMode val="edge"/>
          <c:x val="7.0244203849518808E-2"/>
          <c:y val="5.3693233693150696E-2"/>
          <c:w val="0.91447801837270337"/>
          <c:h val="0.65204364741017506"/>
        </c:manualLayout>
      </c:layout>
      <c:lineChart>
        <c:grouping val="standard"/>
        <c:ser>
          <c:idx val="0"/>
          <c:order val="0"/>
          <c:tx>
            <c:strRef>
              <c:f>Sheet2!$A$16</c:f>
              <c:strCache>
                <c:ptCount val="1"/>
                <c:pt idx="0">
                  <c:v>社企/計劃數目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800"/>
                </a:pPr>
                <a:endParaRPr lang="zh-TW"/>
              </a:p>
            </c:txPr>
            <c:dLblPos val="t"/>
            <c:showVal val="1"/>
          </c:dLbls>
          <c:cat>
            <c:strRef>
              <c:f>Sheet2!$B$15:$L$15</c:f>
              <c:strCache>
                <c:ptCount val="11"/>
                <c:pt idx="0">
                  <c:v>2007-08</c:v>
                </c:pt>
                <c:pt idx="1">
                  <c:v>2008-09</c:v>
                </c:pt>
                <c:pt idx="2">
                  <c:v>2009-10</c:v>
                </c:pt>
                <c:pt idx="3">
                  <c:v>2010-11</c:v>
                </c:pt>
                <c:pt idx="4">
                  <c:v>2011-12</c:v>
                </c:pt>
                <c:pt idx="5">
                  <c:v>2012-13</c:v>
                </c:pt>
                <c:pt idx="6">
                  <c:v>2013-14</c:v>
                </c:pt>
                <c:pt idx="7">
                  <c:v>2014-15</c:v>
                </c:pt>
                <c:pt idx="8">
                  <c:v>2015-16</c:v>
                </c:pt>
                <c:pt idx="9">
                  <c:v>2016-17</c:v>
                </c:pt>
                <c:pt idx="10">
                  <c:v>2017-18</c:v>
                </c:pt>
              </c:strCache>
            </c:strRef>
          </c:cat>
          <c:val>
            <c:numRef>
              <c:f>Sheet2!$B$16:$L$16</c:f>
              <c:numCache>
                <c:formatCode>General</c:formatCode>
                <c:ptCount val="11"/>
                <c:pt idx="0">
                  <c:v>222</c:v>
                </c:pt>
                <c:pt idx="1">
                  <c:v>269</c:v>
                </c:pt>
                <c:pt idx="2">
                  <c:v>320</c:v>
                </c:pt>
                <c:pt idx="3">
                  <c:v>329</c:v>
                </c:pt>
                <c:pt idx="4">
                  <c:v>368</c:v>
                </c:pt>
                <c:pt idx="5">
                  <c:v>406</c:v>
                </c:pt>
                <c:pt idx="6">
                  <c:v>457</c:v>
                </c:pt>
                <c:pt idx="7">
                  <c:v>527</c:v>
                </c:pt>
                <c:pt idx="8">
                  <c:v>574</c:v>
                </c:pt>
                <c:pt idx="9">
                  <c:v>610</c:v>
                </c:pt>
                <c:pt idx="10">
                  <c:v>654</c:v>
                </c:pt>
              </c:numCache>
            </c:numRef>
          </c:val>
        </c:ser>
        <c:ser>
          <c:idx val="1"/>
          <c:order val="1"/>
          <c:tx>
            <c:strRef>
              <c:f>Sheet2!$A$17</c:f>
              <c:strCache>
                <c:ptCount val="1"/>
                <c:pt idx="0">
                  <c:v>參與機構數目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800"/>
                </a:pPr>
                <a:endParaRPr lang="zh-TW"/>
              </a:p>
            </c:txPr>
            <c:dLblPos val="t"/>
            <c:showVal val="1"/>
          </c:dLbls>
          <c:cat>
            <c:strRef>
              <c:f>Sheet2!$B$15:$L$15</c:f>
              <c:strCache>
                <c:ptCount val="11"/>
                <c:pt idx="0">
                  <c:v>2007-08</c:v>
                </c:pt>
                <c:pt idx="1">
                  <c:v>2008-09</c:v>
                </c:pt>
                <c:pt idx="2">
                  <c:v>2009-10</c:v>
                </c:pt>
                <c:pt idx="3">
                  <c:v>2010-11</c:v>
                </c:pt>
                <c:pt idx="4">
                  <c:v>2011-12</c:v>
                </c:pt>
                <c:pt idx="5">
                  <c:v>2012-13</c:v>
                </c:pt>
                <c:pt idx="6">
                  <c:v>2013-14</c:v>
                </c:pt>
                <c:pt idx="7">
                  <c:v>2014-15</c:v>
                </c:pt>
                <c:pt idx="8">
                  <c:v>2015-16</c:v>
                </c:pt>
                <c:pt idx="9">
                  <c:v>2016-17</c:v>
                </c:pt>
                <c:pt idx="10">
                  <c:v>2017-18</c:v>
                </c:pt>
              </c:strCache>
            </c:strRef>
          </c:cat>
          <c:val>
            <c:numRef>
              <c:f>Sheet2!$B$17:$L$17</c:f>
              <c:numCache>
                <c:formatCode>General</c:formatCode>
                <c:ptCount val="11"/>
                <c:pt idx="0">
                  <c:v>68</c:v>
                </c:pt>
                <c:pt idx="1">
                  <c:v>103</c:v>
                </c:pt>
                <c:pt idx="2">
                  <c:v>99</c:v>
                </c:pt>
                <c:pt idx="3">
                  <c:v>116</c:v>
                </c:pt>
                <c:pt idx="4">
                  <c:v>124</c:v>
                </c:pt>
                <c:pt idx="5">
                  <c:v>150</c:v>
                </c:pt>
                <c:pt idx="6">
                  <c:v>190</c:v>
                </c:pt>
                <c:pt idx="7">
                  <c:v>221</c:v>
                </c:pt>
                <c:pt idx="8">
                  <c:v>238</c:v>
                </c:pt>
                <c:pt idx="9">
                  <c:v>262</c:v>
                </c:pt>
                <c:pt idx="10">
                  <c:v>301</c:v>
                </c:pt>
              </c:numCache>
            </c:numRef>
          </c:val>
        </c:ser>
        <c:dLbls/>
        <c:marker val="1"/>
        <c:axId val="117561600"/>
        <c:axId val="117629312"/>
      </c:lineChart>
      <c:catAx>
        <c:axId val="11756160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800"/>
            </a:pPr>
            <a:endParaRPr lang="zh-TW"/>
          </a:p>
        </c:txPr>
        <c:crossAx val="117629312"/>
        <c:crosses val="autoZero"/>
        <c:auto val="1"/>
        <c:lblAlgn val="ctr"/>
        <c:lblOffset val="100"/>
      </c:catAx>
      <c:valAx>
        <c:axId val="11762931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800"/>
            </a:pPr>
            <a:endParaRPr lang="zh-TW"/>
          </a:p>
        </c:txPr>
        <c:crossAx val="11756160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800">
              <a:latin typeface="微軟正黑體" pitchFamily="34" charset="-120"/>
              <a:ea typeface="微軟正黑體" pitchFamily="34" charset="-120"/>
            </a:defRPr>
          </a:pPr>
          <a:endParaRPr lang="zh-TW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view3D>
      <c:rAngAx val="1"/>
    </c:view3D>
    <c:plotArea>
      <c:layout>
        <c:manualLayout>
          <c:layoutTarget val="inner"/>
          <c:xMode val="edge"/>
          <c:yMode val="edge"/>
          <c:x val="5.2966426071741034E-2"/>
          <c:y val="2.5556655946315107E-2"/>
          <c:w val="0.65953357392825895"/>
          <c:h val="0.87051169861988764"/>
        </c:manualLayout>
      </c:layout>
      <c:bar3DChart>
        <c:barDir val="col"/>
        <c:grouping val="percentStacked"/>
        <c:ser>
          <c:idx val="0"/>
          <c:order val="0"/>
          <c:tx>
            <c:strRef>
              <c:f>Sheet2!$A$12</c:f>
              <c:strCache>
                <c:ptCount val="1"/>
                <c:pt idx="0">
                  <c:v>參與機構為獲豁免繳稅的慈善機構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cat>
            <c:strRef>
              <c:f>Sheet2!$B$11:$L$11</c:f>
              <c:strCache>
                <c:ptCount val="11"/>
                <c:pt idx="0">
                  <c:v>2007-08</c:v>
                </c:pt>
                <c:pt idx="1">
                  <c:v>2008-09</c:v>
                </c:pt>
                <c:pt idx="2">
                  <c:v>2009-10</c:v>
                </c:pt>
                <c:pt idx="3">
                  <c:v>2010-11</c:v>
                </c:pt>
                <c:pt idx="4">
                  <c:v>2011-12</c:v>
                </c:pt>
                <c:pt idx="5">
                  <c:v>2012-13</c:v>
                </c:pt>
                <c:pt idx="6">
                  <c:v>2013-14</c:v>
                </c:pt>
                <c:pt idx="7">
                  <c:v>2014-15</c:v>
                </c:pt>
                <c:pt idx="8">
                  <c:v>2015-16</c:v>
                </c:pt>
                <c:pt idx="9">
                  <c:v>2016-17</c:v>
                </c:pt>
                <c:pt idx="10">
                  <c:v>2017-18</c:v>
                </c:pt>
              </c:strCache>
            </c:strRef>
          </c:cat>
          <c:val>
            <c:numRef>
              <c:f>Sheet2!$B$12:$L$12</c:f>
              <c:numCache>
                <c:formatCode>General</c:formatCode>
                <c:ptCount val="11"/>
                <c:pt idx="0">
                  <c:v>68</c:v>
                </c:pt>
                <c:pt idx="1">
                  <c:v>87</c:v>
                </c:pt>
                <c:pt idx="2">
                  <c:v>84</c:v>
                </c:pt>
                <c:pt idx="3">
                  <c:v>100</c:v>
                </c:pt>
                <c:pt idx="4">
                  <c:v>95</c:v>
                </c:pt>
                <c:pt idx="5">
                  <c:v>105</c:v>
                </c:pt>
                <c:pt idx="6">
                  <c:v>125</c:v>
                </c:pt>
                <c:pt idx="7">
                  <c:v>137</c:v>
                </c:pt>
                <c:pt idx="8">
                  <c:v>142</c:v>
                </c:pt>
                <c:pt idx="9">
                  <c:v>139</c:v>
                </c:pt>
                <c:pt idx="10">
                  <c:v>147</c:v>
                </c:pt>
              </c:numCache>
            </c:numRef>
          </c:val>
        </c:ser>
        <c:ser>
          <c:idx val="1"/>
          <c:order val="1"/>
          <c:tx>
            <c:strRef>
              <c:f>Sheet2!$A$13</c:f>
              <c:strCache>
                <c:ptCount val="1"/>
                <c:pt idx="0">
                  <c:v>參與機構為並非獲豁免繳稅的慈善機構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Sheet2!$B$11:$L$11</c:f>
              <c:strCache>
                <c:ptCount val="11"/>
                <c:pt idx="0">
                  <c:v>2007-08</c:v>
                </c:pt>
                <c:pt idx="1">
                  <c:v>2008-09</c:v>
                </c:pt>
                <c:pt idx="2">
                  <c:v>2009-10</c:v>
                </c:pt>
                <c:pt idx="3">
                  <c:v>2010-11</c:v>
                </c:pt>
                <c:pt idx="4">
                  <c:v>2011-12</c:v>
                </c:pt>
                <c:pt idx="5">
                  <c:v>2012-13</c:v>
                </c:pt>
                <c:pt idx="6">
                  <c:v>2013-14</c:v>
                </c:pt>
                <c:pt idx="7">
                  <c:v>2014-15</c:v>
                </c:pt>
                <c:pt idx="8">
                  <c:v>2015-16</c:v>
                </c:pt>
                <c:pt idx="9">
                  <c:v>2016-17</c:v>
                </c:pt>
                <c:pt idx="10">
                  <c:v>2017-18</c:v>
                </c:pt>
              </c:strCache>
            </c:strRef>
          </c:cat>
          <c:val>
            <c:numRef>
              <c:f>Sheet2!$B$13:$L$13</c:f>
              <c:numCache>
                <c:formatCode>General</c:formatCode>
                <c:ptCount val="11"/>
                <c:pt idx="0">
                  <c:v>0</c:v>
                </c:pt>
                <c:pt idx="1">
                  <c:v>16</c:v>
                </c:pt>
                <c:pt idx="2">
                  <c:v>15</c:v>
                </c:pt>
                <c:pt idx="3">
                  <c:v>16</c:v>
                </c:pt>
                <c:pt idx="4">
                  <c:v>29</c:v>
                </c:pt>
                <c:pt idx="5">
                  <c:v>45</c:v>
                </c:pt>
                <c:pt idx="6">
                  <c:v>65</c:v>
                </c:pt>
                <c:pt idx="7">
                  <c:v>84</c:v>
                </c:pt>
                <c:pt idx="8">
                  <c:v>96</c:v>
                </c:pt>
                <c:pt idx="9">
                  <c:v>123</c:v>
                </c:pt>
                <c:pt idx="10">
                  <c:v>154</c:v>
                </c:pt>
              </c:numCache>
            </c:numRef>
          </c:val>
        </c:ser>
        <c:shape val="box"/>
        <c:axId val="148703872"/>
        <c:axId val="149275008"/>
        <c:axId val="0"/>
      </c:bar3DChart>
      <c:catAx>
        <c:axId val="148703872"/>
        <c:scaling>
          <c:orientation val="minMax"/>
        </c:scaling>
        <c:axPos val="b"/>
        <c:tickLblPos val="nextTo"/>
        <c:crossAx val="149275008"/>
        <c:crosses val="autoZero"/>
        <c:auto val="1"/>
        <c:lblAlgn val="ctr"/>
        <c:lblOffset val="100"/>
      </c:catAx>
      <c:valAx>
        <c:axId val="149275008"/>
        <c:scaling>
          <c:orientation val="minMax"/>
        </c:scaling>
        <c:axPos val="l"/>
        <c:majorGridlines/>
        <c:numFmt formatCode="0%" sourceLinked="1"/>
        <c:tickLblPos val="nextTo"/>
        <c:crossAx val="148703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93236001749781"/>
          <c:y val="0.18166011507219559"/>
          <c:w val="0.27928751093613297"/>
          <c:h val="0.41800127310216428"/>
        </c:manualLayout>
      </c:layout>
      <c:txPr>
        <a:bodyPr/>
        <a:lstStyle/>
        <a:p>
          <a:pPr>
            <a:defRPr sz="1800">
              <a:latin typeface="微軟正黑體" pitchFamily="34" charset="-120"/>
              <a:ea typeface="微軟正黑體" pitchFamily="34" charset="-120"/>
            </a:defRPr>
          </a:pPr>
          <a:endParaRPr lang="zh-TW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plotArea>
      <c:layout/>
      <c:pieChart>
        <c:varyColors val="1"/>
        <c:ser>
          <c:idx val="0"/>
          <c:order val="0"/>
          <c:dLbls>
            <c:dLbl>
              <c:idx val="3"/>
              <c:layout>
                <c:manualLayout>
                  <c:x val="-4.1666666666666664E-2"/>
                  <c:y val="0"/>
                </c:manualLayout>
              </c:layout>
              <c:dLblPos val="bestFit"/>
              <c:showVal val="1"/>
              <c:showCatName val="1"/>
            </c:dLbl>
            <c:dLbl>
              <c:idx val="7"/>
              <c:layout>
                <c:manualLayout>
                  <c:x val="-3.4722222222222224E-2"/>
                  <c:y val="4.5977011494252873E-3"/>
                </c:manualLayout>
              </c:layout>
              <c:dLblPos val="bestFit"/>
              <c:showVal val="1"/>
              <c:showCatName val="1"/>
            </c:dLbl>
            <c:dLbl>
              <c:idx val="8"/>
              <c:layout>
                <c:manualLayout>
                  <c:x val="-6.3888888888888884E-2"/>
                  <c:y val="2.2988505747126436E-3"/>
                </c:manualLayout>
              </c:layout>
              <c:dLblPos val="bestFit"/>
              <c:showVal val="1"/>
              <c:showCatName val="1"/>
            </c:dLbl>
            <c:dLbl>
              <c:idx val="9"/>
              <c:layout>
                <c:manualLayout>
                  <c:x val="-4.1666666666666666E-3"/>
                  <c:y val="0"/>
                </c:manualLayout>
              </c:layout>
              <c:dLblPos val="bestFit"/>
              <c:showVal val="1"/>
              <c:showCatName val="1"/>
            </c:dLbl>
            <c:dLbl>
              <c:idx val="10"/>
              <c:layout>
                <c:manualLayout>
                  <c:x val="9.583333333333334E-2"/>
                  <c:y val="0"/>
                </c:manualLayout>
              </c:layout>
              <c:dLblPos val="bestFit"/>
              <c:showVal val="1"/>
              <c:showCatName val="1"/>
            </c:dLbl>
            <c:txPr>
              <a:bodyPr/>
              <a:lstStyle/>
              <a:p>
                <a:pPr>
                  <a:defRPr sz="1800">
                    <a:latin typeface="微軟正黑體" pitchFamily="34" charset="-120"/>
                    <a:ea typeface="微軟正黑體" pitchFamily="34" charset="-120"/>
                  </a:defRPr>
                </a:pPr>
                <a:endParaRPr lang="zh-TW"/>
              </a:p>
            </c:txPr>
            <c:dLblPos val="outEnd"/>
            <c:showVal val="1"/>
            <c:showCatName val="1"/>
            <c:showLeaderLines val="1"/>
          </c:dLbls>
          <c:cat>
            <c:strRef>
              <c:f>Sheet1!$I$4:$I$14</c:f>
              <c:strCache>
                <c:ptCount val="11"/>
                <c:pt idx="0">
                  <c:v>生活百貨</c:v>
                </c:pt>
                <c:pt idx="1">
                  <c:v>飲食</c:v>
                </c:pt>
                <c:pt idx="2">
                  <c:v>健康護理及醫療</c:v>
                </c:pt>
                <c:pt idx="3">
                  <c:v>教育及培訓</c:v>
                </c:pt>
                <c:pt idx="4">
                  <c:v>愛惜地球</c:v>
                </c:pt>
                <c:pt idx="5">
                  <c:v>藝術及文化</c:v>
                </c:pt>
                <c:pt idx="6">
                  <c:v>企業服務及商務支援</c:v>
                </c:pt>
                <c:pt idx="7">
                  <c:v>照顧服務</c:v>
                </c:pt>
                <c:pt idx="8">
                  <c:v>家居</c:v>
                </c:pt>
                <c:pt idx="9">
                  <c:v>運輸</c:v>
                </c:pt>
                <c:pt idx="10">
                  <c:v>個人護理</c:v>
                </c:pt>
              </c:strCache>
            </c:strRef>
          </c:cat>
          <c:val>
            <c:numRef>
              <c:f>Sheet1!$K$4:$K$14</c:f>
              <c:numCache>
                <c:formatCode>0.0%</c:formatCode>
                <c:ptCount val="11"/>
                <c:pt idx="0">
                  <c:v>0.17699999999999999</c:v>
                </c:pt>
                <c:pt idx="1">
                  <c:v>0.152</c:v>
                </c:pt>
                <c:pt idx="2">
                  <c:v>0.14599999999999999</c:v>
                </c:pt>
                <c:pt idx="3">
                  <c:v>0.13100000000000001</c:v>
                </c:pt>
                <c:pt idx="4">
                  <c:v>9.9000000000000005E-2</c:v>
                </c:pt>
                <c:pt idx="5">
                  <c:v>0.08</c:v>
                </c:pt>
                <c:pt idx="6">
                  <c:v>7.6999999999999999E-2</c:v>
                </c:pt>
                <c:pt idx="7">
                  <c:v>5.7000000000000002E-2</c:v>
                </c:pt>
                <c:pt idx="8">
                  <c:v>3.5999999999999997E-2</c:v>
                </c:pt>
                <c:pt idx="9">
                  <c:v>2.4E-2</c:v>
                </c:pt>
                <c:pt idx="10">
                  <c:v>1.9E-2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891C5-F638-4128-8DA6-062AE72F413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1B8F3-6EFF-443B-9CDB-B0B7CCFB29E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18432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1B8F3-6EFF-443B-9CDB-B0B7CCFB29EE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1B8F3-6EFF-443B-9CDB-B0B7CCFB29EE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1B8F3-6EFF-443B-9CDB-B0B7CCFB29EE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77EB6-AC69-4A04-9932-B1D6642D919A}" type="datetimeFigureOut">
              <a:rPr lang="zh-TW" altLang="en-US" smtClean="0"/>
              <a:pPr/>
              <a:t>2018/8/6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5326360" cy="1470025"/>
          </a:xfrm>
        </p:spPr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社企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指南 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新聞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發佈會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97360" y="3816623"/>
            <a:ext cx="3820142" cy="1752600"/>
          </a:xfrm>
        </p:spPr>
        <p:txBody>
          <a:bodyPr/>
          <a:lstStyle/>
          <a:p>
            <a:r>
              <a:rPr lang="en-US" altLang="zh-TW" dirty="0" smtClean="0"/>
              <a:t>2018</a:t>
            </a:r>
            <a:r>
              <a:rPr lang="zh-TW" altLang="en-US" dirty="0" smtClean="0"/>
              <a:t>年</a:t>
            </a:r>
            <a:r>
              <a:rPr lang="en-US" altLang="zh-TW" dirty="0" smtClean="0"/>
              <a:t>8</a:t>
            </a:r>
            <a:r>
              <a:rPr lang="zh-TW" altLang="en-US" dirty="0" smtClean="0"/>
              <a:t>月</a:t>
            </a:r>
            <a:r>
              <a:rPr lang="en-US" altLang="zh-TW" dirty="0" smtClean="0"/>
              <a:t>9</a:t>
            </a:r>
            <a:r>
              <a:rPr lang="zh-TW" altLang="en-US" dirty="0" smtClean="0"/>
              <a:t>日</a:t>
            </a:r>
            <a:endParaRPr lang="zh-TW" altLang="en-US" dirty="0"/>
          </a:p>
        </p:txBody>
      </p:sp>
      <p:pic>
        <p:nvPicPr>
          <p:cNvPr id="5" name="Picture 5" descr="Q:\SEBC\SEBC\Marketing and Publicity\Publications\Directory\Directory 2018\SE Directory Logo F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864097"/>
            <a:ext cx="2878875" cy="3356991"/>
          </a:xfrm>
          <a:prstGeom prst="rect">
            <a:avLst/>
          </a:prstGeom>
          <a:noFill/>
        </p:spPr>
      </p:pic>
      <p:pic>
        <p:nvPicPr>
          <p:cNvPr id="26627" name="Picture 3" descr="C:\Users\s0777\Desktop\HKCSS_full_logo_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033888"/>
            <a:ext cx="4680520" cy="1511203"/>
          </a:xfrm>
          <a:prstGeom prst="rect">
            <a:avLst/>
          </a:prstGeom>
          <a:noFill/>
        </p:spPr>
      </p:pic>
      <p:pic>
        <p:nvPicPr>
          <p:cNvPr id="26628" name="Picture 4" descr="Q:\SEBC\SEBC\Marketing and Publicity\logo\SEBC logo\2017 New SEBC Logo\1_full_versi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5157192"/>
            <a:ext cx="2940795" cy="1293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TW" sz="9600" b="1" dirty="0" smtClean="0"/>
              <a:t>Q&amp;A</a:t>
            </a:r>
            <a:endParaRPr lang="zh-TW" altLang="en-US" sz="9600" b="1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4330824" cy="850106"/>
          </a:xfrm>
        </p:spPr>
        <p:txBody>
          <a:bodyPr>
            <a:noAutofit/>
          </a:bodyPr>
          <a:lstStyle/>
          <a:p>
            <a:r>
              <a:rPr lang="zh-TW" altLang="en-US" sz="4000" b="1" dirty="0" smtClean="0">
                <a:latin typeface="微軟正黑體" pitchFamily="34" charset="-120"/>
                <a:ea typeface="微軟正黑體" pitchFamily="34" charset="-120"/>
              </a:rPr>
              <a:t>歷年社企項目數字</a:t>
            </a:r>
            <a:endParaRPr lang="zh-HK" altLang="en-US" sz="4000" b="1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6" name="圖表 5"/>
          <p:cNvGraphicFramePr/>
          <p:nvPr/>
        </p:nvGraphicFramePr>
        <p:xfrm>
          <a:off x="0" y="1412776"/>
          <a:ext cx="9144000" cy="5445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5093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4330824" cy="850106"/>
          </a:xfrm>
        </p:spPr>
        <p:txBody>
          <a:bodyPr>
            <a:noAutofit/>
          </a:bodyPr>
          <a:lstStyle/>
          <a:p>
            <a:r>
              <a:rPr lang="zh-TW" altLang="en-US" sz="4000" b="1" dirty="0" smtClean="0">
                <a:latin typeface="微軟正黑體" pitchFamily="34" charset="-120"/>
                <a:ea typeface="微軟正黑體" pitchFamily="34" charset="-120"/>
              </a:rPr>
              <a:t>歷年社企項目數字</a:t>
            </a:r>
            <a:endParaRPr lang="zh-HK" altLang="en-US" sz="4000" b="1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4" name="圖表 3"/>
          <p:cNvGraphicFramePr/>
          <p:nvPr/>
        </p:nvGraphicFramePr>
        <p:xfrm>
          <a:off x="0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5093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4330824" cy="850106"/>
          </a:xfrm>
        </p:spPr>
        <p:txBody>
          <a:bodyPr>
            <a:noAutofit/>
          </a:bodyPr>
          <a:lstStyle/>
          <a:p>
            <a:r>
              <a:rPr lang="zh-TW" altLang="en-US" sz="4000" b="1" dirty="0" smtClean="0">
                <a:latin typeface="微軟正黑體" pitchFamily="34" charset="-120"/>
                <a:ea typeface="微軟正黑體" pitchFamily="34" charset="-120"/>
              </a:rPr>
              <a:t>歷年社企項目數字</a:t>
            </a:r>
            <a:endParaRPr lang="zh-HK" altLang="en-US" sz="4000" b="1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76871479"/>
              </p:ext>
            </p:extLst>
          </p:nvPr>
        </p:nvGraphicFramePr>
        <p:xfrm>
          <a:off x="251520" y="1700808"/>
          <a:ext cx="8712962" cy="410445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088232"/>
                <a:gridCol w="662473"/>
                <a:gridCol w="662473"/>
                <a:gridCol w="662473"/>
                <a:gridCol w="662473"/>
                <a:gridCol w="662473"/>
                <a:gridCol w="662473"/>
                <a:gridCol w="662473"/>
                <a:gridCol w="662473"/>
                <a:gridCol w="662473"/>
                <a:gridCol w="662473"/>
              </a:tblGrid>
              <a:tr h="6211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年度</a:t>
                      </a:r>
                      <a:endParaRPr lang="zh-TW" altLang="zh-TW" sz="1600" b="1" kern="100" dirty="0" smtClean="0"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2008-09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2009-10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2010-11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2011-12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2012-13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2013-14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2014-15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2015-16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2016-17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2017-18</a:t>
                      </a:r>
                      <a:endParaRPr lang="zh-TW" sz="1200" b="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993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社企項目總數</a:t>
                      </a:r>
                      <a:endParaRPr lang="zh-TW" sz="1600" b="1" kern="100" dirty="0"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269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320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329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368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406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457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527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574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610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654</a:t>
                      </a:r>
                      <a:endParaRPr lang="zh-TW" altLang="en-US" sz="1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17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增長數字及百份比</a:t>
                      </a:r>
                      <a:endParaRPr lang="zh-TW" sz="1600" b="1" kern="100" dirty="0"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47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(+21.2%)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51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(+18.6%) 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9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(+2.8%) 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39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(+11.9%)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38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(+10.3%)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51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(+12.6%)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70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(+15.3%)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47 (+8.9%)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36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(+6.3%)</a:t>
                      </a:r>
                      <a:endParaRPr lang="zh-TW" sz="11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 smtClean="0">
                          <a:latin typeface="微軟正黑體" pitchFamily="34" charset="-120"/>
                          <a:ea typeface="微軟正黑體" pitchFamily="34" charset="-120"/>
                        </a:rPr>
                        <a:t>44</a:t>
                      </a:r>
                    </a:p>
                    <a:p>
                      <a:pPr algn="ctr"/>
                      <a:r>
                        <a:rPr lang="en-US" altLang="zh-TW" sz="1100" dirty="0" smtClean="0">
                          <a:latin typeface="微軟正黑體" pitchFamily="34" charset="-120"/>
                          <a:ea typeface="微軟正黑體" pitchFamily="34" charset="-120"/>
                        </a:rPr>
                        <a:t>(+7.2%)</a:t>
                      </a:r>
                      <a:endParaRPr lang="zh-TW" altLang="en-US" sz="11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993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營辦社企的團體之數字</a:t>
                      </a:r>
                      <a:endParaRPr lang="zh-TW" sz="1600" b="1" kern="100" dirty="0"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103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99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116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124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150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190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221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238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262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301</a:t>
                      </a:r>
                      <a:endParaRPr lang="zh-TW" altLang="en-US" sz="1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17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營辦團體</a:t>
                      </a:r>
                      <a:r>
                        <a:rPr lang="zh-TW" sz="1600" b="1" u="sng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獲稅務</a:t>
                      </a:r>
                      <a:r>
                        <a:rPr lang="zh-TW" sz="1600" b="1" u="sng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豁免</a:t>
                      </a:r>
                      <a:endParaRPr lang="en-US" altLang="zh-TW" sz="1600" b="1" u="sng" kern="100" dirty="0" smtClean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的數字及</a:t>
                      </a:r>
                      <a:r>
                        <a:rPr lang="zh-TW" sz="1600" b="1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百份比</a:t>
                      </a:r>
                      <a:endParaRPr lang="zh-TW" sz="1600" b="1" kern="100" dirty="0"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87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(84.5%)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84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(84.8%)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100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(86.2%)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95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(76.6%)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105 (70.0%)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125 (65.8%)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137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(62.0%)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142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(59.7%)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139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(53.1%)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147</a:t>
                      </a:r>
                    </a:p>
                    <a:p>
                      <a:pPr algn="ctr"/>
                      <a:r>
                        <a:rPr lang="en-US" altLang="zh-TW" sz="1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(48.8%)</a:t>
                      </a:r>
                      <a:endParaRPr lang="zh-TW" altLang="en-US" sz="1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211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營辦團體</a:t>
                      </a:r>
                      <a:r>
                        <a:rPr lang="zh-TW" sz="1600" b="1" u="sng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非獲稅務</a:t>
                      </a:r>
                      <a:r>
                        <a:rPr lang="zh-TW" sz="1600" b="1" u="sng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豁免</a:t>
                      </a:r>
                      <a:endParaRPr lang="en-US" altLang="zh-TW" sz="1600" b="1" u="sng" kern="100" dirty="0" smtClean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的數字</a:t>
                      </a:r>
                      <a:r>
                        <a:rPr lang="zh-TW" sz="1600" b="1" kern="10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及百份比</a:t>
                      </a:r>
                      <a:endParaRPr lang="zh-TW" sz="1600" b="1" kern="100" dirty="0">
                        <a:effectLst/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16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(15.5%)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15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(15.2%)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16</a:t>
                      </a:r>
                      <a:endParaRPr lang="zh-TW" sz="1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(13.8%)</a:t>
                      </a:r>
                      <a:endParaRPr lang="zh-TW" sz="1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29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(23.4%)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45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(30.0%)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65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(34.2%)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84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(38.0%)</a:t>
                      </a:r>
                      <a:endParaRPr lang="zh-TW" sz="1200" kern="10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96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(40.3%)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123 (46.9%)</a:t>
                      </a:r>
                      <a:endParaRPr lang="zh-TW" sz="1200" kern="100" dirty="0"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154</a:t>
                      </a:r>
                    </a:p>
                    <a:p>
                      <a:pPr algn="ctr"/>
                      <a:r>
                        <a:rPr lang="en-US" altLang="zh-TW" sz="1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(51.2%)</a:t>
                      </a:r>
                      <a:endParaRPr lang="zh-TW" altLang="en-US" sz="1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093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850106"/>
          </a:xfrm>
        </p:spPr>
        <p:txBody>
          <a:bodyPr>
            <a:noAutofit/>
          </a:bodyPr>
          <a:lstStyle/>
          <a:p>
            <a:r>
              <a:rPr lang="zh-TW" altLang="zh-HK" sz="4000" b="1" dirty="0" smtClean="0">
                <a:latin typeface="微軟正黑體" pitchFamily="34" charset="-120"/>
                <a:ea typeface="微軟正黑體" pitchFamily="34" charset="-120"/>
              </a:rPr>
              <a:t>營辦社企的團體是否獲稅務豁免</a:t>
            </a:r>
            <a:endParaRPr lang="zh-HK" altLang="en-US" sz="4000" b="1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5" name="圖表 4"/>
          <p:cNvGraphicFramePr/>
          <p:nvPr/>
        </p:nvGraphicFramePr>
        <p:xfrm>
          <a:off x="0" y="1340768"/>
          <a:ext cx="9144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5093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850106"/>
          </a:xfrm>
        </p:spPr>
        <p:txBody>
          <a:bodyPr>
            <a:noAutofit/>
          </a:bodyPr>
          <a:lstStyle/>
          <a:p>
            <a:r>
              <a:rPr lang="zh-TW" altLang="zh-HK" sz="4000" b="1" dirty="0" smtClean="0">
                <a:latin typeface="微軟正黑體" pitchFamily="34" charset="-120"/>
                <a:ea typeface="微軟正黑體" pitchFamily="34" charset="-120"/>
              </a:rPr>
              <a:t>社企項目的行業分佈百份比</a:t>
            </a:r>
            <a:endParaRPr lang="zh-HK" altLang="en-US" sz="4000" b="1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4" name="圖表 3"/>
          <p:cNvGraphicFramePr/>
          <p:nvPr/>
        </p:nvGraphicFramePr>
        <p:xfrm>
          <a:off x="0" y="1333500"/>
          <a:ext cx="9144000" cy="552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5093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zh-TW" b="1" kern="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>社</a:t>
            </a:r>
            <a:r>
              <a:rPr lang="zh-TW" altLang="zh-TW" b="1" kern="100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>企業</a:t>
            </a:r>
            <a:r>
              <a:rPr lang="zh-TW" altLang="zh-TW" b="1" kern="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>務</a:t>
            </a:r>
            <a:r>
              <a:rPr lang="zh-TW" altLang="en-US" b="1" kern="100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>趨勢</a:t>
            </a:r>
            <a:r>
              <a:rPr lang="zh-TW" altLang="zh-TW" kern="1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/>
            </a:r>
            <a:br>
              <a:rPr lang="zh-TW" altLang="zh-TW" kern="1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</a:b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/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新增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61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個</a:t>
            </a:r>
            <a:r>
              <a:rPr lang="zh-TW" altLang="zh-TW" dirty="0" smtClean="0">
                <a:latin typeface="微軟正黑體" pitchFamily="34" charset="-120"/>
                <a:ea typeface="微軟正黑體" pitchFamily="34" charset="-120"/>
              </a:rPr>
              <a:t>社</a:t>
            </a:r>
            <a:r>
              <a:rPr lang="zh-TW" altLang="zh-TW" dirty="0">
                <a:latin typeface="微軟正黑體" pitchFamily="34" charset="-120"/>
                <a:ea typeface="微軟正黑體" pitchFamily="34" charset="-120"/>
              </a:rPr>
              <a:t>企</a:t>
            </a:r>
            <a:r>
              <a:rPr lang="zh-TW" altLang="zh-TW" dirty="0" smtClean="0">
                <a:latin typeface="微軟正黑體" pitchFamily="34" charset="-120"/>
                <a:ea typeface="微軟正黑體" pitchFamily="34" charset="-120"/>
              </a:rPr>
              <a:t>單位</a:t>
            </a:r>
            <a:endParaRPr lang="zh-TW" altLang="zh-TW" dirty="0">
              <a:latin typeface="微軟正黑體" pitchFamily="34" charset="-120"/>
              <a:ea typeface="微軟正黑體" pitchFamily="34" charset="-120"/>
            </a:endParaRPr>
          </a:p>
          <a:p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79512" y="1832882"/>
          <a:ext cx="8820471" cy="4764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6"/>
                <a:gridCol w="2088232"/>
                <a:gridCol w="1907703"/>
              </a:tblGrid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1" i="0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行業分佈 </a:t>
                      </a:r>
                      <a:r>
                        <a:rPr lang="en-US" altLang="zh-TW" sz="2400" b="1" i="1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2400" b="1" i="1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可選多項</a:t>
                      </a:r>
                      <a:r>
                        <a:rPr lang="en-US" altLang="zh-TW" sz="2400" b="1" i="1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altLang="en-US" sz="2400" b="1" i="1" u="none" strike="noStrike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2400" b="1" i="0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社企</a:t>
                      </a:r>
                      <a:r>
                        <a:rPr lang="en-US" altLang="zh-TW" sz="2400" b="1" i="0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2400" b="1" i="0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計劃數目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2400" b="1" i="0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佔整體百份比</a:t>
                      </a:r>
                    </a:p>
                  </a:txBody>
                  <a:tcPr marL="9525" marR="9525" marT="9525" marB="0"/>
                </a:tc>
              </a:tr>
              <a:tr h="405706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1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總計</a:t>
                      </a:r>
                      <a:endParaRPr lang="en-US" altLang="zh-TW" sz="2400" b="1" i="0" u="none" strike="noStrike" dirty="0" smtClean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l" fontAlgn="t"/>
                      <a:r>
                        <a:rPr lang="en-US" altLang="zh-TW" sz="2400" b="0" i="1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2400" b="0" i="1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部</a:t>
                      </a:r>
                      <a:r>
                        <a:rPr lang="zh-TW" altLang="en-US" sz="2400" b="0" i="1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分社企</a:t>
                      </a:r>
                      <a:r>
                        <a:rPr lang="en-US" altLang="zh-TW" sz="2400" b="0" i="1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2400" b="0" i="1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計劃屬多於一種</a:t>
                      </a:r>
                      <a:r>
                        <a:rPr lang="zh-TW" altLang="en-US" sz="2400" b="0" i="1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行業</a:t>
                      </a:r>
                      <a:r>
                        <a:rPr lang="en-US" altLang="zh-TW" sz="2400" b="0" i="1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altLang="en-US" sz="2400" b="0" i="1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100%</a:t>
                      </a:r>
                    </a:p>
                  </a:txBody>
                  <a:tcPr marL="9525" marR="9525" marT="9525" marB="0" anchor="ctr"/>
                </a:tc>
              </a:tr>
              <a:tr h="405706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教育及</a:t>
                      </a:r>
                      <a:r>
                        <a:rPr lang="zh-TW" alt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培訓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26.70%</a:t>
                      </a: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生活</a:t>
                      </a:r>
                      <a:r>
                        <a:rPr lang="zh-TW" alt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百貨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19.00%</a:t>
                      </a: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藝術及</a:t>
                      </a:r>
                      <a:r>
                        <a:rPr lang="zh-TW" alt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文化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15.20%</a:t>
                      </a: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飲食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13.30%</a:t>
                      </a:r>
                    </a:p>
                  </a:txBody>
                  <a:tcPr marL="9525" marR="9525" marT="9525" marB="0" anchor="ctr"/>
                </a:tc>
              </a:tr>
              <a:tr h="405706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企業服務及商務</a:t>
                      </a:r>
                      <a:r>
                        <a:rPr lang="zh-TW" alt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支援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9.50%</a:t>
                      </a: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愛惜</a:t>
                      </a:r>
                      <a:r>
                        <a:rPr lang="zh-TW" alt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地球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8.60%</a:t>
                      </a: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照顧</a:t>
                      </a:r>
                      <a:r>
                        <a:rPr lang="zh-TW" alt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服務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2.90%</a:t>
                      </a:r>
                    </a:p>
                  </a:txBody>
                  <a:tcPr marL="9525" marR="9525" marT="9525" marB="0" anchor="ctr"/>
                </a:tc>
              </a:tr>
              <a:tr h="405706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健康護理及</a:t>
                      </a:r>
                      <a:r>
                        <a:rPr lang="zh-TW" alt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醫療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2.90%</a:t>
                      </a: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家居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1.90%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zh-TW" b="1" kern="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>社</a:t>
            </a:r>
            <a:r>
              <a:rPr lang="zh-TW" altLang="zh-TW" b="1" kern="100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>企業</a:t>
            </a:r>
            <a:r>
              <a:rPr lang="zh-TW" altLang="zh-TW" b="1" kern="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>務</a:t>
            </a:r>
            <a:r>
              <a:rPr lang="zh-TW" altLang="en-US" b="1" kern="100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>趨勢</a:t>
            </a:r>
            <a:r>
              <a:rPr lang="zh-TW" altLang="zh-TW" kern="1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  <a:t/>
            </a:r>
            <a:br>
              <a:rPr lang="zh-TW" altLang="zh-TW" kern="1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  <a:cs typeface="Times New Roman"/>
              </a:rPr>
            </a:b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/>
          <a:lstStyle/>
          <a:p>
            <a:pPr lvl="0">
              <a:defRPr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17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個</a:t>
            </a:r>
            <a:r>
              <a:rPr lang="zh-TW" altLang="zh-TW" dirty="0" smtClean="0">
                <a:latin typeface="微軟正黑體" pitchFamily="34" charset="-120"/>
                <a:ea typeface="微軟正黑體" pitchFamily="34" charset="-120"/>
              </a:rPr>
              <a:t>社企單位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結業</a:t>
            </a:r>
          </a:p>
          <a:p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79512" y="1832882"/>
          <a:ext cx="8820471" cy="4764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6"/>
                <a:gridCol w="2088232"/>
                <a:gridCol w="1907703"/>
              </a:tblGrid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1" i="0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行業分佈 </a:t>
                      </a:r>
                      <a:r>
                        <a:rPr lang="zh-TW" sz="2400" b="0" i="1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(可選多項)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sz="2400" b="1" i="0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社企/計劃數目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sz="2400" b="1" i="0" u="none" strike="noStrike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佔整體百份比</a:t>
                      </a:r>
                    </a:p>
                  </a:txBody>
                  <a:tcPr marL="9525" marR="9525" marT="9525" marB="0" anchor="ctr"/>
                </a:tc>
              </a:tr>
              <a:tr h="405706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1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總計</a:t>
                      </a:r>
                      <a:endParaRPr lang="en-US" altLang="zh-TW" sz="2400" b="1" i="0" u="none" strike="noStrike" dirty="0" smtClean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l" fontAlgn="t"/>
                      <a:r>
                        <a:rPr lang="en-US" altLang="zh-TW" sz="2400" b="0" i="1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sz="2400" b="0" i="1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部</a:t>
                      </a:r>
                      <a:r>
                        <a:rPr lang="zh-TW" sz="2400" b="0" i="1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分社企/計劃屬多於一種</a:t>
                      </a:r>
                      <a:r>
                        <a:rPr lang="zh-TW" sz="2400" b="0" i="1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行業</a:t>
                      </a:r>
                      <a:r>
                        <a:rPr lang="en-US" altLang="zh-TW" sz="2400" b="0" i="1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sz="2400" b="0" i="1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24</a:t>
                      </a:r>
                      <a:endParaRPr lang="zh-TW" sz="2400" b="1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100.0%</a:t>
                      </a:r>
                      <a:endParaRPr lang="zh-TW" sz="2400" b="1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  <a:tr h="405706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飲食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6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25.0%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企業服務及商務</a:t>
                      </a:r>
                      <a:r>
                        <a:rPr lang="zh-TW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支援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5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20.8%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教育及</a:t>
                      </a:r>
                      <a:r>
                        <a:rPr lang="zh-TW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培訓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5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20.8%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藝術及</a:t>
                      </a:r>
                      <a:r>
                        <a:rPr lang="zh-TW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文化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8.3%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  <a:tr h="405706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愛惜</a:t>
                      </a:r>
                      <a:r>
                        <a:rPr lang="zh-TW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地球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8.3%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生活</a:t>
                      </a:r>
                      <a:r>
                        <a:rPr lang="zh-TW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百貨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8.3%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健康護理及</a:t>
                      </a:r>
                      <a:r>
                        <a:rPr lang="zh-TW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醫療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4.2%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  <a:tr h="405706">
                <a:tc>
                  <a:txBody>
                    <a:bodyPr/>
                    <a:lstStyle/>
                    <a:p>
                      <a:pPr algn="l" fontAlgn="t"/>
                      <a:r>
                        <a:rPr lang="zh-TW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家居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4.2%</a:t>
                      </a:r>
                      <a:endParaRPr lang="zh-TW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  <a:tr h="400901">
                <a:tc>
                  <a:txBody>
                    <a:bodyPr/>
                    <a:lstStyle/>
                    <a:p>
                      <a:pPr algn="l" fontAlgn="t"/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>
          <a:xfrm>
            <a:off x="2195736" y="418654"/>
            <a:ext cx="6948264" cy="1138138"/>
          </a:xfrm>
        </p:spPr>
        <p:txBody>
          <a:bodyPr>
            <a:noAutofit/>
          </a:bodyPr>
          <a:lstStyle/>
          <a:p>
            <a:r>
              <a:rPr lang="zh-TW" altLang="en-US" sz="4000" b="1" dirty="0" smtClean="0">
                <a:latin typeface="微軟正黑體" pitchFamily="34" charset="-120"/>
                <a:ea typeface="微軟正黑體" pitchFamily="34" charset="-120"/>
              </a:rPr>
              <a:t>社企</a:t>
            </a:r>
            <a:r>
              <a:rPr lang="zh-TW" altLang="en-US" sz="4000" b="1" dirty="0" smtClean="0">
                <a:latin typeface="微軟正黑體" pitchFamily="34" charset="-120"/>
                <a:ea typeface="微軟正黑體" pitchFamily="34" charset="-120"/>
              </a:rPr>
              <a:t>指南 </a:t>
            </a:r>
            <a:r>
              <a:rPr lang="en-US" altLang="zh-TW" sz="4000" b="1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4000" b="1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4000" b="1" dirty="0" smtClean="0">
                <a:latin typeface="微軟正黑體" pitchFamily="34" charset="-120"/>
                <a:ea typeface="微軟正黑體" pitchFamily="34" charset="-120"/>
              </a:rPr>
              <a:t>網上搜尋器 及 </a:t>
            </a:r>
            <a:r>
              <a:rPr lang="zh-TW" altLang="en-US" sz="4000" b="1" dirty="0" smtClean="0">
                <a:latin typeface="微軟正黑體" pitchFamily="34" charset="-120"/>
                <a:ea typeface="微軟正黑體" pitchFamily="34" charset="-120"/>
              </a:rPr>
              <a:t>手機應用程式</a:t>
            </a:r>
            <a:endParaRPr lang="zh-TW" altLang="en-US" sz="40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10000" b="4641"/>
          <a:stretch>
            <a:fillRect/>
          </a:stretch>
        </p:blipFill>
        <p:spPr bwMode="auto">
          <a:xfrm>
            <a:off x="251520" y="2996952"/>
            <a:ext cx="5398954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3731" t="5939" r="3971" b="4996"/>
          <a:stretch>
            <a:fillRect/>
          </a:stretch>
        </p:blipFill>
        <p:spPr bwMode="auto">
          <a:xfrm>
            <a:off x="5004048" y="1910119"/>
            <a:ext cx="3995936" cy="4759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Q:\SEBC\SEBC\Marketing and Publicity\Publications\Directory\Directory 2018\SE Directory Logo F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661" y="332656"/>
            <a:ext cx="1976075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450</Words>
  <Application>Microsoft Office PowerPoint</Application>
  <PresentationFormat>如螢幕大小 (4:3)</PresentationFormat>
  <Paragraphs>180</Paragraphs>
  <Slides>10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Office 佈景主題</vt:lpstr>
      <vt:lpstr>社企指南 2018  新聞發佈會</vt:lpstr>
      <vt:lpstr>歷年社企項目數字</vt:lpstr>
      <vt:lpstr>歷年社企項目數字</vt:lpstr>
      <vt:lpstr>歷年社企項目數字</vt:lpstr>
      <vt:lpstr>營辦社企的團體是否獲稅務豁免</vt:lpstr>
      <vt:lpstr>社企項目的行業分佈百份比</vt:lpstr>
      <vt:lpstr>社企業務趨勢 </vt:lpstr>
      <vt:lpstr>社企業務趨勢 </vt:lpstr>
      <vt:lpstr>社企指南  網上搜尋器 及 手機應用程式</vt:lpstr>
      <vt:lpstr>Q&amp;A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Carrie Li</dc:creator>
  <cp:lastModifiedBy>joyce</cp:lastModifiedBy>
  <cp:revision>102</cp:revision>
  <cp:lastPrinted>2017-07-18T02:08:22Z</cp:lastPrinted>
  <dcterms:created xsi:type="dcterms:W3CDTF">2017-07-14T07:18:01Z</dcterms:created>
  <dcterms:modified xsi:type="dcterms:W3CDTF">2018-08-06T02:59:13Z</dcterms:modified>
</cp:coreProperties>
</file>