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9" r:id="rId1"/>
  </p:sldMasterIdLst>
  <p:notesMasterIdLst>
    <p:notesMasterId r:id="rId29"/>
  </p:notesMasterIdLst>
  <p:handoutMasterIdLst>
    <p:handoutMasterId r:id="rId30"/>
  </p:handoutMasterIdLst>
  <p:sldIdLst>
    <p:sldId id="307" r:id="rId2"/>
    <p:sldId id="310" r:id="rId3"/>
    <p:sldId id="357" r:id="rId4"/>
    <p:sldId id="358" r:id="rId5"/>
    <p:sldId id="375" r:id="rId6"/>
    <p:sldId id="376" r:id="rId7"/>
    <p:sldId id="394" r:id="rId8"/>
    <p:sldId id="392" r:id="rId9"/>
    <p:sldId id="354" r:id="rId10"/>
    <p:sldId id="393" r:id="rId11"/>
    <p:sldId id="374" r:id="rId12"/>
    <p:sldId id="377" r:id="rId13"/>
    <p:sldId id="364" r:id="rId14"/>
    <p:sldId id="326" r:id="rId15"/>
    <p:sldId id="378" r:id="rId16"/>
    <p:sldId id="379" r:id="rId17"/>
    <p:sldId id="388" r:id="rId18"/>
    <p:sldId id="361" r:id="rId19"/>
    <p:sldId id="389" r:id="rId20"/>
    <p:sldId id="381" r:id="rId21"/>
    <p:sldId id="391" r:id="rId22"/>
    <p:sldId id="382" r:id="rId23"/>
    <p:sldId id="383" r:id="rId24"/>
    <p:sldId id="384" r:id="rId25"/>
    <p:sldId id="385" r:id="rId26"/>
    <p:sldId id="386" r:id="rId27"/>
    <p:sldId id="387" r:id="rId28"/>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charset="-120"/>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5C2FF"/>
    <a:srgbClr val="FFFFCC"/>
    <a:srgbClr val="52AE54"/>
    <a:srgbClr val="B2AEE8"/>
    <a:srgbClr val="8D87DD"/>
    <a:srgbClr val="625AD0"/>
    <a:srgbClr val="FAFC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051FD7-7DA8-46AA-B674-11E0510556AC}" v="45" dt="2018-10-10T08:31:20.362"/>
    <p1510:client id="{A9771836-B397-402E-887D-CD9940C1412D}" v="5" dt="2018-10-11T08:47:38.725"/>
  </p1510:revLst>
</p1510:revInfo>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7292A2E-F333-43FB-9621-5CBBE7FDCDCB}" styleName="淺色樣式 2 - 輔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中等深淺樣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05" autoAdjust="0"/>
  </p:normalViewPr>
  <p:slideViewPr>
    <p:cSldViewPr snapToGrid="0">
      <p:cViewPr varScale="1">
        <p:scale>
          <a:sx n="55" d="100"/>
          <a:sy n="55" d="100"/>
        </p:scale>
        <p:origin x="-1512" y="-48"/>
      </p:cViewPr>
      <p:guideLst>
        <p:guide orient="horz" pos="2160"/>
        <p:guide pos="2880"/>
      </p:guideLst>
    </p:cSldViewPr>
  </p:slideViewPr>
  <p:notesTextViewPr>
    <p:cViewPr>
      <p:scale>
        <a:sx n="100" d="100"/>
        <a:sy n="100" d="100"/>
      </p:scale>
      <p:origin x="0" y="0"/>
    </p:cViewPr>
  </p:notesTextViewPr>
  <p:notesViewPr>
    <p:cSldViewPr snapToGrid="0">
      <p:cViewPr>
        <p:scale>
          <a:sx n="1" d="2"/>
          <a:sy n="1" d="2"/>
        </p:scale>
        <p:origin x="0" y="0"/>
      </p:cViewPr>
      <p:guideLst>
        <p:guide orient="horz" pos="3126"/>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s0886\Desktop\POP%202018%20with%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chart>
    <c:plotArea>
      <c:layout/>
      <c:barChart>
        <c:barDir val="col"/>
        <c:grouping val="clustered"/>
        <c:ser>
          <c:idx val="0"/>
          <c:order val="0"/>
          <c:spPr>
            <a:solidFill>
              <a:srgbClr val="00B0F0"/>
            </a:solidFill>
          </c:spPr>
          <c:dLbls>
            <c:numFmt formatCode="#,##0.0_);\(#,##0.0\)" sourceLinked="0"/>
            <c:txPr>
              <a:bodyPr/>
              <a:lstStyle/>
              <a:p>
                <a:pPr>
                  <a:defRPr sz="2000" b="1"/>
                </a:pPr>
                <a:endParaRPr lang="zh-TW"/>
              </a:p>
            </c:txPr>
            <c:showVal val="1"/>
          </c:dLbls>
          <c:cat>
            <c:strRef>
              <c:f>'Q1'!$A$26:$C$26</c:f>
              <c:strCache>
                <c:ptCount val="3"/>
                <c:pt idx="0">
                  <c:v>18 - 29歲</c:v>
                </c:pt>
                <c:pt idx="1">
                  <c:v>30 - 49歲</c:v>
                </c:pt>
                <c:pt idx="2">
                  <c:v>50 歲或以上</c:v>
                </c:pt>
              </c:strCache>
            </c:strRef>
          </c:cat>
          <c:val>
            <c:numRef>
              <c:f>'Q1'!$A$27:$C$27</c:f>
              <c:numCache>
                <c:formatCode>###0.00</c:formatCode>
                <c:ptCount val="3"/>
                <c:pt idx="0">
                  <c:v>36.382019636272005</c:v>
                </c:pt>
                <c:pt idx="1">
                  <c:v>37.776255369637177</c:v>
                </c:pt>
                <c:pt idx="2">
                  <c:v>54.295108100962437</c:v>
                </c:pt>
              </c:numCache>
            </c:numRef>
          </c:val>
        </c:ser>
        <c:dLbls>
          <c:showVal val="1"/>
        </c:dLbls>
        <c:gapWidth val="75"/>
        <c:axId val="78967168"/>
        <c:axId val="78968704"/>
      </c:barChart>
      <c:catAx>
        <c:axId val="78967168"/>
        <c:scaling>
          <c:orientation val="minMax"/>
        </c:scaling>
        <c:axPos val="b"/>
        <c:majorTickMark val="none"/>
        <c:tickLblPos val="nextTo"/>
        <c:txPr>
          <a:bodyPr/>
          <a:lstStyle/>
          <a:p>
            <a:pPr>
              <a:defRPr sz="1400" b="1"/>
            </a:pPr>
            <a:endParaRPr lang="zh-TW"/>
          </a:p>
        </c:txPr>
        <c:crossAx val="78968704"/>
        <c:crosses val="autoZero"/>
        <c:auto val="1"/>
        <c:lblAlgn val="ctr"/>
        <c:lblOffset val="100"/>
      </c:catAx>
      <c:valAx>
        <c:axId val="78968704"/>
        <c:scaling>
          <c:orientation val="minMax"/>
        </c:scaling>
        <c:axPos val="l"/>
        <c:numFmt formatCode="#,##0_);\(#,##0\)" sourceLinked="0"/>
        <c:majorTickMark val="none"/>
        <c:tickLblPos val="nextTo"/>
        <c:crossAx val="78967168"/>
        <c:crosses val="autoZero"/>
        <c:crossBetween val="between"/>
      </c:valAx>
    </c:plotArea>
    <c:plotVisOnly val="1"/>
    <c:dispBlanksAs val="gap"/>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'Q5'!$O$6</c:f>
              <c:strCache>
                <c:ptCount val="1"/>
                <c:pt idx="0">
                  <c:v>有需要</c:v>
                </c:pt>
              </c:strCache>
            </c:strRef>
          </c:tx>
          <c:spPr>
            <a:solidFill>
              <a:srgbClr val="FF0000"/>
            </a:solidFill>
          </c:spPr>
          <c:dLbls>
            <c:txPr>
              <a:bodyPr/>
              <a:lstStyle/>
              <a:p>
                <a:pPr>
                  <a:defRPr sz="2000"/>
                </a:pPr>
                <a:endParaRPr lang="zh-TW"/>
              </a:p>
            </c:txPr>
            <c:showVal val="1"/>
          </c:dLbls>
          <c:cat>
            <c:strRef>
              <c:f>'Q5'!$P$5:$R$5</c:f>
              <c:strCache>
                <c:ptCount val="3"/>
                <c:pt idx="0">
                  <c:v>統稱「下層」</c:v>
                </c:pt>
                <c:pt idx="1">
                  <c:v>統稱「中層」</c:v>
                </c:pt>
                <c:pt idx="2">
                  <c:v>統稱「上層」</c:v>
                </c:pt>
              </c:strCache>
            </c:strRef>
          </c:cat>
          <c:val>
            <c:numRef>
              <c:f>'Q5'!$P$6:$R$6</c:f>
              <c:numCache>
                <c:formatCode>###0.0%</c:formatCode>
                <c:ptCount val="3"/>
                <c:pt idx="0">
                  <c:v>0.77624802146165595</c:v>
                </c:pt>
                <c:pt idx="1">
                  <c:v>0.66984969099878111</c:v>
                </c:pt>
                <c:pt idx="2">
                  <c:v>0.56173105099609255</c:v>
                </c:pt>
              </c:numCache>
            </c:numRef>
          </c:val>
        </c:ser>
        <c:dLbls>
          <c:showVal val="1"/>
        </c:dLbls>
        <c:overlap val="-25"/>
        <c:axId val="80270464"/>
        <c:axId val="80272000"/>
      </c:barChart>
      <c:catAx>
        <c:axId val="80270464"/>
        <c:scaling>
          <c:orientation val="minMax"/>
        </c:scaling>
        <c:axPos val="b"/>
        <c:majorTickMark val="none"/>
        <c:tickLblPos val="nextTo"/>
        <c:txPr>
          <a:bodyPr/>
          <a:lstStyle/>
          <a:p>
            <a:pPr>
              <a:defRPr sz="1400"/>
            </a:pPr>
            <a:endParaRPr lang="zh-TW"/>
          </a:p>
        </c:txPr>
        <c:crossAx val="80272000"/>
        <c:crosses val="autoZero"/>
        <c:auto val="1"/>
        <c:lblAlgn val="ctr"/>
        <c:lblOffset val="100"/>
      </c:catAx>
      <c:valAx>
        <c:axId val="80272000"/>
        <c:scaling>
          <c:orientation val="minMax"/>
        </c:scaling>
        <c:delete val="1"/>
        <c:axPos val="l"/>
        <c:numFmt formatCode="###0.0%" sourceLinked="1"/>
        <c:tickLblPos val="none"/>
        <c:crossAx val="80270464"/>
        <c:crosses val="autoZero"/>
        <c:crossBetween val="between"/>
      </c:valAx>
    </c:plotArea>
    <c:legend>
      <c:legendPos val="t"/>
      <c:layout/>
      <c:txPr>
        <a:bodyPr/>
        <a:lstStyle/>
        <a:p>
          <a:pPr>
            <a:defRPr sz="1400"/>
          </a:pPr>
          <a:endParaRPr lang="zh-TW"/>
        </a:p>
      </c:txPr>
    </c:legend>
    <c:plotVisOnly val="1"/>
    <c:dispBlanksAs val="gap"/>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zh-TW"/>
  <c:chart>
    <c:autoTitleDeleted val="1"/>
    <c:plotArea>
      <c:layout/>
      <c:barChart>
        <c:barDir val="col"/>
        <c:grouping val="clustered"/>
        <c:ser>
          <c:idx val="0"/>
          <c:order val="0"/>
          <c:spPr>
            <a:solidFill>
              <a:srgbClr val="00B0F0"/>
            </a:solidFill>
          </c:spPr>
          <c:dLbls>
            <c:txPr>
              <a:bodyPr/>
              <a:lstStyle/>
              <a:p>
                <a:pPr>
                  <a:defRPr sz="2000"/>
                </a:pPr>
                <a:endParaRPr lang="zh-TW"/>
              </a:p>
            </c:txPr>
            <c:showVal val="1"/>
          </c:dLbls>
          <c:cat>
            <c:strRef>
              <c:f>'Q6'!$C$4:$F$4</c:f>
              <c:strCache>
                <c:ptCount val="4"/>
                <c:pt idx="0">
                  <c:v>效用細(包括冇效)</c:v>
                </c:pt>
                <c:pt idx="1">
                  <c:v>一半半</c:v>
                </c:pt>
                <c:pt idx="2">
                  <c:v>效用大</c:v>
                </c:pt>
                <c:pt idx="3">
                  <c:v>唔知/難講</c:v>
                </c:pt>
              </c:strCache>
            </c:strRef>
          </c:cat>
          <c:val>
            <c:numRef>
              <c:f>'Q6'!$C$5:$F$5</c:f>
              <c:numCache>
                <c:formatCode>0%</c:formatCode>
                <c:ptCount val="4"/>
                <c:pt idx="0">
                  <c:v>0.38000000000000045</c:v>
                </c:pt>
                <c:pt idx="1">
                  <c:v>0.23</c:v>
                </c:pt>
                <c:pt idx="2">
                  <c:v>0.2</c:v>
                </c:pt>
                <c:pt idx="3">
                  <c:v>0.19</c:v>
                </c:pt>
              </c:numCache>
            </c:numRef>
          </c:val>
        </c:ser>
        <c:dLbls>
          <c:showVal val="1"/>
        </c:dLbls>
        <c:overlap val="-25"/>
        <c:axId val="80374400"/>
        <c:axId val="80380288"/>
      </c:barChart>
      <c:catAx>
        <c:axId val="80374400"/>
        <c:scaling>
          <c:orientation val="minMax"/>
        </c:scaling>
        <c:axPos val="b"/>
        <c:majorTickMark val="none"/>
        <c:tickLblPos val="nextTo"/>
        <c:txPr>
          <a:bodyPr/>
          <a:lstStyle/>
          <a:p>
            <a:pPr>
              <a:defRPr sz="1400"/>
            </a:pPr>
            <a:endParaRPr lang="zh-TW"/>
          </a:p>
        </c:txPr>
        <c:crossAx val="80380288"/>
        <c:crosses val="autoZero"/>
        <c:auto val="1"/>
        <c:lblAlgn val="ctr"/>
        <c:lblOffset val="100"/>
      </c:catAx>
      <c:valAx>
        <c:axId val="80380288"/>
        <c:scaling>
          <c:orientation val="minMax"/>
        </c:scaling>
        <c:delete val="1"/>
        <c:axPos val="l"/>
        <c:numFmt formatCode="0%" sourceLinked="1"/>
        <c:tickLblPos val="none"/>
        <c:crossAx val="80374400"/>
        <c:crosses val="autoZero"/>
        <c:crossBetween val="between"/>
      </c:valAx>
    </c:plotArea>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zh-TW"/>
  <c:chart>
    <c:autoTitleDeleted val="1"/>
    <c:plotArea>
      <c:layout/>
      <c:barChart>
        <c:barDir val="col"/>
        <c:grouping val="clustered"/>
        <c:ser>
          <c:idx val="0"/>
          <c:order val="0"/>
          <c:spPr>
            <a:solidFill>
              <a:srgbClr val="FF0000"/>
            </a:solidFill>
          </c:spPr>
          <c:dLbls>
            <c:txPr>
              <a:bodyPr/>
              <a:lstStyle/>
              <a:p>
                <a:pPr>
                  <a:defRPr sz="2000"/>
                </a:pPr>
                <a:endParaRPr lang="zh-TW"/>
              </a:p>
            </c:txPr>
            <c:showVal val="1"/>
          </c:dLbls>
          <c:cat>
            <c:strRef>
              <c:f>'Q7'!$C$3:$F$3</c:f>
              <c:strCache>
                <c:ptCount val="4"/>
                <c:pt idx="0">
                  <c:v>效用細(包括冇效)</c:v>
                </c:pt>
                <c:pt idx="1">
                  <c:v>一半半</c:v>
                </c:pt>
                <c:pt idx="2">
                  <c:v>效用大</c:v>
                </c:pt>
                <c:pt idx="3">
                  <c:v>唔知/難講</c:v>
                </c:pt>
              </c:strCache>
            </c:strRef>
          </c:cat>
          <c:val>
            <c:numRef>
              <c:f>'Q7'!$C$4:$F$4</c:f>
              <c:numCache>
                <c:formatCode>0%</c:formatCode>
                <c:ptCount val="4"/>
                <c:pt idx="0">
                  <c:v>0.41000000000000031</c:v>
                </c:pt>
                <c:pt idx="1">
                  <c:v>0.2</c:v>
                </c:pt>
                <c:pt idx="2">
                  <c:v>0.1</c:v>
                </c:pt>
                <c:pt idx="3">
                  <c:v>0.28000000000000008</c:v>
                </c:pt>
              </c:numCache>
            </c:numRef>
          </c:val>
        </c:ser>
        <c:dLbls>
          <c:showVal val="1"/>
        </c:dLbls>
        <c:overlap val="-25"/>
        <c:axId val="80416768"/>
        <c:axId val="80418304"/>
      </c:barChart>
      <c:catAx>
        <c:axId val="80416768"/>
        <c:scaling>
          <c:orientation val="minMax"/>
        </c:scaling>
        <c:axPos val="b"/>
        <c:majorTickMark val="none"/>
        <c:tickLblPos val="nextTo"/>
        <c:txPr>
          <a:bodyPr/>
          <a:lstStyle/>
          <a:p>
            <a:pPr>
              <a:defRPr sz="1400"/>
            </a:pPr>
            <a:endParaRPr lang="zh-TW"/>
          </a:p>
        </c:txPr>
        <c:crossAx val="80418304"/>
        <c:crosses val="autoZero"/>
        <c:auto val="1"/>
        <c:lblAlgn val="ctr"/>
        <c:lblOffset val="100"/>
      </c:catAx>
      <c:valAx>
        <c:axId val="80418304"/>
        <c:scaling>
          <c:orientation val="minMax"/>
        </c:scaling>
        <c:delete val="1"/>
        <c:axPos val="l"/>
        <c:numFmt formatCode="0%" sourceLinked="1"/>
        <c:tickLblPos val="none"/>
        <c:crossAx val="80416768"/>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spPr>
            <a:solidFill>
              <a:srgbClr val="FF0000"/>
            </a:solidFill>
          </c:spPr>
          <c:dLbls>
            <c:numFmt formatCode="#,##0.0_);\(#,##0.0\)" sourceLinked="0"/>
            <c:txPr>
              <a:bodyPr/>
              <a:lstStyle/>
              <a:p>
                <a:pPr>
                  <a:defRPr sz="2000"/>
                </a:pPr>
                <a:endParaRPr lang="zh-TW"/>
              </a:p>
            </c:txPr>
            <c:showVal val="1"/>
          </c:dLbls>
          <c:cat>
            <c:strRef>
              <c:f>'Q1'!$I$29:$K$29</c:f>
              <c:strCache>
                <c:ptCount val="3"/>
                <c:pt idx="0">
                  <c:v>統稱「下層」</c:v>
                </c:pt>
                <c:pt idx="1">
                  <c:v>統稱「中層」</c:v>
                </c:pt>
                <c:pt idx="2">
                  <c:v>統稱「上層」</c:v>
                </c:pt>
              </c:strCache>
            </c:strRef>
          </c:cat>
          <c:val>
            <c:numRef>
              <c:f>'Q1'!$I$30:$K$30</c:f>
              <c:numCache>
                <c:formatCode>###0.00</c:formatCode>
                <c:ptCount val="3"/>
                <c:pt idx="0">
                  <c:v>41.225891522492645</c:v>
                </c:pt>
                <c:pt idx="1">
                  <c:v>45.064336983807358</c:v>
                </c:pt>
                <c:pt idx="2">
                  <c:v>53.368817262071012</c:v>
                </c:pt>
              </c:numCache>
            </c:numRef>
          </c:val>
        </c:ser>
        <c:dLbls>
          <c:showVal val="1"/>
        </c:dLbls>
        <c:gapWidth val="75"/>
        <c:axId val="78870016"/>
        <c:axId val="78871552"/>
      </c:barChart>
      <c:catAx>
        <c:axId val="78870016"/>
        <c:scaling>
          <c:orientation val="minMax"/>
        </c:scaling>
        <c:axPos val="b"/>
        <c:majorTickMark val="none"/>
        <c:tickLblPos val="nextTo"/>
        <c:txPr>
          <a:bodyPr/>
          <a:lstStyle/>
          <a:p>
            <a:pPr>
              <a:defRPr sz="1400"/>
            </a:pPr>
            <a:endParaRPr lang="zh-TW"/>
          </a:p>
        </c:txPr>
        <c:crossAx val="78871552"/>
        <c:crosses val="autoZero"/>
        <c:auto val="1"/>
        <c:lblAlgn val="ctr"/>
        <c:lblOffset val="100"/>
      </c:catAx>
      <c:valAx>
        <c:axId val="78871552"/>
        <c:scaling>
          <c:orientation val="minMax"/>
        </c:scaling>
        <c:axPos val="l"/>
        <c:numFmt formatCode="#,##0_);\(#,##0\)" sourceLinked="0"/>
        <c:majorTickMark val="none"/>
        <c:tickLblPos val="nextTo"/>
        <c:crossAx val="78870016"/>
        <c:crosses val="autoZero"/>
        <c:crossBetween val="between"/>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TW"/>
  <c:style val="5"/>
  <c:chart>
    <c:plotArea>
      <c:layout/>
      <c:barChart>
        <c:barDir val="col"/>
        <c:grouping val="clustered"/>
        <c:ser>
          <c:idx val="0"/>
          <c:order val="0"/>
          <c:spPr>
            <a:solidFill>
              <a:srgbClr val="00B0F0"/>
            </a:solidFill>
          </c:spPr>
          <c:dLbls>
            <c:numFmt formatCode="#,##0.0_);\(#,##0.0\)" sourceLinked="0"/>
            <c:txPr>
              <a:bodyPr/>
              <a:lstStyle/>
              <a:p>
                <a:pPr>
                  <a:defRPr sz="2000"/>
                </a:pPr>
                <a:endParaRPr lang="zh-TW"/>
              </a:p>
            </c:txPr>
            <c:showVal val="1"/>
          </c:dLbls>
          <c:cat>
            <c:strRef>
              <c:f>'Q1'!$B$39:$D$39</c:f>
              <c:strCache>
                <c:ptCount val="3"/>
                <c:pt idx="0">
                  <c:v>小學或以下</c:v>
                </c:pt>
                <c:pt idx="1">
                  <c:v>中學</c:v>
                </c:pt>
                <c:pt idx="2">
                  <c:v>大專或以上</c:v>
                </c:pt>
              </c:strCache>
            </c:strRef>
          </c:cat>
          <c:val>
            <c:numRef>
              <c:f>'Q1'!$B$40:$D$40</c:f>
              <c:numCache>
                <c:formatCode>###0.00</c:formatCode>
                <c:ptCount val="3"/>
                <c:pt idx="0">
                  <c:v>58.498719216320815</c:v>
                </c:pt>
                <c:pt idx="1">
                  <c:v>46.069629753908629</c:v>
                </c:pt>
                <c:pt idx="2">
                  <c:v>38.916516100578939</c:v>
                </c:pt>
              </c:numCache>
            </c:numRef>
          </c:val>
        </c:ser>
        <c:dLbls>
          <c:showVal val="1"/>
        </c:dLbls>
        <c:gapWidth val="75"/>
        <c:axId val="78895744"/>
        <c:axId val="79651200"/>
      </c:barChart>
      <c:catAx>
        <c:axId val="78895744"/>
        <c:scaling>
          <c:orientation val="minMax"/>
        </c:scaling>
        <c:axPos val="b"/>
        <c:majorTickMark val="none"/>
        <c:tickLblPos val="nextTo"/>
        <c:txPr>
          <a:bodyPr/>
          <a:lstStyle/>
          <a:p>
            <a:pPr>
              <a:defRPr sz="1400" b="1"/>
            </a:pPr>
            <a:endParaRPr lang="zh-TW"/>
          </a:p>
        </c:txPr>
        <c:crossAx val="79651200"/>
        <c:crosses val="autoZero"/>
        <c:auto val="1"/>
        <c:lblAlgn val="ctr"/>
        <c:lblOffset val="100"/>
      </c:catAx>
      <c:valAx>
        <c:axId val="79651200"/>
        <c:scaling>
          <c:orientation val="minMax"/>
        </c:scaling>
        <c:axPos val="l"/>
        <c:numFmt formatCode="#,##0_);\(#,##0\)" sourceLinked="0"/>
        <c:majorTickMark val="none"/>
        <c:tickLblPos val="nextTo"/>
        <c:crossAx val="78895744"/>
        <c:crosses val="autoZero"/>
        <c:crossBetween val="between"/>
      </c:valAx>
    </c:plotArea>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TW"/>
  <c:chart>
    <c:autoTitleDeleted val="1"/>
    <c:plotArea>
      <c:layout>
        <c:manualLayout>
          <c:layoutTarget val="inner"/>
          <c:xMode val="edge"/>
          <c:yMode val="edge"/>
          <c:x val="0.34365135608048974"/>
          <c:y val="5.1400554097404488E-2"/>
          <c:w val="0.62579308836395464"/>
          <c:h val="0.47868000874890637"/>
        </c:manualLayout>
      </c:layout>
      <c:barChart>
        <c:barDir val="col"/>
        <c:grouping val="clustered"/>
        <c:ser>
          <c:idx val="0"/>
          <c:order val="0"/>
          <c:tx>
            <c:strRef>
              <c:f>'Q2'!$B$7</c:f>
              <c:strCache>
                <c:ptCount val="1"/>
                <c:pt idx="0">
                  <c:v>2014(基數=623)</c:v>
                </c:pt>
              </c:strCache>
            </c:strRef>
          </c:tx>
          <c:spPr>
            <a:solidFill>
              <a:schemeClr val="bg1">
                <a:lumMod val="65000"/>
              </a:schemeClr>
            </a:solidFill>
          </c:spPr>
          <c:cat>
            <c:strRef>
              <c:f>'Q2'!$C$6:$F$6</c:f>
              <c:strCache>
                <c:ptCount val="4"/>
                <c:pt idx="0">
                  <c:v>效用細(包括冇效用)</c:v>
                </c:pt>
                <c:pt idx="1">
                  <c:v>一半半</c:v>
                </c:pt>
                <c:pt idx="2">
                  <c:v>效用大</c:v>
                </c:pt>
                <c:pt idx="3">
                  <c:v>唔知/難講</c:v>
                </c:pt>
              </c:strCache>
            </c:strRef>
          </c:cat>
          <c:val>
            <c:numRef>
              <c:f>'Q2'!$C$7:$F$7</c:f>
              <c:numCache>
                <c:formatCode>0%</c:formatCode>
                <c:ptCount val="4"/>
                <c:pt idx="0">
                  <c:v>0.35000000000000009</c:v>
                </c:pt>
                <c:pt idx="1">
                  <c:v>0.32000000000000012</c:v>
                </c:pt>
                <c:pt idx="2">
                  <c:v>0.28000000000000008</c:v>
                </c:pt>
                <c:pt idx="3">
                  <c:v>0.05</c:v>
                </c:pt>
              </c:numCache>
            </c:numRef>
          </c:val>
        </c:ser>
        <c:ser>
          <c:idx val="1"/>
          <c:order val="1"/>
          <c:tx>
            <c:strRef>
              <c:f>'Q2'!$B$8</c:f>
              <c:strCache>
                <c:ptCount val="1"/>
                <c:pt idx="0">
                  <c:v>2015(基數=525)</c:v>
                </c:pt>
              </c:strCache>
            </c:strRef>
          </c:tx>
          <c:spPr>
            <a:solidFill>
              <a:srgbClr val="FF0000"/>
            </a:solidFill>
            <a:ln>
              <a:solidFill>
                <a:srgbClr val="FF0000"/>
              </a:solidFill>
            </a:ln>
          </c:spPr>
          <c:cat>
            <c:strRef>
              <c:f>'Q2'!$C$6:$F$6</c:f>
              <c:strCache>
                <c:ptCount val="4"/>
                <c:pt idx="0">
                  <c:v>效用細(包括冇效用)</c:v>
                </c:pt>
                <c:pt idx="1">
                  <c:v>一半半</c:v>
                </c:pt>
                <c:pt idx="2">
                  <c:v>效用大</c:v>
                </c:pt>
                <c:pt idx="3">
                  <c:v>唔知/難講</c:v>
                </c:pt>
              </c:strCache>
            </c:strRef>
          </c:cat>
          <c:val>
            <c:numRef>
              <c:f>'Q2'!$C$8:$F$8</c:f>
              <c:numCache>
                <c:formatCode>0%</c:formatCode>
                <c:ptCount val="4"/>
                <c:pt idx="0">
                  <c:v>0.44</c:v>
                </c:pt>
                <c:pt idx="1">
                  <c:v>0.27</c:v>
                </c:pt>
                <c:pt idx="2">
                  <c:v>0.14000000000000001</c:v>
                </c:pt>
                <c:pt idx="3">
                  <c:v>0.15000000000000005</c:v>
                </c:pt>
              </c:numCache>
            </c:numRef>
          </c:val>
        </c:ser>
        <c:ser>
          <c:idx val="2"/>
          <c:order val="2"/>
          <c:tx>
            <c:strRef>
              <c:f>'Q2'!$B$9</c:f>
              <c:strCache>
                <c:ptCount val="1"/>
                <c:pt idx="0">
                  <c:v>2016(基數=538)</c:v>
                </c:pt>
              </c:strCache>
            </c:strRef>
          </c:tx>
          <c:spPr>
            <a:solidFill>
              <a:srgbClr val="FFFF00"/>
            </a:solidFill>
            <a:ln>
              <a:solidFill>
                <a:srgbClr val="FFFF00"/>
              </a:solidFill>
            </a:ln>
          </c:spPr>
          <c:cat>
            <c:strRef>
              <c:f>'Q2'!$C$6:$F$6</c:f>
              <c:strCache>
                <c:ptCount val="4"/>
                <c:pt idx="0">
                  <c:v>效用細(包括冇效用)</c:v>
                </c:pt>
                <c:pt idx="1">
                  <c:v>一半半</c:v>
                </c:pt>
                <c:pt idx="2">
                  <c:v>效用大</c:v>
                </c:pt>
                <c:pt idx="3">
                  <c:v>唔知/難講</c:v>
                </c:pt>
              </c:strCache>
            </c:strRef>
          </c:cat>
          <c:val>
            <c:numRef>
              <c:f>'Q2'!$C$9:$F$9</c:f>
              <c:numCache>
                <c:formatCode>0%</c:formatCode>
                <c:ptCount val="4"/>
                <c:pt idx="0">
                  <c:v>0.51</c:v>
                </c:pt>
                <c:pt idx="1">
                  <c:v>0.18000000000000005</c:v>
                </c:pt>
                <c:pt idx="2">
                  <c:v>0.12000000000000002</c:v>
                </c:pt>
                <c:pt idx="3">
                  <c:v>0.19</c:v>
                </c:pt>
              </c:numCache>
            </c:numRef>
          </c:val>
        </c:ser>
        <c:ser>
          <c:idx val="3"/>
          <c:order val="3"/>
          <c:tx>
            <c:strRef>
              <c:f>'Q2'!$B$10</c:f>
              <c:strCache>
                <c:ptCount val="1"/>
                <c:pt idx="0">
                  <c:v>2017(基數=528)</c:v>
                </c:pt>
              </c:strCache>
            </c:strRef>
          </c:tx>
          <c:spPr>
            <a:solidFill>
              <a:srgbClr val="FF33CC"/>
            </a:solidFill>
          </c:spPr>
          <c:cat>
            <c:strRef>
              <c:f>'Q2'!$C$6:$F$6</c:f>
              <c:strCache>
                <c:ptCount val="4"/>
                <c:pt idx="0">
                  <c:v>效用細(包括冇效用)</c:v>
                </c:pt>
                <c:pt idx="1">
                  <c:v>一半半</c:v>
                </c:pt>
                <c:pt idx="2">
                  <c:v>效用大</c:v>
                </c:pt>
                <c:pt idx="3">
                  <c:v>唔知/難講</c:v>
                </c:pt>
              </c:strCache>
            </c:strRef>
          </c:cat>
          <c:val>
            <c:numRef>
              <c:f>'Q2'!$C$10:$F$10</c:f>
              <c:numCache>
                <c:formatCode>0%</c:formatCode>
                <c:ptCount val="4"/>
                <c:pt idx="0">
                  <c:v>0.45</c:v>
                </c:pt>
                <c:pt idx="1">
                  <c:v>0.24000000000000005</c:v>
                </c:pt>
                <c:pt idx="2">
                  <c:v>0.17</c:v>
                </c:pt>
                <c:pt idx="3">
                  <c:v>0.13</c:v>
                </c:pt>
              </c:numCache>
            </c:numRef>
          </c:val>
        </c:ser>
        <c:ser>
          <c:idx val="4"/>
          <c:order val="4"/>
          <c:tx>
            <c:strRef>
              <c:f>'Q2'!$B$11</c:f>
              <c:strCache>
                <c:ptCount val="1"/>
                <c:pt idx="0">
                  <c:v>2017(10月)(基數=542)</c:v>
                </c:pt>
              </c:strCache>
            </c:strRef>
          </c:tx>
          <c:spPr>
            <a:solidFill>
              <a:srgbClr val="0070C0"/>
            </a:solidFill>
          </c:spPr>
          <c:cat>
            <c:strRef>
              <c:f>'Q2'!$C$6:$F$6</c:f>
              <c:strCache>
                <c:ptCount val="4"/>
                <c:pt idx="0">
                  <c:v>效用細(包括冇效用)</c:v>
                </c:pt>
                <c:pt idx="1">
                  <c:v>一半半</c:v>
                </c:pt>
                <c:pt idx="2">
                  <c:v>效用大</c:v>
                </c:pt>
                <c:pt idx="3">
                  <c:v>唔知/難講</c:v>
                </c:pt>
              </c:strCache>
            </c:strRef>
          </c:cat>
          <c:val>
            <c:numRef>
              <c:f>'Q2'!$C$11:$F$11</c:f>
              <c:numCache>
                <c:formatCode>0%</c:formatCode>
                <c:ptCount val="4"/>
                <c:pt idx="0">
                  <c:v>0.34</c:v>
                </c:pt>
                <c:pt idx="1">
                  <c:v>0.31000000000000011</c:v>
                </c:pt>
                <c:pt idx="2">
                  <c:v>0.24000000000000005</c:v>
                </c:pt>
                <c:pt idx="3">
                  <c:v>0.11</c:v>
                </c:pt>
              </c:numCache>
            </c:numRef>
          </c:val>
        </c:ser>
        <c:ser>
          <c:idx val="5"/>
          <c:order val="5"/>
          <c:tx>
            <c:strRef>
              <c:f>'Q2'!$B$12</c:f>
              <c:strCache>
                <c:ptCount val="1"/>
                <c:pt idx="0">
                  <c:v>2018(基數=544)</c:v>
                </c:pt>
              </c:strCache>
            </c:strRef>
          </c:tx>
          <c:spPr>
            <a:solidFill>
              <a:srgbClr val="8DE79E"/>
            </a:solidFill>
          </c:spPr>
          <c:cat>
            <c:strRef>
              <c:f>'Q2'!$C$6:$F$6</c:f>
              <c:strCache>
                <c:ptCount val="4"/>
                <c:pt idx="0">
                  <c:v>效用細(包括冇效用)</c:v>
                </c:pt>
                <c:pt idx="1">
                  <c:v>一半半</c:v>
                </c:pt>
                <c:pt idx="2">
                  <c:v>效用大</c:v>
                </c:pt>
                <c:pt idx="3">
                  <c:v>唔知/難講</c:v>
                </c:pt>
              </c:strCache>
            </c:strRef>
          </c:cat>
          <c:val>
            <c:numRef>
              <c:f>'Q2'!$C$12:$F$12</c:f>
              <c:numCache>
                <c:formatCode>0%</c:formatCode>
                <c:ptCount val="4"/>
                <c:pt idx="0">
                  <c:v>0.47000000000000008</c:v>
                </c:pt>
                <c:pt idx="1">
                  <c:v>0.21000000000000005</c:v>
                </c:pt>
                <c:pt idx="2">
                  <c:v>0.13</c:v>
                </c:pt>
                <c:pt idx="3">
                  <c:v>0.19</c:v>
                </c:pt>
              </c:numCache>
            </c:numRef>
          </c:val>
        </c:ser>
        <c:axId val="79524224"/>
        <c:axId val="79525760"/>
      </c:barChart>
      <c:catAx>
        <c:axId val="79524224"/>
        <c:scaling>
          <c:orientation val="minMax"/>
        </c:scaling>
        <c:axPos val="b"/>
        <c:majorTickMark val="none"/>
        <c:tickLblPos val="nextTo"/>
        <c:crossAx val="79525760"/>
        <c:crosses val="autoZero"/>
        <c:auto val="1"/>
        <c:lblAlgn val="ctr"/>
        <c:lblOffset val="100"/>
      </c:catAx>
      <c:valAx>
        <c:axId val="79525760"/>
        <c:scaling>
          <c:orientation val="minMax"/>
        </c:scaling>
        <c:axPos val="l"/>
        <c:majorGridlines/>
        <c:numFmt formatCode="0%" sourceLinked="1"/>
        <c:majorTickMark val="none"/>
        <c:tickLblPos val="nextTo"/>
        <c:crossAx val="79524224"/>
        <c:crosses val="autoZero"/>
        <c:crossBetween val="between"/>
      </c:valAx>
      <c:dTable>
        <c:showHorzBorder val="1"/>
        <c:showVertBorder val="1"/>
        <c:showOutline val="1"/>
        <c:showKeys val="1"/>
      </c:dTable>
    </c:plotArea>
    <c:plotVisOnly val="1"/>
  </c:chart>
  <c:txPr>
    <a:bodyPr/>
    <a:lstStyle/>
    <a:p>
      <a:pPr>
        <a:defRPr sz="1400" b="1"/>
      </a:pPr>
      <a:endParaRPr lang="zh-TW"/>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TW"/>
  <c:style val="4"/>
  <c:chart>
    <c:autoTitleDeleted val="1"/>
    <c:plotArea>
      <c:layout/>
      <c:barChart>
        <c:barDir val="col"/>
        <c:grouping val="clustered"/>
        <c:ser>
          <c:idx val="0"/>
          <c:order val="0"/>
          <c:spPr>
            <a:solidFill>
              <a:srgbClr val="00B0F0"/>
            </a:solidFill>
          </c:spPr>
          <c:dLbls>
            <c:txPr>
              <a:bodyPr/>
              <a:lstStyle/>
              <a:p>
                <a:pPr>
                  <a:defRPr sz="2000"/>
                </a:pPr>
                <a:endParaRPr lang="zh-TW"/>
              </a:p>
            </c:txPr>
            <c:showVal val="1"/>
          </c:dLbls>
          <c:cat>
            <c:strRef>
              <c:f>'Q3'!$B$14:$E$14</c:f>
              <c:strCache>
                <c:ptCount val="4"/>
                <c:pt idx="0">
                  <c:v>效用細(包括冇效用)</c:v>
                </c:pt>
                <c:pt idx="1">
                  <c:v>一半半</c:v>
                </c:pt>
                <c:pt idx="2">
                  <c:v>效用大</c:v>
                </c:pt>
                <c:pt idx="3">
                  <c:v>唔知/難講</c:v>
                </c:pt>
              </c:strCache>
            </c:strRef>
          </c:cat>
          <c:val>
            <c:numRef>
              <c:f>'Q3'!$B$15:$E$15</c:f>
              <c:numCache>
                <c:formatCode>0%</c:formatCode>
                <c:ptCount val="4"/>
                <c:pt idx="0">
                  <c:v>0.60000000000000064</c:v>
                </c:pt>
                <c:pt idx="1">
                  <c:v>0.16</c:v>
                </c:pt>
                <c:pt idx="2">
                  <c:v>0.1</c:v>
                </c:pt>
                <c:pt idx="3">
                  <c:v>0.14000000000000001</c:v>
                </c:pt>
              </c:numCache>
            </c:numRef>
          </c:val>
        </c:ser>
        <c:dLbls>
          <c:showVal val="1"/>
        </c:dLbls>
        <c:overlap val="-25"/>
        <c:axId val="79698560"/>
        <c:axId val="79712640"/>
      </c:barChart>
      <c:catAx>
        <c:axId val="79698560"/>
        <c:scaling>
          <c:orientation val="minMax"/>
        </c:scaling>
        <c:axPos val="b"/>
        <c:majorTickMark val="none"/>
        <c:tickLblPos val="nextTo"/>
        <c:txPr>
          <a:bodyPr/>
          <a:lstStyle/>
          <a:p>
            <a:pPr>
              <a:defRPr sz="1600"/>
            </a:pPr>
            <a:endParaRPr lang="zh-TW"/>
          </a:p>
        </c:txPr>
        <c:crossAx val="79712640"/>
        <c:crosses val="autoZero"/>
        <c:auto val="1"/>
        <c:lblAlgn val="ctr"/>
        <c:lblOffset val="100"/>
      </c:catAx>
      <c:valAx>
        <c:axId val="79712640"/>
        <c:scaling>
          <c:orientation val="minMax"/>
        </c:scaling>
        <c:delete val="1"/>
        <c:axPos val="l"/>
        <c:numFmt formatCode="0%" sourceLinked="1"/>
        <c:majorTickMark val="none"/>
        <c:tickLblPos val="none"/>
        <c:crossAx val="79698560"/>
        <c:crosses val="autoZero"/>
        <c:crossBetween val="between"/>
      </c:valAx>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TW"/>
  <c:chart>
    <c:plotArea>
      <c:layout>
        <c:manualLayout>
          <c:layoutTarget val="inner"/>
          <c:xMode val="edge"/>
          <c:yMode val="edge"/>
          <c:x val="0.12240507436570429"/>
          <c:y val="2.8252405949256338E-2"/>
          <c:w val="0.87759492563429575"/>
          <c:h val="0.8288928988043166"/>
        </c:manualLayout>
      </c:layout>
      <c:barChart>
        <c:barDir val="col"/>
        <c:grouping val="clustered"/>
        <c:ser>
          <c:idx val="0"/>
          <c:order val="0"/>
          <c:spPr>
            <a:solidFill>
              <a:srgbClr val="FF0000"/>
            </a:solidFill>
          </c:spPr>
          <c:dLbls>
            <c:txPr>
              <a:bodyPr/>
              <a:lstStyle/>
              <a:p>
                <a:pPr>
                  <a:defRPr sz="2000"/>
                </a:pPr>
                <a:endParaRPr lang="zh-TW"/>
              </a:p>
            </c:txPr>
            <c:showVal val="1"/>
          </c:dLbls>
          <c:cat>
            <c:strRef>
              <c:f>'Q4'!$C$8:$F$8</c:f>
              <c:strCache>
                <c:ptCount val="4"/>
                <c:pt idx="0">
                  <c:v>有需要</c:v>
                </c:pt>
                <c:pt idx="1">
                  <c:v>一半半</c:v>
                </c:pt>
                <c:pt idx="2">
                  <c:v>冇需要</c:v>
                </c:pt>
                <c:pt idx="3">
                  <c:v>唔知/難講</c:v>
                </c:pt>
              </c:strCache>
            </c:strRef>
          </c:cat>
          <c:val>
            <c:numRef>
              <c:f>'Q4'!$C$9:$F$9</c:f>
              <c:numCache>
                <c:formatCode>0%</c:formatCode>
                <c:ptCount val="4"/>
                <c:pt idx="0">
                  <c:v>0.58000000000000007</c:v>
                </c:pt>
                <c:pt idx="1">
                  <c:v>0.1</c:v>
                </c:pt>
                <c:pt idx="2">
                  <c:v>0.26</c:v>
                </c:pt>
                <c:pt idx="3">
                  <c:v>6.0000000000000032E-2</c:v>
                </c:pt>
              </c:numCache>
            </c:numRef>
          </c:val>
        </c:ser>
        <c:dLbls>
          <c:showVal val="1"/>
        </c:dLbls>
        <c:gapWidth val="75"/>
        <c:axId val="79732096"/>
        <c:axId val="79742080"/>
      </c:barChart>
      <c:catAx>
        <c:axId val="79732096"/>
        <c:scaling>
          <c:orientation val="minMax"/>
        </c:scaling>
        <c:axPos val="b"/>
        <c:majorTickMark val="none"/>
        <c:tickLblPos val="nextTo"/>
        <c:txPr>
          <a:bodyPr/>
          <a:lstStyle/>
          <a:p>
            <a:pPr>
              <a:defRPr sz="1400"/>
            </a:pPr>
            <a:endParaRPr lang="zh-TW"/>
          </a:p>
        </c:txPr>
        <c:crossAx val="79742080"/>
        <c:crosses val="autoZero"/>
        <c:auto val="1"/>
        <c:lblAlgn val="ctr"/>
        <c:lblOffset val="100"/>
      </c:catAx>
      <c:valAx>
        <c:axId val="79742080"/>
        <c:scaling>
          <c:orientation val="minMax"/>
        </c:scaling>
        <c:axPos val="l"/>
        <c:numFmt formatCode="0%" sourceLinked="1"/>
        <c:majorTickMark val="none"/>
        <c:tickLblPos val="nextTo"/>
        <c:crossAx val="79732096"/>
        <c:crosses val="autoZero"/>
        <c:crossBetween val="between"/>
      </c:valAx>
    </c:plotArea>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zh-TW"/>
  <c:chart>
    <c:autoTitleDeleted val="1"/>
    <c:plotArea>
      <c:layout/>
      <c:barChart>
        <c:barDir val="col"/>
        <c:grouping val="clustered"/>
        <c:ser>
          <c:idx val="0"/>
          <c:order val="0"/>
          <c:tx>
            <c:strRef>
              <c:f>'Q4'!$G$37</c:f>
              <c:strCache>
                <c:ptCount val="1"/>
                <c:pt idx="0">
                  <c:v>有需要</c:v>
                </c:pt>
              </c:strCache>
            </c:strRef>
          </c:tx>
          <c:spPr>
            <a:solidFill>
              <a:srgbClr val="00B0F0"/>
            </a:solidFill>
          </c:spPr>
          <c:dLbls>
            <c:txPr>
              <a:bodyPr/>
              <a:lstStyle/>
              <a:p>
                <a:pPr>
                  <a:defRPr sz="2000"/>
                </a:pPr>
                <a:endParaRPr lang="zh-TW"/>
              </a:p>
            </c:txPr>
            <c:showVal val="1"/>
          </c:dLbls>
          <c:cat>
            <c:strRef>
              <c:f>'Q4'!$H$36:$J$36</c:f>
              <c:strCache>
                <c:ptCount val="3"/>
                <c:pt idx="0">
                  <c:v>統稱「下層」</c:v>
                </c:pt>
                <c:pt idx="1">
                  <c:v>統稱「中層」</c:v>
                </c:pt>
                <c:pt idx="2">
                  <c:v>統稱「上層」</c:v>
                </c:pt>
              </c:strCache>
            </c:strRef>
          </c:cat>
          <c:val>
            <c:numRef>
              <c:f>'Q4'!$H$37:$J$37</c:f>
              <c:numCache>
                <c:formatCode>0%</c:formatCode>
                <c:ptCount val="3"/>
                <c:pt idx="0">
                  <c:v>0.70100000000000062</c:v>
                </c:pt>
                <c:pt idx="1">
                  <c:v>0.49800000000000039</c:v>
                </c:pt>
                <c:pt idx="2">
                  <c:v>0.56100000000000005</c:v>
                </c:pt>
              </c:numCache>
            </c:numRef>
          </c:val>
        </c:ser>
        <c:dLbls>
          <c:showVal val="1"/>
        </c:dLbls>
        <c:overlap val="-25"/>
        <c:axId val="79778560"/>
        <c:axId val="79780096"/>
      </c:barChart>
      <c:catAx>
        <c:axId val="79778560"/>
        <c:scaling>
          <c:orientation val="minMax"/>
        </c:scaling>
        <c:axPos val="b"/>
        <c:majorTickMark val="none"/>
        <c:tickLblPos val="nextTo"/>
        <c:txPr>
          <a:bodyPr/>
          <a:lstStyle/>
          <a:p>
            <a:pPr>
              <a:defRPr sz="1400"/>
            </a:pPr>
            <a:endParaRPr lang="zh-TW"/>
          </a:p>
        </c:txPr>
        <c:crossAx val="79780096"/>
        <c:crosses val="autoZero"/>
        <c:auto val="1"/>
        <c:lblAlgn val="ctr"/>
        <c:lblOffset val="100"/>
      </c:catAx>
      <c:valAx>
        <c:axId val="79780096"/>
        <c:scaling>
          <c:orientation val="minMax"/>
        </c:scaling>
        <c:delete val="1"/>
        <c:axPos val="l"/>
        <c:numFmt formatCode="0%" sourceLinked="1"/>
        <c:tickLblPos val="none"/>
        <c:crossAx val="79778560"/>
        <c:crosses val="autoZero"/>
        <c:crossBetween val="between"/>
      </c:valAx>
    </c:plotArea>
    <c:legend>
      <c:legendPos val="t"/>
      <c:layout/>
      <c:txPr>
        <a:bodyPr/>
        <a:lstStyle/>
        <a:p>
          <a:pPr>
            <a:defRPr sz="1400"/>
          </a:pPr>
          <a:endParaRPr lang="zh-TW"/>
        </a:p>
      </c:txPr>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zh-TW"/>
  <c:style val="12"/>
  <c:chart>
    <c:autoTitleDeleted val="1"/>
    <c:plotArea>
      <c:layout/>
      <c:barChart>
        <c:barDir val="col"/>
        <c:grouping val="clustered"/>
        <c:ser>
          <c:idx val="0"/>
          <c:order val="0"/>
          <c:spPr>
            <a:solidFill>
              <a:srgbClr val="FF0000"/>
            </a:solidFill>
          </c:spPr>
          <c:dLbls>
            <c:txPr>
              <a:bodyPr/>
              <a:lstStyle/>
              <a:p>
                <a:pPr>
                  <a:defRPr sz="2000"/>
                </a:pPr>
                <a:endParaRPr lang="zh-TW"/>
              </a:p>
            </c:txPr>
            <c:showVal val="1"/>
          </c:dLbls>
          <c:cat>
            <c:strRef>
              <c:f>'Q5'!$B$4:$E$4</c:f>
              <c:strCache>
                <c:ptCount val="4"/>
                <c:pt idx="0">
                  <c:v>有需要</c:v>
                </c:pt>
                <c:pt idx="1">
                  <c:v>一半半</c:v>
                </c:pt>
                <c:pt idx="2">
                  <c:v>冇需要</c:v>
                </c:pt>
                <c:pt idx="3">
                  <c:v>唔知/難講</c:v>
                </c:pt>
              </c:strCache>
            </c:strRef>
          </c:cat>
          <c:val>
            <c:numRef>
              <c:f>'Q5'!$B$5:$E$5</c:f>
              <c:numCache>
                <c:formatCode>0%</c:formatCode>
                <c:ptCount val="4"/>
                <c:pt idx="0">
                  <c:v>0.66000000000000103</c:v>
                </c:pt>
                <c:pt idx="1">
                  <c:v>8.0000000000000043E-2</c:v>
                </c:pt>
                <c:pt idx="2">
                  <c:v>0.2</c:v>
                </c:pt>
                <c:pt idx="3">
                  <c:v>6.0000000000000032E-2</c:v>
                </c:pt>
              </c:numCache>
            </c:numRef>
          </c:val>
        </c:ser>
        <c:dLbls>
          <c:showVal val="1"/>
        </c:dLbls>
        <c:overlap val="-25"/>
        <c:axId val="80177408"/>
        <c:axId val="80183296"/>
      </c:barChart>
      <c:catAx>
        <c:axId val="80177408"/>
        <c:scaling>
          <c:orientation val="minMax"/>
        </c:scaling>
        <c:axPos val="b"/>
        <c:majorTickMark val="none"/>
        <c:tickLblPos val="nextTo"/>
        <c:txPr>
          <a:bodyPr/>
          <a:lstStyle/>
          <a:p>
            <a:pPr>
              <a:defRPr sz="1400"/>
            </a:pPr>
            <a:endParaRPr lang="zh-TW"/>
          </a:p>
        </c:txPr>
        <c:crossAx val="80183296"/>
        <c:crosses val="autoZero"/>
        <c:auto val="1"/>
        <c:lblAlgn val="ctr"/>
        <c:lblOffset val="100"/>
      </c:catAx>
      <c:valAx>
        <c:axId val="80183296"/>
        <c:scaling>
          <c:orientation val="minMax"/>
        </c:scaling>
        <c:delete val="1"/>
        <c:axPos val="l"/>
        <c:numFmt formatCode="0%" sourceLinked="1"/>
        <c:tickLblPos val="none"/>
        <c:crossAx val="80177408"/>
        <c:crosses val="autoZero"/>
        <c:crossBetween val="between"/>
      </c:valAx>
    </c:plotArea>
    <c:plotVisOnly val="1"/>
    <c:dispBlanksAs val="gap"/>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zh-TW"/>
  <c:chart>
    <c:autoTitleDeleted val="1"/>
    <c:plotArea>
      <c:layout/>
      <c:barChart>
        <c:barDir val="col"/>
        <c:grouping val="clustered"/>
        <c:ser>
          <c:idx val="0"/>
          <c:order val="0"/>
          <c:tx>
            <c:strRef>
              <c:f>'Q5'!$C$15</c:f>
              <c:strCache>
                <c:ptCount val="1"/>
                <c:pt idx="0">
                  <c:v>有需要</c:v>
                </c:pt>
              </c:strCache>
            </c:strRef>
          </c:tx>
          <c:spPr>
            <a:solidFill>
              <a:srgbClr val="00B0F0"/>
            </a:solidFill>
          </c:spPr>
          <c:dLbls>
            <c:txPr>
              <a:bodyPr/>
              <a:lstStyle/>
              <a:p>
                <a:pPr>
                  <a:defRPr sz="2000"/>
                </a:pPr>
                <a:endParaRPr lang="zh-TW"/>
              </a:p>
            </c:txPr>
            <c:showVal val="1"/>
          </c:dLbls>
          <c:cat>
            <c:strRef>
              <c:f>'Q5'!$D$14:$F$14</c:f>
              <c:strCache>
                <c:ptCount val="3"/>
                <c:pt idx="0">
                  <c:v> 18 - 29歲</c:v>
                </c:pt>
                <c:pt idx="1">
                  <c:v>30 - 49歲</c:v>
                </c:pt>
                <c:pt idx="2">
                  <c:v>50 歲或以上</c:v>
                </c:pt>
              </c:strCache>
            </c:strRef>
          </c:cat>
          <c:val>
            <c:numRef>
              <c:f>'Q5'!$D$15:$F$15</c:f>
              <c:numCache>
                <c:formatCode>###0.0%</c:formatCode>
                <c:ptCount val="3"/>
                <c:pt idx="0">
                  <c:v>0.71974105774005592</c:v>
                </c:pt>
                <c:pt idx="1">
                  <c:v>0.65223262823760353</c:v>
                </c:pt>
                <c:pt idx="2">
                  <c:v>0.65333495738546166</c:v>
                </c:pt>
              </c:numCache>
            </c:numRef>
          </c:val>
        </c:ser>
        <c:dLbls>
          <c:showVal val="1"/>
        </c:dLbls>
        <c:overlap val="-25"/>
        <c:axId val="80190848"/>
        <c:axId val="80221312"/>
      </c:barChart>
      <c:catAx>
        <c:axId val="80190848"/>
        <c:scaling>
          <c:orientation val="minMax"/>
        </c:scaling>
        <c:axPos val="b"/>
        <c:majorTickMark val="none"/>
        <c:tickLblPos val="nextTo"/>
        <c:txPr>
          <a:bodyPr/>
          <a:lstStyle/>
          <a:p>
            <a:pPr>
              <a:defRPr sz="1400"/>
            </a:pPr>
            <a:endParaRPr lang="zh-TW"/>
          </a:p>
        </c:txPr>
        <c:crossAx val="80221312"/>
        <c:crosses val="autoZero"/>
        <c:auto val="1"/>
        <c:lblAlgn val="ctr"/>
        <c:lblOffset val="100"/>
      </c:catAx>
      <c:valAx>
        <c:axId val="80221312"/>
        <c:scaling>
          <c:orientation val="minMax"/>
        </c:scaling>
        <c:delete val="1"/>
        <c:axPos val="l"/>
        <c:numFmt formatCode="###0.0%" sourceLinked="1"/>
        <c:tickLblPos val="none"/>
        <c:crossAx val="80190848"/>
        <c:crosses val="autoZero"/>
        <c:crossBetween val="between"/>
      </c:valAx>
    </c:plotArea>
    <c:legend>
      <c:legendPos val="t"/>
      <c:layout/>
      <c:txPr>
        <a:bodyPr/>
        <a:lstStyle/>
        <a:p>
          <a:pPr>
            <a:defRPr sz="1400"/>
          </a:pPr>
          <a:endParaRPr lang="zh-TW"/>
        </a:p>
      </c:txPr>
    </c:legend>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2945659" cy="495858"/>
          </a:xfrm>
          <a:prstGeom prst="rect">
            <a:avLst/>
          </a:prstGeom>
        </p:spPr>
        <p:txBody>
          <a:bodyPr vert="horz" lIns="90827" tIns="45414" rIns="90827" bIns="45414" rtlCol="0"/>
          <a:lstStyle>
            <a:lvl1pPr algn="l">
              <a:defRPr sz="1200"/>
            </a:lvl1pPr>
          </a:lstStyle>
          <a:p>
            <a:endParaRPr lang="zh-TW" altLang="en-US"/>
          </a:p>
        </p:txBody>
      </p:sp>
      <p:sp>
        <p:nvSpPr>
          <p:cNvPr id="3" name="日期版面配置區 2"/>
          <p:cNvSpPr>
            <a:spLocks noGrp="1"/>
          </p:cNvSpPr>
          <p:nvPr>
            <p:ph type="dt" sz="quarter" idx="1"/>
          </p:nvPr>
        </p:nvSpPr>
        <p:spPr>
          <a:xfrm>
            <a:off x="3850443" y="1"/>
            <a:ext cx="2945659" cy="495858"/>
          </a:xfrm>
          <a:prstGeom prst="rect">
            <a:avLst/>
          </a:prstGeom>
        </p:spPr>
        <p:txBody>
          <a:bodyPr vert="horz" lIns="90827" tIns="45414" rIns="90827" bIns="45414" rtlCol="0"/>
          <a:lstStyle>
            <a:lvl1pPr algn="r">
              <a:defRPr sz="1200"/>
            </a:lvl1pPr>
          </a:lstStyle>
          <a:p>
            <a:fld id="{737AC24F-7821-4597-BA63-AE6B850D39DB}" type="datetimeFigureOut">
              <a:rPr lang="zh-TW" altLang="en-US" smtClean="0"/>
              <a:pPr/>
              <a:t>2018/10/12</a:t>
            </a:fld>
            <a:endParaRPr lang="zh-TW" altLang="en-US"/>
          </a:p>
        </p:txBody>
      </p:sp>
      <p:sp>
        <p:nvSpPr>
          <p:cNvPr id="4" name="頁尾版面配置區 3"/>
          <p:cNvSpPr>
            <a:spLocks noGrp="1"/>
          </p:cNvSpPr>
          <p:nvPr>
            <p:ph type="ftr" sz="quarter" idx="2"/>
          </p:nvPr>
        </p:nvSpPr>
        <p:spPr>
          <a:xfrm>
            <a:off x="0" y="9429202"/>
            <a:ext cx="2945659" cy="495858"/>
          </a:xfrm>
          <a:prstGeom prst="rect">
            <a:avLst/>
          </a:prstGeom>
        </p:spPr>
        <p:txBody>
          <a:bodyPr vert="horz" lIns="90827" tIns="45414" rIns="90827" bIns="45414"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9202"/>
            <a:ext cx="2945659" cy="495858"/>
          </a:xfrm>
          <a:prstGeom prst="rect">
            <a:avLst/>
          </a:prstGeom>
        </p:spPr>
        <p:txBody>
          <a:bodyPr vert="horz" lIns="90827" tIns="45414" rIns="90827" bIns="45414" rtlCol="0" anchor="b"/>
          <a:lstStyle>
            <a:lvl1pPr algn="r">
              <a:defRPr sz="1200"/>
            </a:lvl1pPr>
          </a:lstStyle>
          <a:p>
            <a:fld id="{A77EBF3D-6389-492A-A9B8-9F8A4D7C4C64}" type="slidenum">
              <a:rPr lang="zh-TW" altLang="en-US" smtClean="0"/>
              <a:pPr/>
              <a:t>‹#›</a:t>
            </a:fld>
            <a:endParaRPr lang="zh-TW" altLang="en-US"/>
          </a:p>
        </p:txBody>
      </p:sp>
    </p:spTree>
    <p:extLst>
      <p:ext uri="{BB962C8B-B14F-4D97-AF65-F5344CB8AC3E}">
        <p14:creationId xmlns:p14="http://schemas.microsoft.com/office/powerpoint/2010/main" xmlns="" val="3091005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2945659" cy="495858"/>
          </a:xfrm>
          <a:prstGeom prst="rect">
            <a:avLst/>
          </a:prstGeom>
        </p:spPr>
        <p:txBody>
          <a:bodyPr vert="horz" lIns="90827" tIns="45414" rIns="90827" bIns="45414" rtlCol="0"/>
          <a:lstStyle>
            <a:lvl1pPr algn="l">
              <a:defRPr sz="1200"/>
            </a:lvl1pPr>
          </a:lstStyle>
          <a:p>
            <a:endParaRPr lang="zh-TW" altLang="en-US"/>
          </a:p>
        </p:txBody>
      </p:sp>
      <p:sp>
        <p:nvSpPr>
          <p:cNvPr id="3" name="日期版面配置區 2"/>
          <p:cNvSpPr>
            <a:spLocks noGrp="1"/>
          </p:cNvSpPr>
          <p:nvPr>
            <p:ph type="dt" idx="1"/>
          </p:nvPr>
        </p:nvSpPr>
        <p:spPr>
          <a:xfrm>
            <a:off x="3850443" y="1"/>
            <a:ext cx="2945659" cy="495858"/>
          </a:xfrm>
          <a:prstGeom prst="rect">
            <a:avLst/>
          </a:prstGeom>
        </p:spPr>
        <p:txBody>
          <a:bodyPr vert="horz" lIns="90827" tIns="45414" rIns="90827" bIns="45414" rtlCol="0"/>
          <a:lstStyle>
            <a:lvl1pPr algn="r">
              <a:defRPr sz="1200"/>
            </a:lvl1pPr>
          </a:lstStyle>
          <a:p>
            <a:fld id="{5BE1A9ED-28AA-4B51-9CD1-F4942C348850}" type="datetimeFigureOut">
              <a:rPr lang="zh-TW" altLang="en-US" smtClean="0"/>
              <a:pPr/>
              <a:t>2018/10/12</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827" tIns="45414" rIns="90827" bIns="45414" rtlCol="0" anchor="ctr"/>
          <a:lstStyle/>
          <a:p>
            <a:endParaRPr lang="zh-TW" altLang="en-US"/>
          </a:p>
        </p:txBody>
      </p:sp>
      <p:sp>
        <p:nvSpPr>
          <p:cNvPr id="5" name="備忘稿版面配置區 4"/>
          <p:cNvSpPr>
            <a:spLocks noGrp="1"/>
          </p:cNvSpPr>
          <p:nvPr>
            <p:ph type="body" sz="quarter" idx="3"/>
          </p:nvPr>
        </p:nvSpPr>
        <p:spPr>
          <a:xfrm>
            <a:off x="679768" y="4715390"/>
            <a:ext cx="5438140" cy="4467461"/>
          </a:xfrm>
          <a:prstGeom prst="rect">
            <a:avLst/>
          </a:prstGeom>
        </p:spPr>
        <p:txBody>
          <a:bodyPr vert="horz" lIns="90827" tIns="45414" rIns="90827" bIns="45414"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29202"/>
            <a:ext cx="2945659" cy="495858"/>
          </a:xfrm>
          <a:prstGeom prst="rect">
            <a:avLst/>
          </a:prstGeom>
        </p:spPr>
        <p:txBody>
          <a:bodyPr vert="horz" lIns="90827" tIns="45414" rIns="90827" bIns="4541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9202"/>
            <a:ext cx="2945659" cy="495858"/>
          </a:xfrm>
          <a:prstGeom prst="rect">
            <a:avLst/>
          </a:prstGeom>
        </p:spPr>
        <p:txBody>
          <a:bodyPr vert="horz" lIns="90827" tIns="45414" rIns="90827" bIns="45414" rtlCol="0" anchor="b"/>
          <a:lstStyle>
            <a:lvl1pPr algn="r">
              <a:defRPr sz="1200"/>
            </a:lvl1pPr>
          </a:lstStyle>
          <a:p>
            <a:fld id="{6A42B419-B74F-4631-BD96-18C422537FC2}" type="slidenum">
              <a:rPr lang="zh-TW" altLang="en-US" smtClean="0"/>
              <a:pPr/>
              <a:t>‹#›</a:t>
            </a:fld>
            <a:endParaRPr lang="zh-TW" altLang="en-US"/>
          </a:p>
        </p:txBody>
      </p:sp>
    </p:spTree>
    <p:extLst>
      <p:ext uri="{BB962C8B-B14F-4D97-AF65-F5344CB8AC3E}">
        <p14:creationId xmlns:p14="http://schemas.microsoft.com/office/powerpoint/2010/main" xmlns="" val="367865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LOGO</a:t>
            </a:r>
            <a:r>
              <a:rPr lang="zh-TW" altLang="en-US" dirty="0" smtClean="0"/>
              <a:t>要轉</a:t>
            </a:r>
            <a:endParaRPr lang="zh-TW" altLang="en-US" dirty="0"/>
          </a:p>
        </p:txBody>
      </p:sp>
      <p:sp>
        <p:nvSpPr>
          <p:cNvPr id="4" name="投影片編號版面配置區 3"/>
          <p:cNvSpPr>
            <a:spLocks noGrp="1"/>
          </p:cNvSpPr>
          <p:nvPr>
            <p:ph type="sldNum" sz="quarter" idx="10"/>
          </p:nvPr>
        </p:nvSpPr>
        <p:spPr/>
        <p:txBody>
          <a:bodyPr/>
          <a:lstStyle/>
          <a:p>
            <a:fld id="{6A42B419-B74F-4631-BD96-18C422537FC2}" type="slidenum">
              <a:rPr lang="zh-TW" altLang="en-US" smtClean="0"/>
              <a:pPr/>
              <a:t>1</a:t>
            </a:fld>
            <a:endParaRPr lang="zh-TW" altLang="en-US"/>
          </a:p>
        </p:txBody>
      </p:sp>
    </p:spTree>
    <p:extLst>
      <p:ext uri="{BB962C8B-B14F-4D97-AF65-F5344CB8AC3E}">
        <p14:creationId xmlns:p14="http://schemas.microsoft.com/office/powerpoint/2010/main" xmlns="" val="1762792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14" name="標題 13"/>
          <p:cNvSpPr>
            <a:spLocks noGrp="1"/>
          </p:cNvSpPr>
          <p:nvPr>
            <p:ph type="ctrTitle"/>
          </p:nvPr>
        </p:nvSpPr>
        <p:spPr>
          <a:xfrm>
            <a:off x="1432560" y="359898"/>
            <a:ext cx="7406640" cy="1472184"/>
          </a:xfrm>
        </p:spPr>
        <p:txBody>
          <a:bodyPr anchor="b"/>
          <a:lstStyle>
            <a:lvl1pPr algn="l">
              <a:defRPr/>
            </a:lvl1pPr>
            <a:extLst/>
          </a:lstStyle>
          <a:p>
            <a:r>
              <a:rPr kumimoji="0" lang="zh-TW" altLang="en-US"/>
              <a:t>按一下以編輯母片標題樣式</a:t>
            </a:r>
            <a:endParaRPr kumimoji="0" lang="en-US"/>
          </a:p>
        </p:txBody>
      </p:sp>
      <p:sp>
        <p:nvSpPr>
          <p:cNvPr id="22" name="副標題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TW" altLang="en-US"/>
              <a:t>按一下以編輯母片副標題樣式</a:t>
            </a:r>
            <a:endParaRPr kumimoji="0" lang="en-US"/>
          </a:p>
        </p:txBody>
      </p:sp>
      <p:sp>
        <p:nvSpPr>
          <p:cNvPr id="7" name="日期版面配置區 6"/>
          <p:cNvSpPr>
            <a:spLocks noGrp="1"/>
          </p:cNvSpPr>
          <p:nvPr>
            <p:ph type="dt" sz="half" idx="10"/>
          </p:nvPr>
        </p:nvSpPr>
        <p:spPr/>
        <p:txBody>
          <a:bodyPr/>
          <a:lstStyle/>
          <a:p>
            <a:pPr>
              <a:defRPr/>
            </a:pPr>
            <a:endParaRPr lang="en-US" altLang="zh-TW"/>
          </a:p>
        </p:txBody>
      </p:sp>
      <p:sp>
        <p:nvSpPr>
          <p:cNvPr id="20" name="頁尾版面配置區 19"/>
          <p:cNvSpPr>
            <a:spLocks noGrp="1"/>
          </p:cNvSpPr>
          <p:nvPr>
            <p:ph type="ftr" sz="quarter" idx="11"/>
          </p:nvPr>
        </p:nvSpPr>
        <p:spPr/>
        <p:txBody>
          <a:bodyPr/>
          <a:lstStyle/>
          <a:p>
            <a:pPr>
              <a:defRPr/>
            </a:pPr>
            <a:endParaRPr lang="en-US" altLang="zh-TW"/>
          </a:p>
        </p:txBody>
      </p:sp>
      <p:sp>
        <p:nvSpPr>
          <p:cNvPr id="10" name="投影片編號版面配置區 9"/>
          <p:cNvSpPr>
            <a:spLocks noGrp="1"/>
          </p:cNvSpPr>
          <p:nvPr>
            <p:ph type="sldNum" sz="quarter" idx="12"/>
          </p:nvPr>
        </p:nvSpPr>
        <p:spPr/>
        <p:txBody>
          <a:bodyPr/>
          <a:lstStyle/>
          <a:p>
            <a:pPr>
              <a:defRPr/>
            </a:pPr>
            <a:fld id="{59AB243B-4DE2-4BF2-B898-BDC284A23DFD}" type="slidenum">
              <a:rPr lang="en-US" altLang="zh-TW" smtClean="0"/>
              <a:pPr>
                <a:defRPr/>
              </a:pPr>
              <a:t>‹#›</a:t>
            </a:fld>
            <a:endParaRPr lang="en-US" altLang="zh-TW"/>
          </a:p>
        </p:txBody>
      </p:sp>
      <p:sp>
        <p:nvSpPr>
          <p:cNvPr id="8" name="橢圓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橢圓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79EF7083-7B22-459C-93AA-EB65C962D091}" type="slidenum">
              <a:rPr lang="en-US" altLang="zh-TW" smtClean="0"/>
              <a:pPr>
                <a:defRPr/>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8000" y="274639"/>
            <a:ext cx="1828800" cy="5851525"/>
          </a:xfrm>
        </p:spPr>
        <p:txBody>
          <a:bodyPr vert="eaVert"/>
          <a:lstStyle/>
          <a:p>
            <a:r>
              <a:rPr kumimoji="0" lang="zh-TW" altLang="en-US"/>
              <a:t>按一下以編輯母片標題樣式</a:t>
            </a:r>
            <a:endParaRPr kumimoji="0" lang="en-US"/>
          </a:p>
        </p:txBody>
      </p:sp>
      <p:sp>
        <p:nvSpPr>
          <p:cNvPr id="3" name="直排文字版面配置區 2"/>
          <p:cNvSpPr>
            <a:spLocks noGrp="1"/>
          </p:cNvSpPr>
          <p:nvPr>
            <p:ph type="body" orient="vert" idx="1"/>
          </p:nvPr>
        </p:nvSpPr>
        <p:spPr>
          <a:xfrm>
            <a:off x="1143000" y="274640"/>
            <a:ext cx="5562600" cy="5851525"/>
          </a:xfrm>
        </p:spPr>
        <p:txBody>
          <a:bodyPr vert="eaVer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54BF3602-D0C6-4003-917B-285D8C410B4E}" type="slidenum">
              <a:rPr lang="en-US" altLang="zh-TW" smtClean="0"/>
              <a:pPr>
                <a:defRPr/>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a:t>按一下以編輯母片標題樣式</a:t>
            </a:r>
            <a:endParaRPr kumimoji="0" lang="en-US"/>
          </a:p>
        </p:txBody>
      </p:sp>
      <p:sp>
        <p:nvSpPr>
          <p:cNvPr id="3" name="內容版面配置區 2"/>
          <p:cNvSpPr>
            <a:spLocks noGrp="1"/>
          </p:cNvSpPr>
          <p:nvPr>
            <p:ph idx="1"/>
          </p:nvPr>
        </p:nvSpPr>
        <p:spPr/>
        <p:txBody>
          <a:bodyPr/>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E478B44E-642F-418C-8288-3A55534296F2}" type="slidenum">
              <a:rPr lang="en-US" altLang="zh-TW" smtClean="0"/>
              <a:pPr>
                <a:defRPr/>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TW" altLang="en-US"/>
              <a:t>按一下以編輯母片標題樣式</a:t>
            </a:r>
            <a:endParaRPr kumimoji="0" lang="en-US"/>
          </a:p>
        </p:txBody>
      </p:sp>
      <p:sp>
        <p:nvSpPr>
          <p:cNvPr id="3" name="文字版面配置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TW" altLang="en-US"/>
              <a:t>按一下以編輯母片文字樣式</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36F9D303-8354-47EA-BF42-01C0F6D4F8F1}" type="slidenum">
              <a:rPr lang="en-US" altLang="zh-TW" smtClean="0"/>
              <a:pPr>
                <a:defRPr/>
              </a:pPr>
              <a:t>‹#›</a:t>
            </a:fld>
            <a:endParaRPr lang="en-US" altLang="zh-TW"/>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橢圓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橢圓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p>
            <a:r>
              <a:rPr kumimoji="0" lang="zh-TW" altLang="en-US"/>
              <a:t>按一下以編輯母片標題樣式</a:t>
            </a:r>
            <a:endParaRPr kumimoji="0" lang="en-US"/>
          </a:p>
        </p:txBody>
      </p:sp>
      <p:sp>
        <p:nvSpPr>
          <p:cNvPr id="3" name="內容版面配置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4" name="內容版面配置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
        <p:nvSpPr>
          <p:cNvPr id="7" name="投影片編號版面配置區 6"/>
          <p:cNvSpPr>
            <a:spLocks noGrp="1"/>
          </p:cNvSpPr>
          <p:nvPr>
            <p:ph type="sldNum" sz="quarter" idx="12"/>
          </p:nvPr>
        </p:nvSpPr>
        <p:spPr/>
        <p:txBody>
          <a:bodyPr/>
          <a:lstStyle/>
          <a:p>
            <a:pPr>
              <a:defRPr/>
            </a:pPr>
            <a:fld id="{A2B8962B-B0DD-4ED5-BADA-68AB593A4F63}" type="slidenum">
              <a:rPr lang="en-US" altLang="zh-TW" smtClean="0"/>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TW" altLang="en-US"/>
              <a:t>按一下以編輯母片標題樣式</a:t>
            </a:r>
            <a:endParaRPr kumimoji="0" lang="en-US"/>
          </a:p>
        </p:txBody>
      </p:sp>
      <p:sp>
        <p:nvSpPr>
          <p:cNvPr id="3" name="文字版面配置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a:t>按一下以編輯母片文字樣式</a:t>
            </a:r>
          </a:p>
        </p:txBody>
      </p:sp>
      <p:sp>
        <p:nvSpPr>
          <p:cNvPr id="4" name="文字版面配置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a:t>按一下以編輯母片文字樣式</a:t>
            </a:r>
          </a:p>
        </p:txBody>
      </p:sp>
      <p:sp>
        <p:nvSpPr>
          <p:cNvPr id="5" name="內容版面配置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6" name="內容版面配置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7" name="日期版面配置區 6"/>
          <p:cNvSpPr>
            <a:spLocks noGrp="1"/>
          </p:cNvSpPr>
          <p:nvPr>
            <p:ph type="dt" sz="half" idx="10"/>
          </p:nvPr>
        </p:nvSpPr>
        <p:spPr/>
        <p:txBody>
          <a:bodyPr/>
          <a:lstStyle/>
          <a:p>
            <a:pPr>
              <a:defRPr/>
            </a:pPr>
            <a:endParaRPr lang="en-US" altLang="zh-TW"/>
          </a:p>
        </p:txBody>
      </p:sp>
      <p:sp>
        <p:nvSpPr>
          <p:cNvPr id="8" name="頁尾版面配置區 7"/>
          <p:cNvSpPr>
            <a:spLocks noGrp="1"/>
          </p:cNvSpPr>
          <p:nvPr>
            <p:ph type="ftr" sz="quarter" idx="11"/>
          </p:nvPr>
        </p:nvSpPr>
        <p:spPr/>
        <p:txBody>
          <a:bodyPr/>
          <a:lstStyle/>
          <a:p>
            <a:pPr>
              <a:defRPr/>
            </a:pPr>
            <a:endParaRPr lang="en-US" altLang="zh-TW"/>
          </a:p>
        </p:txBody>
      </p:sp>
      <p:sp>
        <p:nvSpPr>
          <p:cNvPr id="9" name="投影片編號版面配置區 8"/>
          <p:cNvSpPr>
            <a:spLocks noGrp="1"/>
          </p:cNvSpPr>
          <p:nvPr>
            <p:ph type="sldNum" sz="quarter" idx="12"/>
          </p:nvPr>
        </p:nvSpPr>
        <p:spPr/>
        <p:txBody>
          <a:bodyPr/>
          <a:lstStyle/>
          <a:p>
            <a:pPr>
              <a:defRPr/>
            </a:pPr>
            <a:fld id="{1604A9FD-DD28-4D28-84BF-B633D0F1FEF3}" type="slidenum">
              <a:rPr lang="en-US" altLang="zh-TW" smtClean="0"/>
              <a:pPr>
                <a:defRPr/>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nchor="ctr"/>
          <a:lstStyle/>
          <a:p>
            <a:r>
              <a:rPr kumimoji="0" lang="zh-TW" altLang="en-US"/>
              <a:t>按一下以編輯母片標題樣式</a:t>
            </a:r>
            <a:endParaRPr kumimoji="0" lang="en-US"/>
          </a:p>
        </p:txBody>
      </p:sp>
      <p:sp>
        <p:nvSpPr>
          <p:cNvPr id="3" name="日期版面配置區 2"/>
          <p:cNvSpPr>
            <a:spLocks noGrp="1"/>
          </p:cNvSpPr>
          <p:nvPr>
            <p:ph type="dt" sz="half" idx="10"/>
          </p:nvPr>
        </p:nvSpPr>
        <p:spPr/>
        <p:txBody>
          <a:bodyPr/>
          <a:lstStyle/>
          <a:p>
            <a:pPr>
              <a:defRPr/>
            </a:pPr>
            <a:endParaRPr lang="en-US" altLang="zh-TW"/>
          </a:p>
        </p:txBody>
      </p:sp>
      <p:sp>
        <p:nvSpPr>
          <p:cNvPr id="4" name="頁尾版面配置區 3"/>
          <p:cNvSpPr>
            <a:spLocks noGrp="1"/>
          </p:cNvSpPr>
          <p:nvPr>
            <p:ph type="ftr" sz="quarter" idx="11"/>
          </p:nvPr>
        </p:nvSpPr>
        <p:spPr/>
        <p:txBody>
          <a:bodyPr/>
          <a:lstStyle/>
          <a:p>
            <a:pPr>
              <a:defRPr/>
            </a:pPr>
            <a:endParaRPr lang="en-US" altLang="zh-TW"/>
          </a:p>
        </p:txBody>
      </p:sp>
      <p:sp>
        <p:nvSpPr>
          <p:cNvPr id="5" name="投影片編號版面配置區 4"/>
          <p:cNvSpPr>
            <a:spLocks noGrp="1"/>
          </p:cNvSpPr>
          <p:nvPr>
            <p:ph type="sldNum" sz="quarter" idx="12"/>
          </p:nvPr>
        </p:nvSpPr>
        <p:spPr/>
        <p:txBody>
          <a:bodyPr/>
          <a:lstStyle/>
          <a:p>
            <a:pPr>
              <a:defRPr/>
            </a:pPr>
            <a:fld id="{B9EB098F-54DE-4C16-B7B2-D7EEBDF824FE}" type="slidenum">
              <a:rPr lang="en-US" altLang="zh-TW" smtClean="0"/>
              <a:pPr>
                <a:defRPr/>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日期版面配置區 1"/>
          <p:cNvSpPr>
            <a:spLocks noGrp="1"/>
          </p:cNvSpPr>
          <p:nvPr>
            <p:ph type="dt" sz="half" idx="10"/>
          </p:nvPr>
        </p:nvSpPr>
        <p:spPr/>
        <p:txBody>
          <a:bodyPr/>
          <a:lstStyle/>
          <a:p>
            <a:pPr>
              <a:defRPr/>
            </a:pPr>
            <a:endParaRPr lang="en-US" altLang="zh-TW"/>
          </a:p>
        </p:txBody>
      </p:sp>
      <p:sp>
        <p:nvSpPr>
          <p:cNvPr id="3" name="頁尾版面配置區 2"/>
          <p:cNvSpPr>
            <a:spLocks noGrp="1"/>
          </p:cNvSpPr>
          <p:nvPr>
            <p:ph type="ftr" sz="quarter" idx="11"/>
          </p:nvPr>
        </p:nvSpPr>
        <p:spPr/>
        <p:txBody>
          <a:bodyPr/>
          <a:lstStyle/>
          <a:p>
            <a:pPr>
              <a:defRPr/>
            </a:pPr>
            <a:endParaRPr lang="en-US" altLang="zh-TW"/>
          </a:p>
        </p:txBody>
      </p:sp>
      <p:sp>
        <p:nvSpPr>
          <p:cNvPr id="4" name="投影片編號版面配置區 3"/>
          <p:cNvSpPr>
            <a:spLocks noGrp="1"/>
          </p:cNvSpPr>
          <p:nvPr>
            <p:ph type="sldNum" sz="quarter" idx="12"/>
          </p:nvPr>
        </p:nvSpPr>
        <p:spPr/>
        <p:txBody>
          <a:bodyPr/>
          <a:lstStyle/>
          <a:p>
            <a:pPr>
              <a:defRPr/>
            </a:pPr>
            <a:fld id="{6F292414-C7F4-42AE-8822-755BC337B41A}" type="slidenum">
              <a:rPr lang="en-US" altLang="zh-TW" smtClean="0"/>
              <a:pPr>
                <a:defRPr/>
              </a:pPr>
              <a:t>‹#›</a:t>
            </a:fld>
            <a:endParaRPr lang="en-US" altLang="zh-TW"/>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TW" altLang="en-US"/>
              <a:t>按一下以編輯母片標題樣式</a:t>
            </a:r>
            <a:endParaRPr kumimoji="0" lang="en-US"/>
          </a:p>
        </p:txBody>
      </p:sp>
      <p:sp>
        <p:nvSpPr>
          <p:cNvPr id="3" name="文字版面配置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TW" altLang="en-US"/>
              <a:t>按一下以編輯母片文字樣式</a:t>
            </a:r>
          </a:p>
        </p:txBody>
      </p:sp>
      <p:sp>
        <p:nvSpPr>
          <p:cNvPr id="4" name="內容版面配置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TW" altLang="en-US"/>
              <a:t>按一下以編輯母片文字樣式</a:t>
            </a:r>
          </a:p>
          <a:p>
            <a:pPr lvl="1" eaLnBrk="1" latinLnBrk="0" hangingPunct="1"/>
            <a:r>
              <a:rPr lang="zh-TW" altLang="en-US"/>
              <a:t>第二層</a:t>
            </a:r>
          </a:p>
          <a:p>
            <a:pPr lvl="2" eaLnBrk="1" latinLnBrk="0" hangingPunct="1"/>
            <a:r>
              <a:rPr lang="zh-TW" altLang="en-US"/>
              <a:t>第三層</a:t>
            </a:r>
          </a:p>
          <a:p>
            <a:pPr lvl="3" eaLnBrk="1" latinLnBrk="0" hangingPunct="1"/>
            <a:r>
              <a:rPr lang="zh-TW" altLang="en-US"/>
              <a:t>第四層</a:t>
            </a:r>
          </a:p>
          <a:p>
            <a:pPr lvl="4" eaLnBrk="1" latinLnBrk="0" hangingPunct="1"/>
            <a:r>
              <a:rPr lang="zh-TW" altLang="en-US"/>
              <a:t>第五層</a:t>
            </a:r>
            <a:endParaRPr kumimoji="0" lang="en-US"/>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
        <p:nvSpPr>
          <p:cNvPr id="7" name="投影片編號版面配置區 6"/>
          <p:cNvSpPr>
            <a:spLocks noGrp="1"/>
          </p:cNvSpPr>
          <p:nvPr>
            <p:ph type="sldNum" sz="quarter" idx="12"/>
          </p:nvPr>
        </p:nvSpPr>
        <p:spPr/>
        <p:txBody>
          <a:bodyPr/>
          <a:lstStyle/>
          <a:p>
            <a:pPr>
              <a:defRPr/>
            </a:pPr>
            <a:fld id="{1201B349-5227-412D-B71E-41F624A8093C}" type="slidenum">
              <a:rPr lang="en-US" altLang="zh-TW" smtClean="0"/>
              <a:pPr>
                <a:defRPr/>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TW" altLang="en-US"/>
              <a:t>按一下以編輯母片標題樣式</a:t>
            </a:r>
            <a:endParaRPr kumimoji="0" lang="en-US"/>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
        <p:nvSpPr>
          <p:cNvPr id="7" name="投影片編號版面配置區 6"/>
          <p:cNvSpPr>
            <a:spLocks noGrp="1"/>
          </p:cNvSpPr>
          <p:nvPr>
            <p:ph type="sldNum" sz="quarter" idx="12"/>
          </p:nvPr>
        </p:nvSpPr>
        <p:spPr/>
        <p:txBody>
          <a:bodyPr/>
          <a:lstStyle/>
          <a:p>
            <a:pPr>
              <a:defRPr/>
            </a:pPr>
            <a:fld id="{C2F10379-7169-4248-A398-C8F4411577B7}" type="slidenum">
              <a:rPr lang="en-US" altLang="zh-TW" smtClean="0"/>
              <a:pPr>
                <a:defRPr/>
              </a:pPr>
              <a:t>‹#›</a:t>
            </a:fld>
            <a:endParaRPr lang="en-US" altLang="zh-TW"/>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圖片版面配置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TW" altLang="en-US"/>
              <a:t>按一下圖示以新增圖片</a:t>
            </a:r>
            <a:endParaRPr kumimoji="0" lang="en-US"/>
          </a:p>
        </p:txBody>
      </p:sp>
      <p:sp>
        <p:nvSpPr>
          <p:cNvPr id="9" name="流程圖: 程序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流程圖: 程序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文字版面配置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TW" altLang="en-US"/>
              <a:t>按一下以編輯母片文字樣式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圓形圖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橢圓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甜甜圈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標題版面配置區 4"/>
          <p:cNvSpPr>
            <a:spLocks noGrp="1"/>
          </p:cNvSpPr>
          <p:nvPr>
            <p:ph type="title"/>
          </p:nvPr>
        </p:nvSpPr>
        <p:spPr>
          <a:xfrm>
            <a:off x="1435608" y="274638"/>
            <a:ext cx="7498080" cy="1143000"/>
          </a:xfrm>
          <a:prstGeom prst="rect">
            <a:avLst/>
          </a:prstGeom>
        </p:spPr>
        <p:txBody>
          <a:bodyPr anchor="ctr">
            <a:normAutofit/>
          </a:bodyPr>
          <a:lstStyle/>
          <a:p>
            <a:r>
              <a:rPr kumimoji="0" lang="zh-TW" altLang="en-US"/>
              <a:t>按一下以編輯母片標題樣式</a:t>
            </a:r>
            <a:endParaRPr kumimoji="0" lang="en-US"/>
          </a:p>
        </p:txBody>
      </p:sp>
      <p:sp>
        <p:nvSpPr>
          <p:cNvPr id="9" name="文字版面配置區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TW" altLang="en-US"/>
              <a:t>按一下以編輯母片文字樣式</a:t>
            </a:r>
          </a:p>
          <a:p>
            <a:pPr lvl="1" eaLnBrk="1" latinLnBrk="0" hangingPunct="1"/>
            <a:r>
              <a:rPr kumimoji="0" lang="zh-TW" altLang="en-US"/>
              <a:t>第二層</a:t>
            </a:r>
          </a:p>
          <a:p>
            <a:pPr lvl="2" eaLnBrk="1" latinLnBrk="0" hangingPunct="1"/>
            <a:r>
              <a:rPr kumimoji="0" lang="zh-TW" altLang="en-US"/>
              <a:t>第三層</a:t>
            </a:r>
          </a:p>
          <a:p>
            <a:pPr lvl="3" eaLnBrk="1" latinLnBrk="0" hangingPunct="1"/>
            <a:r>
              <a:rPr kumimoji="0" lang="zh-TW" altLang="en-US"/>
              <a:t>第四層</a:t>
            </a:r>
          </a:p>
          <a:p>
            <a:pPr lvl="4" eaLnBrk="1" latinLnBrk="0" hangingPunct="1"/>
            <a:r>
              <a:rPr kumimoji="0" lang="zh-TW" altLang="en-US"/>
              <a:t>第五層</a:t>
            </a:r>
            <a:endParaRPr kumimoji="0" lang="en-US"/>
          </a:p>
        </p:txBody>
      </p:sp>
      <p:sp>
        <p:nvSpPr>
          <p:cNvPr id="24" name="日期版面配置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ltLang="zh-TW"/>
          </a:p>
        </p:txBody>
      </p:sp>
      <p:sp>
        <p:nvSpPr>
          <p:cNvPr id="10" name="頁尾版面配置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ltLang="zh-TW"/>
          </a:p>
        </p:txBody>
      </p:sp>
      <p:sp>
        <p:nvSpPr>
          <p:cNvPr id="22" name="投影片編號版面配置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93B0B4BD-05A9-4FAA-B223-C123657199B6}" type="slidenum">
              <a:rPr lang="en-US" altLang="zh-TW" smtClean="0"/>
              <a:pPr>
                <a:defRPr/>
              </a:pPr>
              <a:t>‹#›</a:t>
            </a:fld>
            <a:endParaRPr lang="en-US" altLang="zh-TW"/>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 id="2147484050"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a:t>
            </a:fld>
            <a:endParaRPr lang="en-US" altLang="zh-TW"/>
          </a:p>
        </p:txBody>
      </p:sp>
      <p:sp>
        <p:nvSpPr>
          <p:cNvPr id="6" name="Rectangle 2"/>
          <p:cNvSpPr txBox="1">
            <a:spLocks noChangeArrowheads="1"/>
          </p:cNvSpPr>
          <p:nvPr/>
        </p:nvSpPr>
        <p:spPr bwMode="auto">
          <a:xfrm>
            <a:off x="971600" y="1052736"/>
            <a:ext cx="8172400" cy="3240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zh-TW" sz="2800" b="1" i="0" u="none" strike="noStrike" kern="0" cap="none" spc="0" normalizeH="0" baseline="0" noProof="0">
                <a:ln>
                  <a:noFill/>
                </a:ln>
                <a:solidFill>
                  <a:schemeClr val="tx1"/>
                </a:solidFill>
                <a:effectLst/>
                <a:uLnTx/>
                <a:uFillTx/>
                <a:latin typeface="微軟正黑體" pitchFamily="34" charset="-120"/>
                <a:ea typeface="微軟正黑體" pitchFamily="34" charset="-120"/>
                <a:cs typeface="+mj-cs"/>
              </a:rPr>
              <a:t/>
            </a:r>
            <a:br>
              <a:rPr kumimoji="1" lang="en-US" altLang="zh-TW" sz="2800" b="1" i="0" u="none" strike="noStrike" kern="0" cap="none" spc="0" normalizeH="0" baseline="0" noProof="0">
                <a:ln>
                  <a:noFill/>
                </a:ln>
                <a:solidFill>
                  <a:schemeClr val="tx1"/>
                </a:solidFill>
                <a:effectLst/>
                <a:uLnTx/>
                <a:uFillTx/>
                <a:latin typeface="微軟正黑體" pitchFamily="34" charset="-120"/>
                <a:ea typeface="微軟正黑體" pitchFamily="34" charset="-120"/>
                <a:cs typeface="+mj-cs"/>
              </a:rPr>
            </a:br>
            <a:r>
              <a:rPr kumimoji="1" lang="zh-TW" altLang="en-US" sz="2800" b="1" i="0" u="none" strike="noStrike" kern="0" cap="none" spc="0" normalizeH="0" baseline="0" noProof="0">
                <a:ln>
                  <a:noFill/>
                </a:ln>
                <a:solidFill>
                  <a:schemeClr val="tx1"/>
                </a:solidFill>
                <a:effectLst/>
                <a:uLnTx/>
                <a:uFillTx/>
                <a:latin typeface="微軟正黑體" pitchFamily="34" charset="-120"/>
                <a:ea typeface="微軟正黑體" pitchFamily="34" charset="-120"/>
                <a:cs typeface="+mj-cs"/>
              </a:rPr>
              <a:t>社聯對</a:t>
            </a:r>
            <a:endParaRPr lang="en-US" altLang="zh-TW" sz="2800" b="1" kern="0">
              <a:latin typeface="微軟正黑體" pitchFamily="34" charset="-120"/>
              <a:ea typeface="微軟正黑體" pitchFamily="34" charset="-120"/>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zh-HK" altLang="zh-TW" sz="2800" b="1" i="0" u="none" strike="noStrike" kern="0" cap="none" spc="0" normalizeH="0" baseline="0" noProof="0">
                <a:ln>
                  <a:noFill/>
                </a:ln>
                <a:effectLst/>
                <a:uLnTx/>
                <a:uFillTx/>
                <a:latin typeface="微軟正黑體" pitchFamily="34" charset="-120"/>
                <a:ea typeface="微軟正黑體" pitchFamily="34" charset="-120"/>
                <a:cs typeface="+mj-cs"/>
              </a:rPr>
              <a:t>「</a:t>
            </a:r>
            <a:r>
              <a:rPr kumimoji="1" lang="zh-TW" altLang="zh-TW" sz="2800" b="1" i="0" u="none" strike="noStrike" kern="0" cap="none" spc="0" normalizeH="0" baseline="0" noProof="0">
                <a:ln>
                  <a:noFill/>
                </a:ln>
                <a:effectLst/>
                <a:uLnTx/>
                <a:uFillTx/>
                <a:latin typeface="微軟正黑體" pitchFamily="34" charset="-120"/>
                <a:ea typeface="微軟正黑體" pitchFamily="34" charset="-120"/>
                <a:cs typeface="+mj-cs"/>
              </a:rPr>
              <a:t>公眾對</a:t>
            </a:r>
            <a:r>
              <a:rPr lang="en-US" altLang="zh-TW" sz="2800" b="1" kern="0">
                <a:latin typeface="微軟正黑體" pitchFamily="34" charset="-120"/>
                <a:ea typeface="微軟正黑體" pitchFamily="34" charset="-120"/>
                <a:cs typeface="+mj-cs"/>
              </a:rPr>
              <a:t>2018</a:t>
            </a:r>
            <a:r>
              <a:rPr kumimoji="1" lang="zh-TW" altLang="en-US" sz="2800" b="1" i="0" u="none" strike="noStrike" kern="0" cap="none" spc="0" normalizeH="0" baseline="0" noProof="0">
                <a:ln>
                  <a:noFill/>
                </a:ln>
                <a:effectLst/>
                <a:uLnTx/>
                <a:uFillTx/>
                <a:latin typeface="微軟正黑體" pitchFamily="34" charset="-120"/>
                <a:ea typeface="微軟正黑體" pitchFamily="34" charset="-120"/>
                <a:cs typeface="+mj-cs"/>
              </a:rPr>
              <a:t>年（</a:t>
            </a:r>
            <a:r>
              <a:rPr lang="en-US" altLang="zh-TW" sz="2800" b="1" kern="0">
                <a:latin typeface="微軟正黑體" pitchFamily="34" charset="-120"/>
                <a:ea typeface="微軟正黑體" pitchFamily="34" charset="-120"/>
                <a:cs typeface="+mj-cs"/>
              </a:rPr>
              <a:t>10</a:t>
            </a:r>
            <a:r>
              <a:rPr lang="zh-TW" altLang="en-US" sz="2800" b="1" kern="0">
                <a:latin typeface="微軟正黑體" pitchFamily="34" charset="-120"/>
                <a:ea typeface="微軟正黑體" pitchFamily="34" charset="-120"/>
                <a:cs typeface="+mj-cs"/>
              </a:rPr>
              <a:t>月）</a:t>
            </a:r>
            <a:r>
              <a:rPr kumimoji="1" lang="zh-TW" altLang="zh-TW" sz="2800" b="1" i="0" u="none" strike="noStrike" kern="0" cap="none" spc="0" normalizeH="0" baseline="0" noProof="0">
                <a:ln>
                  <a:noFill/>
                </a:ln>
                <a:effectLst/>
                <a:uLnTx/>
                <a:uFillTx/>
                <a:latin typeface="微軟正黑體" pitchFamily="34" charset="-120"/>
                <a:ea typeface="微軟正黑體" pitchFamily="34" charset="-120"/>
                <a:cs typeface="+mj-cs"/>
              </a:rPr>
              <a:t>施政報告中</a:t>
            </a:r>
            <a:endParaRPr kumimoji="1" lang="en-US" altLang="zh-TW" sz="2800" b="1" i="0" u="none" strike="noStrike" kern="0" cap="none" spc="0" normalizeH="0" baseline="0" noProof="0">
              <a:ln>
                <a:noFill/>
              </a:ln>
              <a:effectLst/>
              <a:uLnTx/>
              <a:uFillTx/>
              <a:latin typeface="微軟正黑體" pitchFamily="34" charset="-120"/>
              <a:ea typeface="微軟正黑體" pitchFamily="34" charset="-120"/>
              <a:cs typeface="+mj-cs"/>
            </a:endParaRPr>
          </a:p>
          <a:p>
            <a:pPr lvl="0" algn="ctr" eaLnBrk="0" hangingPunct="0">
              <a:defRPr/>
            </a:pPr>
            <a:r>
              <a:rPr kumimoji="1" lang="zh-TW" altLang="zh-TW" sz="2800" b="1" i="0" u="none" strike="noStrike" kern="0" cap="none" spc="0" normalizeH="0" baseline="0" noProof="0">
                <a:ln>
                  <a:noFill/>
                </a:ln>
                <a:effectLst/>
                <a:uLnTx/>
                <a:uFillTx/>
                <a:latin typeface="微軟正黑體" pitchFamily="34" charset="-120"/>
                <a:ea typeface="微軟正黑體" pitchFamily="34" charset="-120"/>
                <a:cs typeface="+mj-cs"/>
              </a:rPr>
              <a:t>有關扶貧措施的意見調查</a:t>
            </a:r>
            <a:r>
              <a:rPr kumimoji="1" lang="zh-HK" altLang="zh-TW" sz="2800" b="1" i="0" u="none" strike="noStrike" kern="0" cap="none" spc="0" normalizeH="0" baseline="0" noProof="0">
                <a:ln>
                  <a:noFill/>
                </a:ln>
                <a:effectLst/>
                <a:uLnTx/>
                <a:uFillTx/>
                <a:latin typeface="微軟正黑體" pitchFamily="34" charset="-120"/>
                <a:ea typeface="微軟正黑體" pitchFamily="34" charset="-120"/>
                <a:cs typeface="+mj-cs"/>
              </a:rPr>
              <a:t>」</a:t>
            </a:r>
            <a:r>
              <a:rPr kumimoji="1" lang="zh-TW" altLang="en-US" sz="2800" b="1" i="0" u="none" strike="noStrike" kern="0" cap="none" spc="0" normalizeH="0" baseline="0" noProof="0">
                <a:ln>
                  <a:noFill/>
                </a:ln>
                <a:effectLst/>
                <a:uLnTx/>
                <a:uFillTx/>
                <a:latin typeface="微軟正黑體" pitchFamily="34" charset="-120"/>
                <a:ea typeface="微軟正黑體" pitchFamily="34" charset="-120"/>
                <a:cs typeface="+mj-cs"/>
              </a:rPr>
              <a:t>結果</a:t>
            </a:r>
            <a:r>
              <a:rPr lang="zh-TW" altLang="en-US" sz="2800" b="1" i="0" u="none" strike="noStrike" kern="0" cap="none" spc="0" baseline="0" noProof="0">
                <a:latin typeface="微軟正黑體" pitchFamily="34" charset="-120"/>
                <a:ea typeface="微軟正黑體" pitchFamily="34" charset="-120"/>
                <a:cs typeface="+mj-cs"/>
              </a:rPr>
              <a:t/>
            </a:r>
            <a:br>
              <a:rPr lang="zh-TW" altLang="en-US" sz="2800" b="1" i="0" u="none" strike="noStrike" kern="0" cap="none" spc="0" baseline="0" noProof="0">
                <a:latin typeface="微軟正黑體" pitchFamily="34" charset="-120"/>
                <a:ea typeface="微軟正黑體" pitchFamily="34" charset="-120"/>
                <a:cs typeface="+mj-cs"/>
              </a:rPr>
            </a:br>
            <a:r>
              <a:rPr kumimoji="1" lang="zh-TW" altLang="en-US" sz="2800" b="1" i="0" u="none" strike="noStrike" kern="0" cap="none" spc="0" normalizeH="0" baseline="0" noProof="0">
                <a:ln>
                  <a:noFill/>
                </a:ln>
                <a:effectLst/>
                <a:uLnTx/>
                <a:uFillTx/>
                <a:latin typeface="微軟正黑體" pitchFamily="34" charset="-120"/>
                <a:ea typeface="微軟正黑體" pitchFamily="34" charset="-120"/>
                <a:cs typeface="+mj-cs"/>
              </a:rPr>
              <a:t>及</a:t>
            </a:r>
            <a:r>
              <a:rPr kumimoji="1" lang="en-US" altLang="zh-TW" sz="2800" b="1" i="0" u="none" strike="noStrike" kern="0" cap="none" spc="0" normalizeH="0" baseline="0" noProof="0">
                <a:ln>
                  <a:noFill/>
                </a:ln>
                <a:effectLst/>
                <a:uLnTx/>
                <a:uFillTx/>
                <a:latin typeface="微軟正黑體" pitchFamily="34" charset="-120"/>
                <a:ea typeface="微軟正黑體" pitchFamily="34" charset="-120"/>
                <a:cs typeface="+mj-cs"/>
              </a:rPr>
              <a:t> </a:t>
            </a:r>
            <a:r>
              <a:rPr lang="en-US" altLang="zh-TW" sz="2800" b="1" kern="0">
                <a:latin typeface="微軟正黑體" pitchFamily="34" charset="-120"/>
                <a:ea typeface="微軟正黑體" pitchFamily="34" charset="-120"/>
                <a:cs typeface="+mj-cs"/>
              </a:rPr>
              <a:t>2018</a:t>
            </a:r>
            <a:r>
              <a:rPr kumimoji="1" lang="zh-TW" altLang="en-US" sz="2800" b="1" i="0" u="none" strike="noStrike" kern="0" cap="none" spc="0" normalizeH="0" baseline="0" noProof="0">
                <a:ln>
                  <a:noFill/>
                </a:ln>
                <a:effectLst/>
                <a:uLnTx/>
                <a:uFillTx/>
                <a:latin typeface="微軟正黑體" pitchFamily="34" charset="-120"/>
                <a:ea typeface="微軟正黑體" pitchFamily="34" charset="-120"/>
                <a:cs typeface="+mj-cs"/>
              </a:rPr>
              <a:t>年</a:t>
            </a:r>
            <a:r>
              <a:rPr lang="zh-TW" altLang="en-US" sz="2800" b="1" kern="0">
                <a:latin typeface="微軟正黑體" pitchFamily="34" charset="-120"/>
                <a:ea typeface="微軟正黑體" pitchFamily="34" charset="-120"/>
              </a:rPr>
              <a:t>（</a:t>
            </a:r>
            <a:r>
              <a:rPr lang="en-US" altLang="zh-TW" sz="2800" b="1" kern="0">
                <a:latin typeface="微軟正黑體" pitchFamily="34" charset="-120"/>
                <a:ea typeface="微軟正黑體" pitchFamily="34" charset="-120"/>
              </a:rPr>
              <a:t>10</a:t>
            </a:r>
            <a:r>
              <a:rPr lang="zh-TW" altLang="en-US" sz="2800" b="1" kern="0">
                <a:latin typeface="微軟正黑體" pitchFamily="34" charset="-120"/>
                <a:ea typeface="微軟正黑體" pitchFamily="34" charset="-120"/>
              </a:rPr>
              <a:t>月）</a:t>
            </a:r>
            <a:r>
              <a:rPr kumimoji="1" lang="zh-TW" altLang="en-US" sz="2800" b="1" i="0" u="none" strike="noStrike" kern="0" cap="none" spc="0" normalizeH="0" baseline="0" noProof="0">
                <a:ln>
                  <a:noFill/>
                </a:ln>
                <a:effectLst/>
                <a:uLnTx/>
                <a:uFillTx/>
                <a:latin typeface="微軟正黑體" pitchFamily="34" charset="-120"/>
                <a:ea typeface="微軟正黑體" pitchFamily="34" charset="-120"/>
                <a:cs typeface="+mj-cs"/>
              </a:rPr>
              <a:t>施政報告的回應</a:t>
            </a:r>
            <a:endParaRPr kumimoji="1" lang="en-US" altLang="zh-TW" sz="2800" b="1" i="0" u="none" strike="noStrike" kern="0" cap="none" spc="0" normalizeH="0" baseline="0" noProof="0">
              <a:ln>
                <a:noFill/>
              </a:ln>
              <a:effectLst/>
              <a:uLnTx/>
              <a:uFillTx/>
              <a:latin typeface="微軟正黑體" pitchFamily="34" charset="-120"/>
              <a:ea typeface="微軟正黑體" pitchFamily="34" charset="-120"/>
              <a:cs typeface="+mj-cs"/>
            </a:endParaRPr>
          </a:p>
        </p:txBody>
      </p:sp>
      <p:sp>
        <p:nvSpPr>
          <p:cNvPr id="8" name="Rectangle 3"/>
          <p:cNvSpPr txBox="1">
            <a:spLocks noChangeArrowheads="1"/>
          </p:cNvSpPr>
          <p:nvPr/>
        </p:nvSpPr>
        <p:spPr bwMode="auto">
          <a:xfrm>
            <a:off x="971600" y="4509120"/>
            <a:ext cx="8172400" cy="16585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tabLst/>
              <a:defRPr/>
            </a:pPr>
            <a:r>
              <a:rPr kumimoji="1" lang="zh-TW" altLang="en-US" sz="2000" u="none" strike="noStrike" kern="0" cap="none" spc="0" normalizeH="0" baseline="0" noProof="0" dirty="0">
                <a:ln>
                  <a:noFill/>
                </a:ln>
                <a:effectLst/>
                <a:uLnTx/>
                <a:uFillTx/>
                <a:latin typeface="微軟正黑體" pitchFamily="34" charset="-120"/>
                <a:ea typeface="微軟正黑體" pitchFamily="34" charset="-120"/>
              </a:rPr>
              <a:t>黃健偉</a:t>
            </a:r>
            <a:endParaRPr kumimoji="1" lang="en-US" altLang="zh-TW" sz="2000" u="none" strike="noStrike" kern="0" cap="none" spc="0" normalizeH="0" baseline="0" noProof="0" dirty="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1" lang="zh-TW" altLang="en-US" sz="2000" b="0" u="none" strike="noStrike" kern="0" cap="none" spc="0" normalizeH="0" baseline="0" noProof="0" dirty="0" smtClean="0">
                <a:ln>
                  <a:noFill/>
                </a:ln>
                <a:effectLst/>
                <a:uLnTx/>
                <a:uFillTx/>
                <a:latin typeface="微軟正黑體" pitchFamily="34" charset="-120"/>
                <a:ea typeface="微軟正黑體" pitchFamily="34" charset="-120"/>
              </a:rPr>
              <a:t>社聯業務總監</a:t>
            </a:r>
            <a:endParaRPr kumimoji="1" lang="en-US" altLang="zh-TW" sz="2000" b="0" u="none" strike="noStrike" kern="0" cap="none" spc="0" normalizeH="0" baseline="0" noProof="0" dirty="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endParaRPr kumimoji="1" lang="zh-TW" altLang="en-US" sz="2200" b="0" i="1" u="none" strike="noStrike" kern="0" cap="none" spc="0" normalizeH="0" baseline="0" noProof="0" dirty="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r>
              <a:rPr lang="en-US" altLang="zh-TW" sz="1700" kern="0" dirty="0">
                <a:solidFill>
                  <a:schemeClr val="bg1">
                    <a:lumMod val="50000"/>
                  </a:schemeClr>
                </a:solidFill>
                <a:latin typeface="微軟正黑體" pitchFamily="34" charset="-120"/>
                <a:ea typeface="微軟正黑體" pitchFamily="34" charset="-120"/>
              </a:rPr>
              <a:t>2018</a:t>
            </a:r>
            <a:r>
              <a:rPr kumimoji="1" lang="zh-TW" altLang="en-US" sz="1700" b="0" i="0" u="none" strike="noStrike" kern="0" cap="none" spc="0" normalizeH="0" baseline="0" noProof="0" dirty="0">
                <a:ln>
                  <a:noFill/>
                </a:ln>
                <a:solidFill>
                  <a:schemeClr val="bg1">
                    <a:lumMod val="50000"/>
                  </a:schemeClr>
                </a:solidFill>
                <a:effectLst/>
                <a:uLnTx/>
                <a:uFillTx/>
                <a:latin typeface="微軟正黑體" pitchFamily="34" charset="-120"/>
                <a:ea typeface="微軟正黑體" pitchFamily="34" charset="-120"/>
              </a:rPr>
              <a:t>年</a:t>
            </a:r>
            <a:r>
              <a:rPr lang="en-US" altLang="zh-TW" sz="1700" kern="0" dirty="0">
                <a:solidFill>
                  <a:schemeClr val="bg1">
                    <a:lumMod val="50000"/>
                  </a:schemeClr>
                </a:solidFill>
                <a:latin typeface="微軟正黑體" pitchFamily="34" charset="-120"/>
                <a:ea typeface="微軟正黑體" pitchFamily="34" charset="-120"/>
              </a:rPr>
              <a:t>10</a:t>
            </a:r>
            <a:r>
              <a:rPr kumimoji="1" lang="zh-TW" altLang="en-US" sz="1700" b="0" i="0" u="none" strike="noStrike" kern="0" cap="none" spc="0" normalizeH="0" baseline="0" noProof="0" dirty="0">
                <a:ln>
                  <a:noFill/>
                </a:ln>
                <a:solidFill>
                  <a:schemeClr val="bg1">
                    <a:lumMod val="50000"/>
                  </a:schemeClr>
                </a:solidFill>
                <a:effectLst/>
                <a:uLnTx/>
                <a:uFillTx/>
                <a:latin typeface="微軟正黑體" pitchFamily="34" charset="-120"/>
                <a:ea typeface="微軟正黑體" pitchFamily="34" charset="-120"/>
              </a:rPr>
              <a:t>月</a:t>
            </a:r>
            <a:r>
              <a:rPr lang="en-US" altLang="zh-TW" sz="1700" kern="0" dirty="0">
                <a:solidFill>
                  <a:schemeClr val="bg1">
                    <a:lumMod val="50000"/>
                  </a:schemeClr>
                </a:solidFill>
                <a:latin typeface="微軟正黑體" pitchFamily="34" charset="-120"/>
                <a:ea typeface="微軟正黑體" pitchFamily="34" charset="-120"/>
              </a:rPr>
              <a:t>12</a:t>
            </a:r>
            <a:r>
              <a:rPr kumimoji="1" lang="zh-TW" altLang="en-US" sz="1700" b="0" i="0" u="none" strike="noStrike" kern="0" cap="none" spc="0" normalizeH="0" baseline="0" noProof="0" dirty="0">
                <a:ln>
                  <a:noFill/>
                </a:ln>
                <a:solidFill>
                  <a:schemeClr val="bg1">
                    <a:lumMod val="50000"/>
                  </a:schemeClr>
                </a:solidFill>
                <a:effectLst/>
                <a:uLnTx/>
                <a:uFillTx/>
                <a:latin typeface="微軟正黑體" pitchFamily="34" charset="-120"/>
                <a:ea typeface="微軟正黑體" pitchFamily="34" charset="-120"/>
              </a:rPr>
              <a:t>日</a:t>
            </a:r>
            <a:endParaRPr lang="zh-TW" altLang="en-US" sz="1700" b="0" i="0" u="none" strike="noStrike" kern="0" cap="none" spc="0" baseline="0" noProof="0" dirty="0">
              <a:solidFill>
                <a:schemeClr val="bg1">
                  <a:lumMod val="50000"/>
                </a:schemeClr>
              </a:solidFill>
              <a:latin typeface="微軟正黑體" pitchFamily="34" charset="-120"/>
              <a:ea typeface="微軟正黑體" pitchFamily="34" charset="-120"/>
            </a:endParaRPr>
          </a:p>
        </p:txBody>
      </p:sp>
      <p:pic>
        <p:nvPicPr>
          <p:cNvPr id="1027" name="Picture 3" descr="C:\Users\s0824\Desktop\acknowledgement-of-Chest_3.jpg"/>
          <p:cNvPicPr>
            <a:picLocks noChangeAspect="1" noChangeArrowheads="1"/>
          </p:cNvPicPr>
          <p:nvPr/>
        </p:nvPicPr>
        <p:blipFill>
          <a:blip r:embed="rId3" cstate="print"/>
          <a:srcRect/>
          <a:stretch>
            <a:fillRect/>
          </a:stretch>
        </p:blipFill>
        <p:spPr bwMode="auto">
          <a:xfrm>
            <a:off x="6948264" y="5541459"/>
            <a:ext cx="1947838" cy="910204"/>
          </a:xfrm>
          <a:prstGeom prst="rect">
            <a:avLst/>
          </a:prstGeom>
          <a:noFill/>
        </p:spPr>
      </p:pic>
      <p:pic>
        <p:nvPicPr>
          <p:cNvPr id="1026" name="Picture 2" descr="C:\Users\s0886\AppData\Local\Microsoft\Windows\Temporary Internet Files\Content.Outlook\E4FXGPC8\HKCSS_new_logo.jpg"/>
          <p:cNvPicPr>
            <a:picLocks noChangeAspect="1" noChangeArrowheads="1"/>
          </p:cNvPicPr>
          <p:nvPr/>
        </p:nvPicPr>
        <p:blipFill>
          <a:blip r:embed="rId4" cstate="print"/>
          <a:srcRect/>
          <a:stretch>
            <a:fillRect/>
          </a:stretch>
        </p:blipFill>
        <p:spPr bwMode="auto">
          <a:xfrm>
            <a:off x="1466850" y="5815149"/>
            <a:ext cx="851807" cy="60971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56617" y="879238"/>
            <a:ext cx="8064896" cy="1143000"/>
          </a:xfrm>
        </p:spPr>
        <p:txBody>
          <a:bodyPr>
            <a:normAutofit/>
          </a:bodyPr>
          <a:lstStyle/>
          <a:p>
            <a:r>
              <a:rPr lang="en-US" altLang="zh-TW" sz="3200" b="1" dirty="0">
                <a:solidFill>
                  <a:schemeClr val="tx1"/>
                </a:solidFill>
              </a:rPr>
              <a:t>3.</a:t>
            </a:r>
            <a:r>
              <a:rPr lang="zh-TW" altLang="en-US" sz="3200" b="1" dirty="0">
                <a:solidFill>
                  <a:schemeClr val="tx1"/>
                </a:solidFill>
              </a:rPr>
              <a:t> </a:t>
            </a:r>
            <a:r>
              <a:rPr lang="zh-TW" sz="3200" b="1" dirty="0">
                <a:solidFill>
                  <a:srgbClr val="666666"/>
                </a:solidFill>
                <a:latin typeface="Gill Sans MT"/>
              </a:rPr>
              <a:t>施政報告中扶貧措施對</a:t>
            </a:r>
            <a:r>
              <a:rPr lang="zh-TW" sz="3200" b="1" dirty="0">
                <a:solidFill>
                  <a:srgbClr val="666666"/>
                </a:solidFill>
                <a:latin typeface="微軟正黑體"/>
                <a:ea typeface="微軟正黑體"/>
              </a:rPr>
              <a:t/>
            </a:r>
            <a:br>
              <a:rPr lang="zh-TW" sz="3200" b="1" dirty="0">
                <a:solidFill>
                  <a:srgbClr val="666666"/>
                </a:solidFill>
                <a:latin typeface="微軟正黑體"/>
                <a:ea typeface="微軟正黑體"/>
              </a:rPr>
            </a:br>
            <a:r>
              <a:rPr lang="zh-TW" sz="3200" b="1" dirty="0">
                <a:solidFill>
                  <a:srgbClr val="666666"/>
                </a:solidFill>
                <a:latin typeface="Gill Sans MT"/>
              </a:rPr>
              <a:t> </a:t>
            </a:r>
            <a:r>
              <a:rPr lang="zh-TW" altLang="en-US" sz="3200" b="1" dirty="0">
                <a:solidFill>
                  <a:srgbClr val="666666"/>
                </a:solidFill>
                <a:latin typeface="Gill Sans MT"/>
              </a:rPr>
              <a:t>   </a:t>
            </a:r>
            <a:r>
              <a:rPr lang="zh-TW" altLang="en-US" sz="3200" b="1" dirty="0">
                <a:solidFill>
                  <a:srgbClr val="FF0000"/>
                </a:solidFill>
                <a:latin typeface="Gill Sans MT"/>
              </a:rPr>
              <a:t>收窄貧富差距</a:t>
            </a:r>
            <a:r>
              <a:rPr lang="zh-TW" sz="3200" b="1" dirty="0">
                <a:solidFill>
                  <a:srgbClr val="FF0000"/>
                </a:solidFill>
                <a:latin typeface="Gill Sans MT"/>
              </a:rPr>
              <a:t>的效用大/細</a:t>
            </a:r>
            <a:r>
              <a:rPr lang="zh-TW" sz="3200" b="1" dirty="0">
                <a:solidFill>
                  <a:srgbClr val="666666"/>
                </a:solidFill>
                <a:latin typeface="Gill Sans MT"/>
              </a:rPr>
              <a:t>？</a:t>
            </a:r>
            <a:r>
              <a:rPr lang="zh-TW" sz="3200" b="1" dirty="0">
                <a:solidFill>
                  <a:srgbClr val="666666"/>
                </a:solidFill>
              </a:rPr>
              <a:t> </a:t>
            </a:r>
            <a:endParaRPr lang="en-US" altLang="zh-TW" sz="3200" dirty="0"/>
          </a:p>
          <a:p>
            <a:endParaRPr lang="zh-TW" sz="3200" dirty="0"/>
          </a:p>
          <a:p>
            <a:endParaRPr lang="zh-TW" altLang="en-US" sz="3200" b="1" dirty="0">
              <a:solidFill>
                <a:schemeClr val="tx1"/>
              </a:solidFill>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10</a:t>
            </a:fld>
            <a:endParaRPr lang="en-US" altLang="zh-TW"/>
          </a:p>
        </p:txBody>
      </p:sp>
      <p:sp>
        <p:nvSpPr>
          <p:cNvPr id="6" name="文字方塊 5"/>
          <p:cNvSpPr txBox="1"/>
          <p:nvPr/>
        </p:nvSpPr>
        <p:spPr>
          <a:xfrm>
            <a:off x="1134075" y="6119621"/>
            <a:ext cx="7848872" cy="492443"/>
          </a:xfrm>
          <a:prstGeom prst="rect">
            <a:avLst/>
          </a:prstGeom>
          <a:noFill/>
        </p:spPr>
        <p:txBody>
          <a:bodyPr wrap="square" rtlCol="0" anchor="t">
            <a:spAutoFit/>
          </a:bodyPr>
          <a:lstStyle/>
          <a:p>
            <a:r>
              <a:rPr lang="zh-TW" altLang="en-US" sz="1300" i="1" dirty="0"/>
              <a:t>訪問題目：</a:t>
            </a:r>
            <a:r>
              <a:rPr lang="zh-TW" sz="1300" i="1" dirty="0">
                <a:latin typeface="新細明體"/>
              </a:rPr>
              <a:t> 你認為特首林鄭月娥今日發表既施政報告，對收窄貧富差距既效用屬於大定細呢？</a:t>
            </a:r>
            <a:endParaRPr lang="zh-TW" altLang="en-US" sz="1300" i="1" dirty="0">
              <a:latin typeface="新細明體"/>
            </a:endParaRPr>
          </a:p>
          <a:p>
            <a:endParaRPr lang="zh-TW" altLang="en-US" sz="1300" i="1" dirty="0">
              <a:latin typeface="新細明體"/>
            </a:endParaRPr>
          </a:p>
        </p:txBody>
      </p:sp>
      <p:sp>
        <p:nvSpPr>
          <p:cNvPr id="9" name="內容版面配置區 2"/>
          <p:cNvSpPr>
            <a:spLocks noGrp="1"/>
          </p:cNvSpPr>
          <p:nvPr>
            <p:ph idx="1"/>
          </p:nvPr>
        </p:nvSpPr>
        <p:spPr>
          <a:xfrm>
            <a:off x="1435608" y="1901370"/>
            <a:ext cx="7498080" cy="4407949"/>
          </a:xfrm>
        </p:spPr>
        <p:txBody>
          <a:bodyPr anchor="t">
            <a:normAutofit/>
          </a:bodyPr>
          <a:lstStyle/>
          <a:p>
            <a:pPr indent="-283210"/>
            <a:r>
              <a:rPr lang="zh-TW" altLang="en-US" sz="2400" b="1" dirty="0" smtClean="0">
                <a:latin typeface="微軟正黑體"/>
                <a:ea typeface="微軟正黑體"/>
              </a:rPr>
              <a:t>高達六成</a:t>
            </a:r>
            <a:r>
              <a:rPr lang="zh-TW" altLang="en-US" sz="2400" dirty="0" smtClean="0">
                <a:latin typeface="微軟正黑體"/>
                <a:ea typeface="微軟正黑體"/>
              </a:rPr>
              <a:t>受訪者表示是次施政報告收窄貧富差距措施的效用為「效用細」。即反映市民除了不滿施政報告的措施對「改善低收入人士」生活的效用外，亦質疑政府在收窄貧富差距的成效。</a:t>
            </a:r>
            <a:endParaRPr lang="en-US" altLang="zh-TW" sz="2400" dirty="0" smtClean="0">
              <a:latin typeface="微軟正黑體"/>
              <a:ea typeface="微軟正黑體"/>
            </a:endParaRPr>
          </a:p>
          <a:p>
            <a:pPr indent="-283210"/>
            <a:endParaRPr lang="en-US" altLang="zh-TW" sz="2400" dirty="0" smtClean="0">
              <a:latin typeface="微軟正黑體"/>
              <a:ea typeface="微軟正黑體"/>
            </a:endParaRPr>
          </a:p>
          <a:p>
            <a:pPr indent="-283210"/>
            <a:r>
              <a:rPr lang="zh-TW" altLang="en-US" sz="2400" dirty="0" smtClean="0">
                <a:latin typeface="微軟正黑體"/>
                <a:ea typeface="微軟正黑體"/>
              </a:rPr>
              <a:t>施政報告集中討論發展經濟及開發土地，市民感到只有上層市民能從中得益，其他階層未必能共享當中成果。</a:t>
            </a:r>
            <a:endParaRPr lang="en-US" altLang="zh-TW" sz="2400" dirty="0" smtClean="0">
              <a:latin typeface="微軟正黑體"/>
              <a:ea typeface="微軟正黑體"/>
            </a:endParaRPr>
          </a:p>
          <a:p>
            <a:pPr indent="-283210"/>
            <a:endParaRPr lang="en-US" altLang="zh-TW" sz="2400" dirty="0">
              <a:latin typeface="微軟正黑體"/>
              <a:ea typeface="微軟正黑體"/>
            </a:endParaRPr>
          </a:p>
          <a:p>
            <a:pPr indent="-283210"/>
            <a:endParaRPr lang="en-US" altLang="zh-TW" sz="2400" dirty="0" smtClean="0">
              <a:latin typeface="微軟正黑體"/>
              <a:ea typeface="微軟正黑體"/>
            </a:endParaRPr>
          </a:p>
          <a:p>
            <a:pPr indent="-283210"/>
            <a:endParaRPr lang="zh-TW" altLang="en-US" sz="2400" dirty="0">
              <a:latin typeface="微軟正黑體"/>
              <a:ea typeface="微軟正黑體"/>
            </a:endParaRPr>
          </a:p>
        </p:txBody>
      </p:sp>
    </p:spTree>
    <p:extLst>
      <p:ext uri="{BB962C8B-B14F-4D97-AF65-F5344CB8AC3E}">
        <p14:creationId xmlns:p14="http://schemas.microsoft.com/office/powerpoint/2010/main" xmlns="" val="9944563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476672"/>
            <a:ext cx="8064896" cy="1143000"/>
          </a:xfrm>
        </p:spPr>
        <p:txBody>
          <a:bodyPr>
            <a:normAutofit/>
          </a:bodyPr>
          <a:lstStyle/>
          <a:p>
            <a:r>
              <a:rPr lang="en-US" altLang="zh-TW" sz="3200" b="1" dirty="0">
                <a:solidFill>
                  <a:schemeClr val="tx1"/>
                </a:solidFill>
              </a:rPr>
              <a:t>4.</a:t>
            </a:r>
            <a:r>
              <a:rPr lang="zh-TW" altLang="en-US" sz="3200" b="1" dirty="0">
                <a:solidFill>
                  <a:schemeClr val="tx1"/>
                </a:solidFill>
              </a:rPr>
              <a:t> 市民認</a:t>
            </a:r>
            <a:r>
              <a:rPr lang="zh-TW" altLang="en-US" sz="3200" b="1" dirty="0" smtClean="0">
                <a:solidFill>
                  <a:schemeClr val="tx1"/>
                </a:solidFill>
              </a:rPr>
              <a:t>為政府是否有需要為</a:t>
            </a:r>
            <a:r>
              <a:rPr lang="zh-TW" altLang="en-US" sz="3200" b="1" dirty="0" smtClean="0">
                <a:solidFill>
                  <a:srgbClr val="FF0000"/>
                </a:solidFill>
              </a:rPr>
              <a:t>貧窮私樓租戶提供生活補貼</a:t>
            </a:r>
            <a:r>
              <a:rPr lang="zh-TW" altLang="en-US" sz="3200" b="1" dirty="0">
                <a:solidFill>
                  <a:schemeClr val="tx1"/>
                </a:solidFill>
              </a:rPr>
              <a:t>？</a:t>
            </a: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11</a:t>
            </a:fld>
            <a:endParaRPr lang="en-US" altLang="zh-TW"/>
          </a:p>
        </p:txBody>
      </p:sp>
      <p:sp>
        <p:nvSpPr>
          <p:cNvPr id="6" name="文字方塊 5"/>
          <p:cNvSpPr txBox="1"/>
          <p:nvPr/>
        </p:nvSpPr>
        <p:spPr>
          <a:xfrm>
            <a:off x="1061503" y="6119621"/>
            <a:ext cx="7848872" cy="492443"/>
          </a:xfrm>
          <a:prstGeom prst="rect">
            <a:avLst/>
          </a:prstGeom>
          <a:noFill/>
        </p:spPr>
        <p:txBody>
          <a:bodyPr wrap="square" rtlCol="0" anchor="t">
            <a:spAutoFit/>
          </a:bodyPr>
          <a:lstStyle/>
          <a:p>
            <a:r>
              <a:rPr lang="zh-TW" altLang="en-US" sz="1300" i="1" dirty="0"/>
              <a:t>訪問題目：</a:t>
            </a:r>
            <a:r>
              <a:rPr lang="zh-TW" sz="1300" i="1" dirty="0"/>
              <a:t>今日發表既施政報告中提出咗一系列中長期增加基層房屋供應既措施，除咗呢啲措施外，你認為政府有冇需要為租住喺私人樓宇，而冇領取綜援既低收入家庭提供生活津貼？</a:t>
            </a:r>
            <a:r>
              <a:rPr lang="zh-TW" altLang="en-US" sz="1300" i="1" dirty="0"/>
              <a:t>？</a:t>
            </a:r>
          </a:p>
        </p:txBody>
      </p:sp>
      <p:sp>
        <p:nvSpPr>
          <p:cNvPr id="7" name="橢圓 6"/>
          <p:cNvSpPr/>
          <p:nvPr/>
        </p:nvSpPr>
        <p:spPr>
          <a:xfrm>
            <a:off x="2372533" y="1903377"/>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9" name="圖表 8"/>
          <p:cNvGraphicFramePr/>
          <p:nvPr/>
        </p:nvGraphicFramePr>
        <p:xfrm>
          <a:off x="1143000" y="1583871"/>
          <a:ext cx="7772400" cy="43433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4273622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476672"/>
            <a:ext cx="8064896" cy="1143000"/>
          </a:xfrm>
          <a:ln>
            <a:solidFill>
              <a:srgbClr val="FF388C"/>
            </a:solidFill>
          </a:ln>
        </p:spPr>
        <p:txBody>
          <a:bodyPr>
            <a:normAutofit/>
          </a:bodyPr>
          <a:lstStyle/>
          <a:p>
            <a:r>
              <a:rPr lang="en-US" altLang="zh-TW" sz="3200" b="1" dirty="0">
                <a:solidFill>
                  <a:schemeClr val="tx1"/>
                </a:solidFill>
              </a:rPr>
              <a:t>4.</a:t>
            </a:r>
            <a:r>
              <a:rPr lang="zh-TW" altLang="en-US" sz="3200" b="1" dirty="0">
                <a:solidFill>
                  <a:schemeClr val="tx1"/>
                </a:solidFill>
              </a:rPr>
              <a:t> 市民認</a:t>
            </a:r>
            <a:r>
              <a:rPr lang="zh-TW" altLang="en-US" sz="3200" b="1" dirty="0" smtClean="0">
                <a:solidFill>
                  <a:schemeClr val="tx1"/>
                </a:solidFill>
              </a:rPr>
              <a:t>為政府是否有需要為</a:t>
            </a:r>
            <a:r>
              <a:rPr lang="zh-TW" altLang="en-US" sz="3200" b="1" dirty="0" smtClean="0">
                <a:solidFill>
                  <a:srgbClr val="FF0000"/>
                </a:solidFill>
              </a:rPr>
              <a:t>貧窮私樓租戶提供生活補貼</a:t>
            </a:r>
            <a:r>
              <a:rPr lang="zh-TW" altLang="en-US" sz="3200" b="1" dirty="0">
                <a:solidFill>
                  <a:schemeClr val="tx1"/>
                </a:solidFill>
              </a:rPr>
              <a:t>？</a:t>
            </a:r>
            <a:r>
              <a:rPr lang="zh-TW" altLang="en-US" sz="3200" b="1" dirty="0">
                <a:solidFill>
                  <a:schemeClr val="tx1"/>
                </a:solidFill>
                <a:latin typeface="微軟正黑體"/>
                <a:ea typeface="微軟正黑體"/>
              </a:rPr>
              <a:t> (續)</a:t>
            </a:r>
            <a:endParaRPr lang="zh-TW" altLang="en-US" sz="3200" b="1" dirty="0">
              <a:solidFill>
                <a:schemeClr val="tx1"/>
              </a:solidFill>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12</a:t>
            </a:fld>
            <a:endParaRPr lang="en-US" altLang="zh-TW"/>
          </a:p>
        </p:txBody>
      </p:sp>
      <p:sp>
        <p:nvSpPr>
          <p:cNvPr id="6" name="文字方塊 5"/>
          <p:cNvSpPr txBox="1"/>
          <p:nvPr/>
        </p:nvSpPr>
        <p:spPr>
          <a:xfrm>
            <a:off x="1107229" y="6076078"/>
            <a:ext cx="7848872" cy="492443"/>
          </a:xfrm>
          <a:prstGeom prst="rect">
            <a:avLst/>
          </a:prstGeom>
          <a:noFill/>
        </p:spPr>
        <p:txBody>
          <a:bodyPr wrap="square" rtlCol="0" anchor="t">
            <a:spAutoFit/>
          </a:bodyPr>
          <a:lstStyle/>
          <a:p>
            <a:r>
              <a:rPr lang="zh-TW" altLang="en-US" sz="1300" i="1" dirty="0"/>
              <a:t>訪問題目：</a:t>
            </a:r>
            <a:r>
              <a:rPr lang="zh-TW" sz="1300" i="1" dirty="0"/>
              <a:t>今日發表既施政報告中提出咗一系列中長期增加基層房屋供應既措施，除咗呢啲措施外，你認為政府有冇需要為租住喺私人樓宇，而冇領取綜援既低收入家庭提供生活津貼？</a:t>
            </a:r>
            <a:r>
              <a:rPr lang="zh-TW" altLang="en-US" sz="1300" i="1" dirty="0"/>
              <a:t>？</a:t>
            </a:r>
          </a:p>
        </p:txBody>
      </p:sp>
      <p:sp>
        <p:nvSpPr>
          <p:cNvPr id="8" name="橢圓 7"/>
          <p:cNvSpPr/>
          <p:nvPr/>
        </p:nvSpPr>
        <p:spPr>
          <a:xfrm>
            <a:off x="1987523" y="2142863"/>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10" name="圖表 9"/>
          <p:cNvGraphicFramePr/>
          <p:nvPr/>
        </p:nvGraphicFramePr>
        <p:xfrm>
          <a:off x="1224643" y="1698171"/>
          <a:ext cx="7315200" cy="43760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655906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a:solidFill>
                  <a:schemeClr val="tx1"/>
                </a:solidFill>
              </a:rPr>
              <a:t>大多數市民認為政府應為貧窮私樓租戶提供生活津貼</a:t>
            </a:r>
          </a:p>
        </p:txBody>
      </p:sp>
      <p:sp>
        <p:nvSpPr>
          <p:cNvPr id="3" name="內容版面配置區 2"/>
          <p:cNvSpPr>
            <a:spLocks noGrp="1"/>
          </p:cNvSpPr>
          <p:nvPr>
            <p:ph idx="1"/>
          </p:nvPr>
        </p:nvSpPr>
        <p:spPr/>
        <p:txBody>
          <a:bodyPr anchor="t">
            <a:normAutofit/>
          </a:bodyPr>
          <a:lstStyle/>
          <a:p>
            <a:endParaRPr lang="en-US" altLang="zh-TW" sz="2400" dirty="0"/>
          </a:p>
          <a:p>
            <a:pPr indent="-283210"/>
            <a:r>
              <a:rPr lang="zh-TW" altLang="en-US" sz="2400" dirty="0"/>
              <a:t>接近六成市民認為應為貧窮私樓租戶提供生活津貼，反映市民普遍意識到居住私樓的基層市承受龐大的租金壓力</a:t>
            </a:r>
            <a:r>
              <a:rPr lang="zh-TW" altLang="en-US" sz="2400" dirty="0" smtClean="0"/>
              <a:t>，有需要</a:t>
            </a:r>
            <a:r>
              <a:rPr lang="zh-TW" altLang="en-US" sz="2400" dirty="0"/>
              <a:t>政府額外支援</a:t>
            </a:r>
            <a:endParaRPr lang="en-US" altLang="zh-TW" sz="2400" dirty="0"/>
          </a:p>
          <a:p>
            <a:pPr marL="82296" indent="0">
              <a:buNone/>
            </a:pPr>
            <a:endParaRPr lang="zh-TW" altLang="en-US" sz="2400" dirty="0"/>
          </a:p>
          <a:p>
            <a:pPr indent="-283210"/>
            <a:r>
              <a:rPr lang="zh-TW" altLang="en-US" sz="2400" dirty="0"/>
              <a:t>基層市民贊成為貧窮私樓租戶提供生活津貼的比率更高達七成，反映生活在貧困環境的私樓租戶，期待</a:t>
            </a:r>
            <a:r>
              <a:rPr lang="zh-TW" altLang="en-US" sz="2400" dirty="0" smtClean="0"/>
              <a:t>政府有實質及即時的措施</a:t>
            </a:r>
            <a:r>
              <a:rPr lang="zh-TW" altLang="en-US" sz="2400" dirty="0"/>
              <a:t>支援他們</a:t>
            </a:r>
            <a:r>
              <a:rPr lang="zh-TW" altLang="en-US" sz="2400" dirty="0" smtClean="0"/>
              <a:t>的日常</a:t>
            </a:r>
            <a:r>
              <a:rPr lang="zh-TW" altLang="en-US" sz="2400" dirty="0"/>
              <a:t>生活</a:t>
            </a:r>
            <a:endParaRPr lang="zh-TW" altLang="en-US" sz="2400" dirty="0">
              <a:latin typeface="微軟正黑體"/>
              <a:ea typeface="微軟正黑體"/>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13</a:t>
            </a:fld>
            <a:endParaRPr lang="en-US" altLang="zh-TW"/>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5.</a:t>
            </a:r>
            <a:r>
              <a:rPr lang="zh-TW" altLang="en-US" sz="3200" b="1" dirty="0">
                <a:solidFill>
                  <a:schemeClr val="tx1"/>
                </a:solidFill>
                <a:effectLst>
                  <a:outerShdw blurRad="38100" dist="38100" dir="2700000" algn="tl">
                    <a:srgbClr val="000000">
                      <a:alpha val="43137"/>
                    </a:srgbClr>
                  </a:outerShdw>
                </a:effectLst>
              </a:rPr>
              <a:t> </a:t>
            </a:r>
            <a:r>
              <a:rPr lang="zh-TW" altLang="en-US" sz="3200" b="1" dirty="0" smtClean="0">
                <a:solidFill>
                  <a:schemeClr val="tx1"/>
                </a:solidFill>
                <a:effectLst>
                  <a:outerShdw blurRad="38100" dist="38100" dir="2700000" algn="tl">
                    <a:srgbClr val="000000">
                      <a:alpha val="43137"/>
                    </a:srgbClr>
                  </a:outerShdw>
                </a:effectLst>
              </a:rPr>
              <a:t>市民認為政府是否有需要</a:t>
            </a:r>
            <a:r>
              <a:rPr lang="zh-TW" altLang="en-US" sz="3200" b="1" dirty="0" smtClean="0">
                <a:solidFill>
                  <a:srgbClr val="FF0000"/>
                </a:solidFill>
                <a:effectLst>
                  <a:outerShdw blurRad="38100" dist="38100" dir="2700000" algn="tl">
                    <a:srgbClr val="000000">
                      <a:alpha val="43137"/>
                    </a:srgbClr>
                  </a:outerShdw>
                </a:effectLst>
              </a:rPr>
              <a:t>資助在職青年</a:t>
            </a:r>
            <a:r>
              <a:rPr lang="zh-TW" altLang="en-US" sz="3200" b="1" dirty="0">
                <a:solidFill>
                  <a:srgbClr val="FF0000"/>
                </a:solidFill>
                <a:effectLst>
                  <a:outerShdw blurRad="38100" dist="38100" dir="2700000" algn="tl">
                    <a:srgbClr val="000000">
                      <a:alpha val="43137"/>
                    </a:srgbClr>
                  </a:outerShdw>
                </a:effectLst>
              </a:rPr>
              <a:t>進修</a:t>
            </a:r>
            <a:r>
              <a:rPr lang="zh-TW" altLang="en-US" sz="3200" b="1" dirty="0">
                <a:solidFill>
                  <a:schemeClr val="tx1"/>
                </a:solidFill>
                <a:effectLst>
                  <a:outerShdw blurRad="38100" dist="38100" dir="2700000" algn="tl">
                    <a:srgbClr val="000000">
                      <a:alpha val="43137"/>
                    </a:srgbClr>
                  </a:outerShdw>
                </a:effectLst>
              </a:rPr>
              <a:t>？</a:t>
            </a: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14</a:t>
            </a:fld>
            <a:endParaRPr lang="en-US" altLang="zh-TW"/>
          </a:p>
        </p:txBody>
      </p:sp>
      <p:sp>
        <p:nvSpPr>
          <p:cNvPr id="7" name="文字方塊 6"/>
          <p:cNvSpPr txBox="1"/>
          <p:nvPr/>
        </p:nvSpPr>
        <p:spPr>
          <a:xfrm>
            <a:off x="1135202" y="5877272"/>
            <a:ext cx="7848872" cy="492443"/>
          </a:xfrm>
          <a:prstGeom prst="rect">
            <a:avLst/>
          </a:prstGeom>
          <a:noFill/>
        </p:spPr>
        <p:txBody>
          <a:bodyPr wrap="square" rtlCol="0" anchor="t">
            <a:spAutoFit/>
          </a:bodyPr>
          <a:lstStyle/>
          <a:p>
            <a:r>
              <a:rPr lang="zh-TW" altLang="en-US" sz="1300" i="1" dirty="0"/>
              <a:t>訪問題目：</a:t>
            </a:r>
            <a:r>
              <a:rPr lang="zh-TW" altLang="en-US" sz="1300" i="1" dirty="0">
                <a:latin typeface="新細明體"/>
              </a:rPr>
              <a:t> </a:t>
            </a:r>
            <a:r>
              <a:rPr lang="zh-TW" sz="1300" i="1" dirty="0">
                <a:latin typeface="新細明體"/>
              </a:rPr>
              <a:t>政府喺</a:t>
            </a:r>
            <a:r>
              <a:rPr lang="en-US" sz="1300" i="1" dirty="0">
                <a:latin typeface="新細明體"/>
              </a:rPr>
              <a:t>2017</a:t>
            </a:r>
            <a:r>
              <a:rPr lang="zh-TW" sz="1300" i="1" dirty="0">
                <a:latin typeface="新細明體"/>
              </a:rPr>
              <a:t>年開始，為修讀全日制自資專上課程既青年提供學費資助，你認為政府有冇需要為修讀兼讀制自資專上課程既青年，同樣提供學費資助？</a:t>
            </a:r>
            <a:endParaRPr lang="zh-TW" altLang="en-US" sz="1300" i="1" dirty="0">
              <a:latin typeface="新細明體"/>
            </a:endParaRPr>
          </a:p>
        </p:txBody>
      </p:sp>
      <p:sp>
        <p:nvSpPr>
          <p:cNvPr id="6" name="橢圓 5"/>
          <p:cNvSpPr/>
          <p:nvPr/>
        </p:nvSpPr>
        <p:spPr>
          <a:xfrm>
            <a:off x="1436914" y="1397602"/>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8" name="圖表 7"/>
          <p:cNvGraphicFramePr/>
          <p:nvPr/>
        </p:nvGraphicFramePr>
        <p:xfrm>
          <a:off x="1028699" y="1426029"/>
          <a:ext cx="7560129" cy="45012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5.</a:t>
            </a:r>
            <a:r>
              <a:rPr lang="zh-TW" altLang="en-US" sz="3200" b="1" dirty="0">
                <a:solidFill>
                  <a:schemeClr val="tx1"/>
                </a:solidFill>
                <a:effectLst>
                  <a:outerShdw blurRad="38100" dist="38100" dir="2700000" algn="tl">
                    <a:srgbClr val="000000">
                      <a:alpha val="43137"/>
                    </a:srgbClr>
                  </a:outerShdw>
                </a:effectLst>
              </a:rPr>
              <a:t> </a:t>
            </a:r>
            <a:r>
              <a:rPr lang="zh-TW" altLang="en-US" sz="3200" b="1" dirty="0" smtClean="0">
                <a:solidFill>
                  <a:schemeClr val="tx1"/>
                </a:solidFill>
                <a:effectLst>
                  <a:outerShdw blurRad="38100" dist="38100" dir="2700000" algn="tl">
                    <a:srgbClr val="000000">
                      <a:alpha val="43137"/>
                    </a:srgbClr>
                  </a:outerShdw>
                </a:effectLst>
              </a:rPr>
              <a:t>市民認為政府是否有需要</a:t>
            </a:r>
            <a:r>
              <a:rPr lang="zh-TW" altLang="en-US" sz="3200" b="1" dirty="0" smtClean="0">
                <a:solidFill>
                  <a:srgbClr val="FF0000"/>
                </a:solidFill>
                <a:effectLst>
                  <a:outerShdw blurRad="38100" dist="38100" dir="2700000" algn="tl">
                    <a:srgbClr val="000000">
                      <a:alpha val="43137"/>
                    </a:srgbClr>
                  </a:outerShdw>
                </a:effectLst>
              </a:rPr>
              <a:t>資助在職青年</a:t>
            </a:r>
            <a:r>
              <a:rPr lang="zh-TW" altLang="en-US" sz="3200" b="1" dirty="0">
                <a:solidFill>
                  <a:srgbClr val="FF0000"/>
                </a:solidFill>
                <a:effectLst>
                  <a:outerShdw blurRad="38100" dist="38100" dir="2700000" algn="tl">
                    <a:srgbClr val="000000">
                      <a:alpha val="43137"/>
                    </a:srgbClr>
                  </a:outerShdw>
                </a:effectLst>
              </a:rPr>
              <a:t>進修</a:t>
            </a:r>
            <a:r>
              <a:rPr lang="zh-TW" altLang="en-US" sz="3200" b="1" dirty="0">
                <a:solidFill>
                  <a:schemeClr val="tx1"/>
                </a:solidFill>
                <a:effectLst>
                  <a:outerShdw blurRad="38100" dist="38100" dir="2700000" algn="tl">
                    <a:srgbClr val="000000">
                      <a:alpha val="43137"/>
                    </a:srgbClr>
                  </a:outerShdw>
                </a:effectLst>
              </a:rPr>
              <a:t>？</a:t>
            </a:r>
            <a:r>
              <a:rPr lang="zh-TW" altLang="en-US" sz="3200" b="1" dirty="0">
                <a:solidFill>
                  <a:schemeClr val="tx1"/>
                </a:solidFill>
                <a:latin typeface="微軟正黑體"/>
                <a:ea typeface="微軟正黑體"/>
              </a:rPr>
              <a:t>(續)</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15</a:t>
            </a:fld>
            <a:endParaRPr lang="en-US" altLang="zh-TW"/>
          </a:p>
        </p:txBody>
      </p:sp>
      <p:sp>
        <p:nvSpPr>
          <p:cNvPr id="7" name="文字方塊 6"/>
          <p:cNvSpPr txBox="1"/>
          <p:nvPr/>
        </p:nvSpPr>
        <p:spPr>
          <a:xfrm>
            <a:off x="1082786" y="6074016"/>
            <a:ext cx="7848872" cy="492443"/>
          </a:xfrm>
          <a:prstGeom prst="rect">
            <a:avLst/>
          </a:prstGeom>
          <a:noFill/>
        </p:spPr>
        <p:txBody>
          <a:bodyPr wrap="square" rtlCol="0" anchor="t">
            <a:spAutoFit/>
          </a:bodyPr>
          <a:lstStyle/>
          <a:p>
            <a:r>
              <a:rPr lang="zh-TW" altLang="en-US" sz="1300" i="1" dirty="0"/>
              <a:t>訪問題目：</a:t>
            </a:r>
            <a:r>
              <a:rPr lang="zh-TW" altLang="en-US" sz="1300" i="1" dirty="0">
                <a:latin typeface="新細明體"/>
              </a:rPr>
              <a:t> </a:t>
            </a:r>
            <a:r>
              <a:rPr lang="zh-TW" sz="1300" i="1" dirty="0">
                <a:latin typeface="新細明體"/>
              </a:rPr>
              <a:t>政府喺</a:t>
            </a:r>
            <a:r>
              <a:rPr lang="en-US" sz="1300" i="1" dirty="0">
                <a:latin typeface="新細明體"/>
              </a:rPr>
              <a:t>2017</a:t>
            </a:r>
            <a:r>
              <a:rPr lang="zh-TW" sz="1300" i="1" dirty="0">
                <a:latin typeface="新細明體"/>
              </a:rPr>
              <a:t>年開始，為修讀全日制自資專上課程既青年提供學費資助，你認為政府有冇需要為修讀兼讀制自資專上課程既青年，同樣提供學費資助？</a:t>
            </a:r>
            <a:endParaRPr lang="zh-TW" altLang="en-US" sz="1300" i="1" dirty="0">
              <a:latin typeface="新細明體"/>
            </a:endParaRPr>
          </a:p>
        </p:txBody>
      </p:sp>
      <p:sp>
        <p:nvSpPr>
          <p:cNvPr id="6" name="橢圓 5"/>
          <p:cNvSpPr/>
          <p:nvPr/>
        </p:nvSpPr>
        <p:spPr>
          <a:xfrm>
            <a:off x="1873222" y="2186406"/>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10" name="圖表 9"/>
          <p:cNvGraphicFramePr/>
          <p:nvPr/>
        </p:nvGraphicFramePr>
        <p:xfrm>
          <a:off x="1110343" y="1665513"/>
          <a:ext cx="7707086" cy="41801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407946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5.</a:t>
            </a:r>
            <a:r>
              <a:rPr lang="zh-TW" altLang="en-US" sz="3200" b="1" dirty="0">
                <a:solidFill>
                  <a:schemeClr val="tx1"/>
                </a:solidFill>
                <a:effectLst>
                  <a:outerShdw blurRad="38100" dist="38100" dir="2700000" algn="tl">
                    <a:srgbClr val="000000">
                      <a:alpha val="43137"/>
                    </a:srgbClr>
                  </a:outerShdw>
                </a:effectLst>
              </a:rPr>
              <a:t> </a:t>
            </a:r>
            <a:r>
              <a:rPr lang="zh-TW" altLang="en-US" sz="3200" b="1" dirty="0" smtClean="0">
                <a:solidFill>
                  <a:schemeClr val="tx1"/>
                </a:solidFill>
                <a:effectLst>
                  <a:outerShdw blurRad="38100" dist="38100" dir="2700000" algn="tl">
                    <a:srgbClr val="000000">
                      <a:alpha val="43137"/>
                    </a:srgbClr>
                  </a:outerShdw>
                </a:effectLst>
              </a:rPr>
              <a:t>市民認為政府</a:t>
            </a:r>
            <a:r>
              <a:rPr lang="zh-TW" altLang="en-US" sz="3200" b="1" dirty="0">
                <a:solidFill>
                  <a:schemeClr val="tx1"/>
                </a:solidFill>
                <a:effectLst>
                  <a:outerShdw blurRad="38100" dist="38100" dir="2700000" algn="tl">
                    <a:srgbClr val="000000">
                      <a:alpha val="43137"/>
                    </a:srgbClr>
                  </a:outerShdw>
                </a:effectLst>
              </a:rPr>
              <a:t>是否有需要</a:t>
            </a:r>
            <a:r>
              <a:rPr lang="zh-TW" altLang="en-US" sz="3200" b="1" dirty="0">
                <a:solidFill>
                  <a:srgbClr val="FF0000"/>
                </a:solidFill>
                <a:effectLst>
                  <a:outerShdw blurRad="38100" dist="38100" dir="2700000" algn="tl">
                    <a:srgbClr val="000000">
                      <a:alpha val="43137"/>
                    </a:srgbClr>
                  </a:outerShdw>
                </a:effectLst>
              </a:rPr>
              <a:t>資助在職青年進修</a:t>
            </a:r>
            <a:r>
              <a:rPr lang="zh-TW" altLang="en-US" sz="3200" b="1" dirty="0">
                <a:solidFill>
                  <a:schemeClr val="tx1"/>
                </a:solidFill>
                <a:effectLst>
                  <a:outerShdw blurRad="38100" dist="38100" dir="2700000" algn="tl">
                    <a:srgbClr val="000000">
                      <a:alpha val="43137"/>
                    </a:srgbClr>
                  </a:outerShdw>
                </a:effectLst>
              </a:rPr>
              <a:t>？</a:t>
            </a:r>
            <a:r>
              <a:rPr lang="zh-TW" altLang="en-US" sz="3200" b="1" dirty="0">
                <a:solidFill>
                  <a:schemeClr val="tx1"/>
                </a:solidFill>
                <a:latin typeface="微軟正黑體"/>
              </a:rPr>
              <a:t>(續)</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16</a:t>
            </a:fld>
            <a:endParaRPr lang="en-US" altLang="zh-TW"/>
          </a:p>
        </p:txBody>
      </p:sp>
      <p:sp>
        <p:nvSpPr>
          <p:cNvPr id="7" name="文字方塊 6"/>
          <p:cNvSpPr txBox="1"/>
          <p:nvPr/>
        </p:nvSpPr>
        <p:spPr>
          <a:xfrm>
            <a:off x="1273834" y="5877272"/>
            <a:ext cx="7848872" cy="492443"/>
          </a:xfrm>
          <a:prstGeom prst="rect">
            <a:avLst/>
          </a:prstGeom>
          <a:noFill/>
        </p:spPr>
        <p:txBody>
          <a:bodyPr wrap="square" rtlCol="0" anchor="t">
            <a:spAutoFit/>
          </a:bodyPr>
          <a:lstStyle/>
          <a:p>
            <a:r>
              <a:rPr lang="zh-TW" altLang="en-US" sz="1300" i="1" dirty="0"/>
              <a:t>訪問題目：</a:t>
            </a:r>
            <a:r>
              <a:rPr lang="zh-TW" altLang="en-US" sz="1300" i="1" dirty="0">
                <a:latin typeface="新細明體"/>
              </a:rPr>
              <a:t> </a:t>
            </a:r>
            <a:r>
              <a:rPr lang="zh-TW" sz="1300" i="1" dirty="0">
                <a:latin typeface="新細明體"/>
              </a:rPr>
              <a:t>政府喺</a:t>
            </a:r>
            <a:r>
              <a:rPr lang="en-US" sz="1300" i="1" dirty="0">
                <a:latin typeface="新細明體"/>
              </a:rPr>
              <a:t>2017</a:t>
            </a:r>
            <a:r>
              <a:rPr lang="zh-TW" sz="1300" i="1" dirty="0">
                <a:latin typeface="新細明體"/>
              </a:rPr>
              <a:t>年開始，為修讀全日制自資專上課程既青年提供學費資助，你認為政府有冇需要為修讀兼讀制自資專上課程既青年，同樣提供學費資助？</a:t>
            </a:r>
            <a:endParaRPr lang="zh-TW" altLang="en-US" sz="1300" i="1" dirty="0">
              <a:latin typeface="新細明體"/>
            </a:endParaRPr>
          </a:p>
        </p:txBody>
      </p:sp>
      <p:sp>
        <p:nvSpPr>
          <p:cNvPr id="6" name="橢圓 5"/>
          <p:cNvSpPr/>
          <p:nvPr/>
        </p:nvSpPr>
        <p:spPr>
          <a:xfrm>
            <a:off x="1894115" y="2106577"/>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9" name="圖表 8"/>
          <p:cNvGraphicFramePr/>
          <p:nvPr/>
        </p:nvGraphicFramePr>
        <p:xfrm>
          <a:off x="1110343" y="1600199"/>
          <a:ext cx="7788728" cy="42454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834922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5.</a:t>
            </a:r>
            <a:r>
              <a:rPr lang="zh-TW" altLang="en-US" sz="3200" b="1" dirty="0">
                <a:solidFill>
                  <a:schemeClr val="tx1"/>
                </a:solidFill>
                <a:effectLst>
                  <a:outerShdw blurRad="38100" dist="38100" dir="2700000" algn="tl">
                    <a:srgbClr val="000000">
                      <a:alpha val="43137"/>
                    </a:srgbClr>
                  </a:outerShdw>
                </a:effectLst>
              </a:rPr>
              <a:t> </a:t>
            </a:r>
            <a:r>
              <a:rPr lang="zh-TW" altLang="en-US" sz="3200" b="1" dirty="0" smtClean="0">
                <a:solidFill>
                  <a:schemeClr val="tx1"/>
                </a:solidFill>
                <a:effectLst>
                  <a:outerShdw blurRad="38100" dist="38100" dir="2700000" algn="tl">
                    <a:srgbClr val="000000">
                      <a:alpha val="43137"/>
                    </a:srgbClr>
                  </a:outerShdw>
                </a:effectLst>
              </a:rPr>
              <a:t>市民認為政府是否有需要</a:t>
            </a:r>
            <a:r>
              <a:rPr lang="zh-TW" altLang="en-US" sz="3200" b="1" dirty="0" smtClean="0">
                <a:solidFill>
                  <a:srgbClr val="FF0000"/>
                </a:solidFill>
                <a:effectLst>
                  <a:outerShdw blurRad="38100" dist="38100" dir="2700000" algn="tl">
                    <a:srgbClr val="000000">
                      <a:alpha val="43137"/>
                    </a:srgbClr>
                  </a:outerShdw>
                </a:effectLst>
              </a:rPr>
              <a:t>資助在職青年</a:t>
            </a:r>
            <a:r>
              <a:rPr lang="zh-TW" altLang="en-US" sz="3200" b="1" dirty="0">
                <a:solidFill>
                  <a:srgbClr val="FF0000"/>
                </a:solidFill>
                <a:effectLst>
                  <a:outerShdw blurRad="38100" dist="38100" dir="2700000" algn="tl">
                    <a:srgbClr val="000000">
                      <a:alpha val="43137"/>
                    </a:srgbClr>
                  </a:outerShdw>
                </a:effectLst>
              </a:rPr>
              <a:t>進修</a:t>
            </a:r>
            <a:r>
              <a:rPr lang="zh-TW" altLang="en-US" sz="3200" b="1" dirty="0">
                <a:solidFill>
                  <a:schemeClr val="tx1"/>
                </a:solidFill>
                <a:effectLst>
                  <a:outerShdw blurRad="38100" dist="38100" dir="2700000" algn="tl">
                    <a:srgbClr val="000000">
                      <a:alpha val="43137"/>
                    </a:srgbClr>
                  </a:outerShdw>
                </a:effectLst>
              </a:rPr>
              <a:t>？</a:t>
            </a:r>
            <a:r>
              <a:rPr lang="zh-TW" altLang="en-US" sz="3200" b="1" dirty="0">
                <a:solidFill>
                  <a:schemeClr val="tx1"/>
                </a:solidFill>
                <a:latin typeface="微軟正黑體"/>
                <a:ea typeface="微軟正黑體"/>
              </a:rPr>
              <a:t>(續)</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17</a:t>
            </a:fld>
            <a:endParaRPr lang="en-US" altLang="zh-TW"/>
          </a:p>
        </p:txBody>
      </p:sp>
      <p:sp>
        <p:nvSpPr>
          <p:cNvPr id="7" name="文字方塊 6"/>
          <p:cNvSpPr txBox="1"/>
          <p:nvPr/>
        </p:nvSpPr>
        <p:spPr>
          <a:xfrm>
            <a:off x="1062630" y="5861744"/>
            <a:ext cx="7848872" cy="492443"/>
          </a:xfrm>
          <a:prstGeom prst="rect">
            <a:avLst/>
          </a:prstGeom>
          <a:noFill/>
        </p:spPr>
        <p:txBody>
          <a:bodyPr wrap="square" rtlCol="0" anchor="t">
            <a:spAutoFit/>
          </a:bodyPr>
          <a:lstStyle/>
          <a:p>
            <a:r>
              <a:rPr lang="zh-TW" altLang="en-US" sz="1300" i="1" dirty="0"/>
              <a:t>訪問題目：</a:t>
            </a:r>
            <a:r>
              <a:rPr lang="zh-TW" altLang="en-US" sz="1300" i="1" dirty="0">
                <a:latin typeface="新細明體"/>
              </a:rPr>
              <a:t> </a:t>
            </a:r>
            <a:r>
              <a:rPr lang="zh-TW" sz="1300" i="1" dirty="0">
                <a:latin typeface="新細明體"/>
              </a:rPr>
              <a:t>政府喺</a:t>
            </a:r>
            <a:r>
              <a:rPr lang="en-US" sz="1300" i="1" dirty="0">
                <a:latin typeface="新細明體"/>
              </a:rPr>
              <a:t>2017</a:t>
            </a:r>
            <a:r>
              <a:rPr lang="zh-TW" sz="1300" i="1" dirty="0">
                <a:latin typeface="新細明體"/>
              </a:rPr>
              <a:t>年開始，為修讀全日制自資專上課程既青年提供學費資助，你認為政府有冇需要為修讀兼讀制自資專上課程既青年，同樣提供學費資助？</a:t>
            </a:r>
            <a:endParaRPr lang="zh-TW" altLang="en-US" sz="1300" i="1" dirty="0">
              <a:latin typeface="新細明體"/>
            </a:endParaRPr>
          </a:p>
        </p:txBody>
      </p:sp>
      <p:sp>
        <p:nvSpPr>
          <p:cNvPr id="8" name="內容版面配置區 2"/>
          <p:cNvSpPr>
            <a:spLocks noGrp="1"/>
          </p:cNvSpPr>
          <p:nvPr>
            <p:ph idx="1"/>
          </p:nvPr>
        </p:nvSpPr>
        <p:spPr>
          <a:xfrm>
            <a:off x="1043723" y="1407885"/>
            <a:ext cx="7498080" cy="4579257"/>
          </a:xfrm>
        </p:spPr>
        <p:txBody>
          <a:bodyPr anchor="t">
            <a:normAutofit/>
          </a:bodyPr>
          <a:lstStyle/>
          <a:p>
            <a:endParaRPr lang="en-US" altLang="zh-TW" sz="2400" dirty="0"/>
          </a:p>
          <a:p>
            <a:pPr indent="-283210"/>
            <a:r>
              <a:rPr lang="zh-TW" altLang="en-US" sz="2400" dirty="0">
                <a:latin typeface="微軟正黑體"/>
                <a:ea typeface="微軟正黑體"/>
              </a:rPr>
              <a:t>有高達六</a:t>
            </a:r>
            <a:r>
              <a:rPr lang="zh-TW" altLang="en-US" sz="2400" dirty="0" smtClean="0">
                <a:latin typeface="微軟正黑體"/>
                <a:ea typeface="微軟正黑體"/>
              </a:rPr>
              <a:t>成六的</a:t>
            </a:r>
            <a:r>
              <a:rPr lang="zh-TW" altLang="en-US" sz="2400" dirty="0">
                <a:latin typeface="微軟正黑體"/>
                <a:ea typeface="微軟正黑體"/>
              </a:rPr>
              <a:t>受訪者表示「有需要」為兼讀制專上學生提供資助，</a:t>
            </a:r>
            <a:r>
              <a:rPr lang="zh-TW" altLang="en-US" sz="2400" dirty="0" smtClean="0">
                <a:latin typeface="微軟正黑體"/>
                <a:ea typeface="微軟正黑體"/>
              </a:rPr>
              <a:t>反映市民認為政府應鼓勵在職青年</a:t>
            </a:r>
            <a:r>
              <a:rPr lang="zh-TW" altLang="en-US" sz="2400" dirty="0">
                <a:latin typeface="微軟正黑體"/>
                <a:ea typeface="微軟正黑體"/>
              </a:rPr>
              <a:t>進</a:t>
            </a:r>
            <a:r>
              <a:rPr lang="zh-TW" altLang="en-US" sz="2400" dirty="0" smtClean="0">
                <a:latin typeface="微軟正黑體"/>
                <a:ea typeface="微軟正黑體"/>
              </a:rPr>
              <a:t>修，協助青年向上流動。</a:t>
            </a:r>
            <a:endParaRPr lang="en-US" altLang="zh-TW" sz="2400" dirty="0">
              <a:latin typeface="微軟正黑體"/>
              <a:ea typeface="微軟正黑體"/>
            </a:endParaRPr>
          </a:p>
          <a:p>
            <a:pPr indent="-283210"/>
            <a:endParaRPr lang="en-US" altLang="zh-TW" sz="2400" dirty="0">
              <a:latin typeface="微軟正黑體"/>
              <a:ea typeface="微軟正黑體"/>
            </a:endParaRPr>
          </a:p>
          <a:p>
            <a:pPr indent="-283210"/>
            <a:r>
              <a:rPr lang="zh-TW" altLang="en-US" sz="2400" dirty="0" smtClean="0">
                <a:latin typeface="微軟正黑體"/>
                <a:ea typeface="微軟正黑體"/>
              </a:rPr>
              <a:t>按受訪者的年齡及階層分析，來自低下階層及青年受訪者更傾向認為需要資助青年就讀兼讀制專上課程的學費，這相信是因為學費對此群組青年的進</a:t>
            </a:r>
            <a:r>
              <a:rPr lang="zh-TW" altLang="en-US" sz="2400" dirty="0">
                <a:latin typeface="微軟正黑體"/>
                <a:ea typeface="微軟正黑體"/>
              </a:rPr>
              <a:t>修構成一定程度的壓力</a:t>
            </a:r>
            <a:r>
              <a:rPr lang="zh-TW" altLang="en-US" sz="2400" dirty="0" smtClean="0">
                <a:latin typeface="微軟正黑體"/>
                <a:ea typeface="微軟正黑體"/>
              </a:rPr>
              <a:t>，他們擔心進修機會受阻會影響他們社會流動的機會。</a:t>
            </a:r>
            <a:endParaRPr lang="en-US" altLang="zh-TW" sz="2400" dirty="0">
              <a:latin typeface="微軟正黑體"/>
              <a:ea typeface="微軟正黑體"/>
            </a:endParaRPr>
          </a:p>
          <a:p>
            <a:pPr indent="-283210"/>
            <a:endParaRPr lang="en-US" altLang="zh-TW" sz="2400" dirty="0">
              <a:latin typeface="微軟正黑體"/>
              <a:ea typeface="微軟正黑體"/>
            </a:endParaRPr>
          </a:p>
          <a:p>
            <a:pPr indent="-283210">
              <a:buNone/>
            </a:pPr>
            <a:endParaRPr lang="zh-TW" altLang="en-US" sz="2400" dirty="0">
              <a:latin typeface="微軟正黑體"/>
              <a:ea typeface="微軟正黑體"/>
            </a:endParaRPr>
          </a:p>
        </p:txBody>
      </p:sp>
    </p:spTree>
    <p:extLst>
      <p:ext uri="{BB962C8B-B14F-4D97-AF65-F5344CB8AC3E}">
        <p14:creationId xmlns:p14="http://schemas.microsoft.com/office/powerpoint/2010/main" xmlns="" val="834922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6.</a:t>
            </a:r>
            <a:r>
              <a:rPr lang="zh-TW" altLang="en-US" sz="3200" b="1" dirty="0">
                <a:solidFill>
                  <a:schemeClr val="tx1"/>
                </a:solidFill>
                <a:effectLst>
                  <a:outerShdw blurRad="38100" dist="38100" dir="2700000" algn="tl">
                    <a:srgbClr val="000000">
                      <a:alpha val="43137"/>
                    </a:srgbClr>
                  </a:outerShdw>
                </a:effectLst>
              </a:rPr>
              <a:t> 市民認為</a:t>
            </a:r>
            <a:r>
              <a:rPr lang="zh-TW" altLang="en-US" sz="3200" b="1" dirty="0">
                <a:solidFill>
                  <a:srgbClr val="FF0000"/>
                </a:solidFill>
                <a:effectLst>
                  <a:outerShdw blurRad="38100" dist="38100" dir="2700000" algn="tl">
                    <a:srgbClr val="000000">
                      <a:alpha val="43137"/>
                    </a:srgbClr>
                  </a:outerShdw>
                </a:effectLst>
                <a:latin typeface="Gill Sans MT"/>
              </a:rPr>
              <a:t>施政報</a:t>
            </a:r>
            <a:r>
              <a:rPr lang="zh-TW" altLang="en-US" sz="3200" b="1" dirty="0">
                <a:solidFill>
                  <a:srgbClr val="FF0000"/>
                </a:solidFill>
                <a:effectLst>
                  <a:outerShdw blurRad="38100" dist="38100" dir="2700000" algn="tl">
                    <a:srgbClr val="000000">
                      <a:alpha val="43137"/>
                    </a:srgbClr>
                  </a:outerShdw>
                </a:effectLst>
              </a:rPr>
              <a:t>告中的託兒措施協助基層家庭照顧兒童的</a:t>
            </a:r>
            <a:r>
              <a:rPr lang="zh-TW" altLang="en-US" sz="3200" b="1" dirty="0">
                <a:solidFill>
                  <a:schemeClr val="tx1"/>
                </a:solidFill>
                <a:effectLst>
                  <a:outerShdw blurRad="38100" dist="38100" dir="2700000" algn="tl">
                    <a:srgbClr val="000000">
                      <a:alpha val="43137"/>
                    </a:srgbClr>
                  </a:outerShdw>
                </a:effectLst>
              </a:rPr>
              <a:t>成效有多大?</a:t>
            </a:r>
            <a:endParaRPr lang="zh-TW" altLang="en-US" sz="3200" b="1" dirty="0">
              <a:solidFill>
                <a:schemeClr val="tx1"/>
              </a:solidFill>
              <a:latin typeface="微軟正黑體"/>
              <a:ea typeface="微軟正黑體"/>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18</a:t>
            </a:fld>
            <a:endParaRPr lang="en-US" altLang="zh-TW"/>
          </a:p>
        </p:txBody>
      </p:sp>
      <p:sp>
        <p:nvSpPr>
          <p:cNvPr id="7" name="文字方塊 6"/>
          <p:cNvSpPr txBox="1"/>
          <p:nvPr/>
        </p:nvSpPr>
        <p:spPr>
          <a:xfrm>
            <a:off x="1004572" y="6124015"/>
            <a:ext cx="7848872" cy="292388"/>
          </a:xfrm>
          <a:prstGeom prst="rect">
            <a:avLst/>
          </a:prstGeom>
          <a:noFill/>
        </p:spPr>
        <p:txBody>
          <a:bodyPr wrap="square" rtlCol="0" anchor="t">
            <a:spAutoFit/>
          </a:bodyPr>
          <a:lstStyle/>
          <a:p>
            <a:pPr lvl="0"/>
            <a:r>
              <a:rPr lang="zh-TW" altLang="en-US" sz="1300" i="1" dirty="0"/>
              <a:t>訪問題目： </a:t>
            </a:r>
            <a:r>
              <a:rPr lang="zh-TW" sz="1300" i="1" dirty="0"/>
              <a:t>你認為施政報告中有關托兒服務既措施，對協助基層家庭照顧兒童既效用屬於大定細呢？</a:t>
            </a:r>
          </a:p>
        </p:txBody>
      </p:sp>
      <p:graphicFrame>
        <p:nvGraphicFramePr>
          <p:cNvPr id="6" name="圖表 5"/>
          <p:cNvGraphicFramePr/>
          <p:nvPr/>
        </p:nvGraphicFramePr>
        <p:xfrm>
          <a:off x="1077686" y="1600198"/>
          <a:ext cx="7494814" cy="4408715"/>
        </p:xfrm>
        <a:graphic>
          <a:graphicData uri="http://schemas.openxmlformats.org/drawingml/2006/chart">
            <c:chart xmlns:c="http://schemas.openxmlformats.org/drawingml/2006/chart" xmlns:r="http://schemas.openxmlformats.org/officeDocument/2006/relationships" r:id="rId2"/>
          </a:graphicData>
        </a:graphic>
      </p:graphicFrame>
      <p:sp>
        <p:nvSpPr>
          <p:cNvPr id="8" name="橢圓 7"/>
          <p:cNvSpPr/>
          <p:nvPr/>
        </p:nvSpPr>
        <p:spPr>
          <a:xfrm>
            <a:off x="1518557" y="1549592"/>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6.</a:t>
            </a:r>
            <a:r>
              <a:rPr lang="zh-TW" altLang="en-US" sz="3200" b="1" dirty="0">
                <a:solidFill>
                  <a:schemeClr val="tx1"/>
                </a:solidFill>
                <a:effectLst>
                  <a:outerShdw blurRad="38100" dist="38100" dir="2700000" algn="tl">
                    <a:srgbClr val="000000">
                      <a:alpha val="43137"/>
                    </a:srgbClr>
                  </a:outerShdw>
                </a:effectLst>
              </a:rPr>
              <a:t> 市民認為</a:t>
            </a:r>
            <a:r>
              <a:rPr lang="zh-TW" altLang="en-US" sz="3200" b="1" dirty="0">
                <a:solidFill>
                  <a:srgbClr val="FF0000"/>
                </a:solidFill>
                <a:effectLst>
                  <a:outerShdw blurRad="38100" dist="38100" dir="2700000" algn="tl">
                    <a:srgbClr val="000000">
                      <a:alpha val="43137"/>
                    </a:srgbClr>
                  </a:outerShdw>
                </a:effectLst>
                <a:latin typeface="Gill Sans MT"/>
              </a:rPr>
              <a:t>施政報</a:t>
            </a:r>
            <a:r>
              <a:rPr lang="zh-TW" altLang="en-US" sz="3200" b="1" dirty="0">
                <a:solidFill>
                  <a:srgbClr val="FF0000"/>
                </a:solidFill>
                <a:effectLst>
                  <a:outerShdw blurRad="38100" dist="38100" dir="2700000" algn="tl">
                    <a:srgbClr val="000000">
                      <a:alpha val="43137"/>
                    </a:srgbClr>
                  </a:outerShdw>
                </a:effectLst>
              </a:rPr>
              <a:t>告中的託兒措施協助基層家庭照顧兒童的</a:t>
            </a:r>
            <a:r>
              <a:rPr lang="zh-TW" altLang="en-US" sz="3200" b="1" dirty="0">
                <a:solidFill>
                  <a:schemeClr val="tx1"/>
                </a:solidFill>
                <a:effectLst>
                  <a:outerShdw blurRad="38100" dist="38100" dir="2700000" algn="tl">
                    <a:srgbClr val="000000">
                      <a:alpha val="43137"/>
                    </a:srgbClr>
                  </a:outerShdw>
                </a:effectLst>
              </a:rPr>
              <a:t>成效有多大</a:t>
            </a:r>
            <a:r>
              <a:rPr lang="zh-TW" altLang="en-US" sz="3200" b="1" dirty="0" smtClean="0">
                <a:solidFill>
                  <a:schemeClr val="tx1"/>
                </a:solidFill>
                <a:effectLst>
                  <a:outerShdw blurRad="38100" dist="38100" dir="2700000" algn="tl">
                    <a:srgbClr val="000000">
                      <a:alpha val="43137"/>
                    </a:srgbClr>
                  </a:outerShdw>
                </a:effectLst>
              </a:rPr>
              <a:t>? </a:t>
            </a:r>
            <a:r>
              <a:rPr lang="zh-TW" altLang="en-US" sz="3200" b="1" dirty="0">
                <a:solidFill>
                  <a:schemeClr val="tx1"/>
                </a:solidFill>
                <a:latin typeface="微軟正黑體"/>
              </a:rPr>
              <a:t>(續)</a:t>
            </a:r>
            <a:endParaRPr lang="zh-TW" altLang="en-US" sz="3200" b="1" dirty="0">
              <a:solidFill>
                <a:schemeClr val="tx1"/>
              </a:solidFill>
              <a:latin typeface="微軟正黑體"/>
              <a:ea typeface="微軟正黑體"/>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19</a:t>
            </a:fld>
            <a:endParaRPr lang="en-US" altLang="zh-TW"/>
          </a:p>
        </p:txBody>
      </p:sp>
      <p:sp>
        <p:nvSpPr>
          <p:cNvPr id="7" name="文字方塊 6"/>
          <p:cNvSpPr txBox="1"/>
          <p:nvPr/>
        </p:nvSpPr>
        <p:spPr>
          <a:xfrm>
            <a:off x="1004572" y="6124015"/>
            <a:ext cx="7848872" cy="292388"/>
          </a:xfrm>
          <a:prstGeom prst="rect">
            <a:avLst/>
          </a:prstGeom>
          <a:noFill/>
        </p:spPr>
        <p:txBody>
          <a:bodyPr wrap="square" rtlCol="0" anchor="t">
            <a:spAutoFit/>
          </a:bodyPr>
          <a:lstStyle/>
          <a:p>
            <a:pPr lvl="0"/>
            <a:r>
              <a:rPr lang="zh-TW" altLang="en-US" sz="1300" i="1" dirty="0"/>
              <a:t>訪問題目： </a:t>
            </a:r>
            <a:r>
              <a:rPr lang="zh-TW" sz="1300" i="1" dirty="0"/>
              <a:t>你認為施政報告中有關托兒服務既措施，對協助基層家庭照顧兒童既效用屬於大定細呢？</a:t>
            </a:r>
          </a:p>
        </p:txBody>
      </p:sp>
      <p:sp>
        <p:nvSpPr>
          <p:cNvPr id="6" name="內容版面配置區 2"/>
          <p:cNvSpPr>
            <a:spLocks noGrp="1"/>
          </p:cNvSpPr>
          <p:nvPr>
            <p:ph idx="1"/>
          </p:nvPr>
        </p:nvSpPr>
        <p:spPr>
          <a:xfrm>
            <a:off x="1058236" y="1538513"/>
            <a:ext cx="7498080" cy="4579257"/>
          </a:xfrm>
        </p:spPr>
        <p:txBody>
          <a:bodyPr anchor="t">
            <a:normAutofit fontScale="92500" lnSpcReduction="20000"/>
          </a:bodyPr>
          <a:lstStyle/>
          <a:p>
            <a:endParaRPr lang="en-US" altLang="zh-TW" sz="2400" dirty="0">
              <a:latin typeface="+mj-ea"/>
              <a:ea typeface="+mj-ea"/>
            </a:endParaRPr>
          </a:p>
          <a:p>
            <a:pPr indent="-283210"/>
            <a:r>
              <a:rPr lang="zh-TW" altLang="en-US" sz="2400" dirty="0" smtClean="0">
                <a:latin typeface="+mj-ea"/>
                <a:ea typeface="+mj-ea"/>
              </a:rPr>
              <a:t>在是次民意調查中只有兩成</a:t>
            </a:r>
            <a:r>
              <a:rPr lang="en-US" altLang="zh-TW" sz="2400" dirty="0" smtClean="0">
                <a:latin typeface="+mj-ea"/>
                <a:ea typeface="+mj-ea"/>
              </a:rPr>
              <a:t>(20%) </a:t>
            </a:r>
            <a:r>
              <a:rPr lang="zh-TW" altLang="en-US" sz="2400" dirty="0" smtClean="0">
                <a:latin typeface="+mj-ea"/>
                <a:ea typeface="+mj-ea"/>
              </a:rPr>
              <a:t>受訪者表示是次施政報告對基層家庭照顧兒童的措施表示「效用大」，近四成</a:t>
            </a:r>
            <a:r>
              <a:rPr lang="en-US" altLang="zh-TW" sz="2400" dirty="0" smtClean="0">
                <a:latin typeface="+mj-ea"/>
                <a:ea typeface="+mj-ea"/>
              </a:rPr>
              <a:t>(38%)</a:t>
            </a:r>
            <a:r>
              <a:rPr lang="zh-TW" altLang="en-US" sz="2400" dirty="0" smtClean="0">
                <a:latin typeface="+mj-ea"/>
                <a:ea typeface="+mj-ea"/>
              </a:rPr>
              <a:t>感到效用細，顯示市民未感到有關措施能解決家庭的託兒需要。</a:t>
            </a:r>
            <a:endParaRPr lang="en-US" altLang="zh-TW" sz="2400" dirty="0" smtClean="0">
              <a:latin typeface="+mj-ea"/>
              <a:ea typeface="+mj-ea"/>
            </a:endParaRPr>
          </a:p>
          <a:p>
            <a:pPr indent="-283210"/>
            <a:endParaRPr lang="en-US" altLang="zh-TW" sz="2400" dirty="0" smtClean="0">
              <a:latin typeface="+mj-ea"/>
              <a:ea typeface="+mj-ea"/>
            </a:endParaRPr>
          </a:p>
          <a:p>
            <a:pPr indent="-283210"/>
            <a:r>
              <a:rPr lang="zh-TW" altLang="en-US" sz="2400" dirty="0" smtClean="0">
                <a:latin typeface="+mj-ea"/>
                <a:ea typeface="+mj-ea"/>
              </a:rPr>
              <a:t>本會在</a:t>
            </a:r>
            <a:r>
              <a:rPr lang="en-US" altLang="zh-TW" sz="2400" dirty="0" smtClean="0">
                <a:latin typeface="+mj-ea"/>
                <a:ea typeface="+mj-ea"/>
              </a:rPr>
              <a:t>2015</a:t>
            </a:r>
            <a:r>
              <a:rPr lang="zh-TW" altLang="en-US" sz="2400" dirty="0" smtClean="0">
                <a:latin typeface="+mj-ea"/>
                <a:ea typeface="+mj-ea"/>
              </a:rPr>
              <a:t>年的施政報告有關扶貧措施的民意調查中問及有關託兒措施的成效。在</a:t>
            </a:r>
            <a:r>
              <a:rPr lang="en-US" altLang="zh-TW" sz="2400" dirty="0" smtClean="0">
                <a:latin typeface="+mj-ea"/>
                <a:ea typeface="+mj-ea"/>
              </a:rPr>
              <a:t>2015</a:t>
            </a:r>
            <a:r>
              <a:rPr lang="zh-TW" altLang="en-US" sz="2400" dirty="0" smtClean="0">
                <a:latin typeface="+mj-ea"/>
                <a:ea typeface="+mj-ea"/>
              </a:rPr>
              <a:t>年，約有兩成半的受訪者表示「效用大」，即是次的評價較三年前差，反映市民感到這次的託兒措施無顯著進步。</a:t>
            </a:r>
          </a:p>
          <a:p>
            <a:pPr indent="-283210">
              <a:buNone/>
            </a:pPr>
            <a:endParaRPr lang="en-US" altLang="zh-TW" sz="2400" dirty="0">
              <a:latin typeface="+mj-ea"/>
              <a:ea typeface="+mj-ea"/>
            </a:endParaRPr>
          </a:p>
          <a:p>
            <a:pPr indent="-283210"/>
            <a:r>
              <a:rPr lang="zh-TW" altLang="en-US" sz="2400" dirty="0" smtClean="0">
                <a:latin typeface="+mj-ea"/>
                <a:ea typeface="+mj-ea"/>
              </a:rPr>
              <a:t>是次施政報告就託兒措施方面，只觸及一些中長線改善方向，對於一些現時最為急需的服務及支援（如獨立幼兒中心學額嚴重不足的問題），未有任何即時措施，故市民多覺得有關措施效用不大。</a:t>
            </a:r>
            <a:endParaRPr lang="en-US" altLang="zh-TW" sz="2400" dirty="0">
              <a:latin typeface="+mj-ea"/>
              <a:ea typeface="+mj-ea"/>
            </a:endParaRPr>
          </a:p>
          <a:p>
            <a:pPr indent="-283210"/>
            <a:endParaRPr lang="zh-TW" altLang="en-US" sz="2400" dirty="0">
              <a:latin typeface="+mj-ea"/>
              <a:ea typeface="+mj-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1268760"/>
            <a:ext cx="8047879" cy="1143000"/>
          </a:xfrm>
        </p:spPr>
        <p:txBody>
          <a:bodyPr>
            <a:normAutofit/>
          </a:bodyPr>
          <a:lstStyle/>
          <a:p>
            <a:pPr algn="ctr"/>
            <a:r>
              <a:rPr lang="zh-HK" altLang="zh-TW" sz="2000" b="1" u="sng">
                <a:solidFill>
                  <a:schemeClr val="tx1"/>
                </a:solidFill>
                <a:latin typeface="+mn-ea"/>
                <a:ea typeface="+mn-ea"/>
              </a:rPr>
              <a:t>「</a:t>
            </a:r>
            <a:r>
              <a:rPr lang="zh-TW" altLang="zh-TW" sz="2000" b="1" u="sng">
                <a:solidFill>
                  <a:schemeClr val="tx1"/>
                </a:solidFill>
                <a:latin typeface="+mn-ea"/>
                <a:ea typeface="+mn-ea"/>
              </a:rPr>
              <a:t>公眾對</a:t>
            </a:r>
            <a:r>
              <a:rPr lang="en-US" altLang="zh-TW" sz="2000" b="1" u="sng">
                <a:solidFill>
                  <a:schemeClr val="tx1"/>
                </a:solidFill>
                <a:latin typeface="+mn-ea"/>
                <a:ea typeface="+mn-ea"/>
              </a:rPr>
              <a:t>2018</a:t>
            </a:r>
            <a:r>
              <a:rPr lang="zh-TW" altLang="en-US" sz="2000" b="1" u="sng">
                <a:solidFill>
                  <a:schemeClr val="tx1"/>
                </a:solidFill>
                <a:latin typeface="+mn-ea"/>
                <a:ea typeface="+mn-ea"/>
              </a:rPr>
              <a:t>年（</a:t>
            </a:r>
            <a:r>
              <a:rPr lang="en-US" altLang="zh-TW" sz="2000" b="1" u="sng">
                <a:solidFill>
                  <a:schemeClr val="tx1"/>
                </a:solidFill>
                <a:latin typeface="+mn-ea"/>
                <a:ea typeface="+mn-ea"/>
              </a:rPr>
              <a:t>10</a:t>
            </a:r>
            <a:r>
              <a:rPr lang="zh-TW" altLang="en-US" sz="2000" b="1" u="sng">
                <a:solidFill>
                  <a:schemeClr val="tx1"/>
                </a:solidFill>
                <a:latin typeface="+mn-ea"/>
                <a:ea typeface="+mn-ea"/>
              </a:rPr>
              <a:t>月）</a:t>
            </a:r>
            <a:r>
              <a:rPr lang="zh-TW" altLang="zh-TW" sz="2000" b="1" u="sng">
                <a:solidFill>
                  <a:schemeClr val="tx1"/>
                </a:solidFill>
                <a:latin typeface="+mn-ea"/>
                <a:ea typeface="+mn-ea"/>
              </a:rPr>
              <a:t>施政報告中有關扶貧措施的意見調查</a:t>
            </a:r>
            <a:r>
              <a:rPr lang="zh-HK" altLang="zh-TW" sz="2000" b="1" u="sng">
                <a:solidFill>
                  <a:schemeClr val="tx1"/>
                </a:solidFill>
                <a:latin typeface="+mn-ea"/>
                <a:ea typeface="+mn-ea"/>
              </a:rPr>
              <a:t>」</a:t>
            </a:r>
            <a:r>
              <a:rPr lang="zh-TW" altLang="en-US" sz="2000" b="1" u="sng">
                <a:solidFill>
                  <a:schemeClr val="tx1"/>
                </a:solidFill>
                <a:latin typeface="+mn-ea"/>
                <a:ea typeface="+mn-ea"/>
              </a:rPr>
              <a:t>結果</a:t>
            </a:r>
            <a:endParaRPr lang="zh-TW" altLang="en-US" sz="2000" u="sng">
              <a:solidFill>
                <a:schemeClr val="tx1"/>
              </a:solidFill>
              <a:latin typeface="+mn-ea"/>
              <a:ea typeface="+mn-ea"/>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2</a:t>
            </a:fld>
            <a:endParaRPr lang="en-US" altLang="zh-TW"/>
          </a:p>
        </p:txBody>
      </p:sp>
      <p:graphicFrame>
        <p:nvGraphicFramePr>
          <p:cNvPr id="7" name="Table 2"/>
          <p:cNvGraphicFramePr>
            <a:graphicFrameLocks noGrp="1"/>
          </p:cNvGraphicFramePr>
          <p:nvPr>
            <p:extLst>
              <p:ext uri="{D42A27DB-BD31-4B8C-83A1-F6EECF244321}">
                <p14:modId xmlns:p14="http://schemas.microsoft.com/office/powerpoint/2010/main" xmlns="" val="2890447621"/>
              </p:ext>
            </p:extLst>
          </p:nvPr>
        </p:nvGraphicFramePr>
        <p:xfrm>
          <a:off x="2771800" y="2708920"/>
          <a:ext cx="3888432" cy="1634624"/>
        </p:xfrm>
        <a:graphic>
          <a:graphicData uri="http://schemas.openxmlformats.org/drawingml/2006/table">
            <a:tbl>
              <a:tblPr firstRow="1" bandRow="1">
                <a:tableStyleId>{5C22544A-7EE6-4342-B048-85BDC9FD1C3A}</a:tableStyleId>
              </a:tblPr>
              <a:tblGrid>
                <a:gridCol w="3888432">
                  <a:extLst>
                    <a:ext uri="{9D8B030D-6E8A-4147-A177-3AD203B41FA5}">
                      <a16:colId xmlns="" xmlns:a16="http://schemas.microsoft.com/office/drawing/2014/main" val="20000"/>
                    </a:ext>
                  </a:extLst>
                </a:gridCol>
              </a:tblGrid>
              <a:tr h="41788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900" b="1" i="0" u="none" strike="noStrike" cap="none" normalizeH="0" baseline="0" dirty="0">
                          <a:ln>
                            <a:noFill/>
                          </a:ln>
                          <a:solidFill>
                            <a:srgbClr val="FF0000"/>
                          </a:solidFill>
                          <a:effectLst/>
                          <a:latin typeface="微軟正黑體" pitchFamily="34" charset="-120"/>
                          <a:ea typeface="微軟正黑體" pitchFamily="34" charset="-120"/>
                        </a:rPr>
                        <a:t>扶貧措施</a:t>
                      </a:r>
                      <a:r>
                        <a:rPr kumimoji="1" lang="zh-TW" altLang="en-US" sz="1900" b="1" i="0" u="none" strike="noStrike" cap="none" normalizeH="0" baseline="0" dirty="0">
                          <a:ln>
                            <a:noFill/>
                          </a:ln>
                          <a:solidFill>
                            <a:srgbClr val="000000"/>
                          </a:solidFill>
                          <a:effectLst/>
                          <a:latin typeface="微軟正黑體" pitchFamily="34" charset="-120"/>
                          <a:ea typeface="微軟正黑體" pitchFamily="34" charset="-120"/>
                        </a:rPr>
                        <a:t>部分</a:t>
                      </a:r>
                      <a:endParaRPr kumimoji="1" lang="en-US" altLang="zh-TW" sz="1900" b="1" i="0" u="none" strike="noStrike" cap="none" normalizeH="0" baseline="0" dirty="0">
                        <a:ln>
                          <a:noFill/>
                        </a:ln>
                        <a:solidFill>
                          <a:srgbClr val="000000"/>
                        </a:solidFill>
                        <a:effectLst/>
                        <a:latin typeface="微軟正黑體" pitchFamily="34" charset="-120"/>
                        <a:ea typeface="微軟正黑體" pitchFamily="34" charset="-120"/>
                      </a:endParaRP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 xmlns:a16="http://schemas.microsoft.com/office/drawing/2014/main" val="10000"/>
                  </a:ext>
                </a:extLst>
              </a:tr>
              <a:tr h="1216739">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en-US" altLang="zh-TW" sz="1800" b="1" i="0" u="none" strike="noStrike" cap="none" normalizeH="0" baseline="0" dirty="0">
                          <a:ln>
                            <a:noFill/>
                          </a:ln>
                          <a:solidFill>
                            <a:srgbClr val="000000"/>
                          </a:solidFill>
                          <a:effectLst/>
                          <a:latin typeface="+mn-ea"/>
                          <a:ea typeface="+mn-ea"/>
                        </a:rPr>
                        <a:t>2018</a:t>
                      </a:r>
                      <a:r>
                        <a:rPr kumimoji="1" lang="zh-TW" altLang="en-US" sz="1800" b="1" i="0" u="none" strike="noStrike" cap="none" normalizeH="0" baseline="0" dirty="0">
                          <a:ln>
                            <a:noFill/>
                          </a:ln>
                          <a:solidFill>
                            <a:srgbClr val="000000"/>
                          </a:solidFill>
                          <a:effectLst/>
                          <a:latin typeface="+mn-ea"/>
                          <a:ea typeface="+mn-ea"/>
                        </a:rPr>
                        <a:t>年（</a:t>
                      </a:r>
                      <a:r>
                        <a:rPr kumimoji="1" lang="en-US" altLang="zh-TW" sz="1800" b="1" i="0" u="none" strike="noStrike" cap="none" normalizeH="0" baseline="0" dirty="0">
                          <a:ln>
                            <a:noFill/>
                          </a:ln>
                          <a:solidFill>
                            <a:srgbClr val="000000"/>
                          </a:solidFill>
                          <a:effectLst/>
                          <a:latin typeface="+mn-ea"/>
                          <a:ea typeface="+mn-ea"/>
                        </a:rPr>
                        <a:t>10</a:t>
                      </a:r>
                      <a:r>
                        <a:rPr kumimoji="1" lang="zh-TW" altLang="en-US" sz="1800" b="1" i="0" u="none" strike="noStrike" cap="none" normalizeH="0" baseline="0" dirty="0">
                          <a:ln>
                            <a:noFill/>
                          </a:ln>
                          <a:solidFill>
                            <a:srgbClr val="000000"/>
                          </a:solidFill>
                          <a:effectLst/>
                          <a:latin typeface="+mn-ea"/>
                          <a:ea typeface="+mn-ea"/>
                        </a:rPr>
                        <a:t>月）</a:t>
                      </a:r>
                      <a:br>
                        <a:rPr kumimoji="1" lang="zh-TW" altLang="en-US" sz="1800" b="1" i="0" u="none" strike="noStrike" cap="none" normalizeH="0" baseline="0" dirty="0">
                          <a:ln>
                            <a:noFill/>
                          </a:ln>
                          <a:solidFill>
                            <a:srgbClr val="000000"/>
                          </a:solidFill>
                          <a:effectLst/>
                          <a:latin typeface="+mn-ea"/>
                          <a:ea typeface="+mn-ea"/>
                        </a:rPr>
                      </a:br>
                      <a:r>
                        <a:rPr kumimoji="1" lang="zh-TW" altLang="en-US" sz="1800" b="1" i="0" u="none" strike="noStrike" cap="none" normalizeH="0" baseline="0" dirty="0">
                          <a:ln>
                            <a:noFill/>
                          </a:ln>
                          <a:solidFill>
                            <a:srgbClr val="FF0000"/>
                          </a:solidFill>
                          <a:effectLst/>
                          <a:latin typeface="+mn-ea"/>
                          <a:ea typeface="+mn-ea"/>
                        </a:rPr>
                        <a:t>平均分：45.6</a:t>
                      </a:r>
                      <a:endParaRPr kumimoji="1" lang="en-US" altLang="zh-TW" sz="1800" b="1" i="0" u="none" strike="noStrike" cap="none" normalizeH="0" baseline="0" dirty="0">
                        <a:ln>
                          <a:noFill/>
                        </a:ln>
                        <a:solidFill>
                          <a:srgbClr val="FF0000"/>
                        </a:solidFill>
                        <a:effectLst/>
                        <a:latin typeface="+mn-ea"/>
                        <a:ea typeface="+mn-ea"/>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zh-TW" altLang="en-US" sz="1400" b="1" i="0" u="none" strike="noStrike" cap="none" normalizeH="0" baseline="0" dirty="0">
                          <a:ln>
                            <a:noFill/>
                          </a:ln>
                          <a:solidFill>
                            <a:srgbClr val="008000"/>
                          </a:solidFill>
                          <a:effectLst/>
                          <a:latin typeface="+mn-ea"/>
                          <a:ea typeface="+mn-ea"/>
                        </a:rPr>
                        <a:t>樣本誤差：</a:t>
                      </a:r>
                      <a:r>
                        <a:rPr kumimoji="1" lang="en-US" altLang="zh-TW" sz="1400" b="1" i="0" u="none" strike="noStrike" cap="none" normalizeH="0" baseline="0" dirty="0">
                          <a:ln>
                            <a:noFill/>
                          </a:ln>
                          <a:solidFill>
                            <a:srgbClr val="008000"/>
                          </a:solidFill>
                          <a:effectLst/>
                          <a:latin typeface="+mn-ea"/>
                          <a:ea typeface="+mn-ea"/>
                        </a:rPr>
                        <a:t> </a:t>
                      </a:r>
                      <a:r>
                        <a:rPr kumimoji="1" lang="en-US" altLang="zh-TW" sz="1400" b="1" i="0" u="none" strike="noStrike" cap="none" normalizeH="0" baseline="0" dirty="0" smtClean="0">
                          <a:ln>
                            <a:noFill/>
                          </a:ln>
                          <a:solidFill>
                            <a:srgbClr val="008000"/>
                          </a:solidFill>
                          <a:effectLst/>
                          <a:latin typeface="+mn-ea"/>
                          <a:ea typeface="+mn-ea"/>
                        </a:rPr>
                        <a:t>+/- 2.7</a:t>
                      </a: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zh-TW" altLang="en-US" sz="1400" b="1" i="0" u="none" strike="noStrike" cap="none" normalizeH="0" baseline="0" dirty="0" smtClean="0">
                          <a:ln>
                            <a:noFill/>
                          </a:ln>
                          <a:solidFill>
                            <a:srgbClr val="008000"/>
                          </a:solidFill>
                          <a:effectLst/>
                          <a:latin typeface="+mn-ea"/>
                          <a:ea typeface="+mn-ea"/>
                        </a:rPr>
                        <a:t>(</a:t>
                      </a:r>
                      <a:r>
                        <a:rPr kumimoji="1" lang="zh-TW" altLang="en-US" sz="1400" b="1" i="0" u="none" strike="noStrike" cap="none" normalizeH="0" baseline="0" dirty="0">
                          <a:ln>
                            <a:noFill/>
                          </a:ln>
                          <a:solidFill>
                            <a:srgbClr val="008000"/>
                          </a:solidFill>
                          <a:effectLst/>
                          <a:latin typeface="+mn-ea"/>
                          <a:ea typeface="+mn-ea"/>
                        </a:rPr>
                        <a:t>基數：431</a:t>
                      </a:r>
                      <a:r>
                        <a:rPr kumimoji="1" lang="en-US" altLang="zh-TW" sz="1400" b="1" i="0" u="none" strike="noStrike" cap="none" normalizeH="0" baseline="0" dirty="0">
                          <a:ln>
                            <a:noFill/>
                          </a:ln>
                          <a:solidFill>
                            <a:srgbClr val="008000"/>
                          </a:solidFill>
                          <a:effectLst/>
                          <a:latin typeface="+mn-ea"/>
                          <a:ea typeface="+mn-ea"/>
                        </a:rPr>
                        <a:t>)</a:t>
                      </a: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 xmlns:a16="http://schemas.microsoft.com/office/drawing/2014/main" val="10001"/>
                  </a:ext>
                </a:extLst>
              </a:tr>
            </a:tbl>
          </a:graphicData>
        </a:graphic>
      </p:graphicFrame>
      <p:sp>
        <p:nvSpPr>
          <p:cNvPr id="11" name="文字方塊 10"/>
          <p:cNvSpPr txBox="1"/>
          <p:nvPr/>
        </p:nvSpPr>
        <p:spPr>
          <a:xfrm>
            <a:off x="611560" y="476672"/>
            <a:ext cx="6048672" cy="538609"/>
          </a:xfrm>
          <a:prstGeom prst="rect">
            <a:avLst/>
          </a:prstGeom>
          <a:noFill/>
        </p:spPr>
        <p:txBody>
          <a:bodyPr wrap="square" rtlCol="0">
            <a:spAutoFit/>
          </a:bodyPr>
          <a:lstStyle/>
          <a:p>
            <a:r>
              <a:rPr lang="en-US" altLang="zh-TW" sz="2900" b="1">
                <a:effectLst>
                  <a:outerShdw blurRad="38100" dist="38100" dir="2700000" algn="tl">
                    <a:srgbClr val="000000">
                      <a:alpha val="43137"/>
                    </a:srgbClr>
                  </a:outerShdw>
                </a:effectLst>
                <a:latin typeface="+mn-ea"/>
                <a:ea typeface="+mn-ea"/>
              </a:rPr>
              <a:t>1.</a:t>
            </a:r>
            <a:r>
              <a:rPr lang="zh-TW" altLang="en-US" sz="2900" b="1">
                <a:effectLst>
                  <a:outerShdw blurRad="38100" dist="38100" dir="2700000" algn="tl">
                    <a:srgbClr val="000000">
                      <a:alpha val="43137"/>
                    </a:srgbClr>
                  </a:outerShdw>
                </a:effectLst>
                <a:latin typeface="+mn-ea"/>
                <a:ea typeface="+mn-ea"/>
              </a:rPr>
              <a:t> 市民對整體</a:t>
            </a:r>
            <a:r>
              <a:rPr kumimoji="0" lang="zh-TW" altLang="en-US" sz="2900" b="1">
                <a:solidFill>
                  <a:srgbClr val="FF0000"/>
                </a:solidFill>
                <a:effectLst>
                  <a:outerShdw blurRad="50000" dist="30000" dir="5400000" algn="tl" rotWithShape="0">
                    <a:srgbClr val="000000">
                      <a:alpha val="30000"/>
                    </a:srgbClr>
                  </a:outerShdw>
                </a:effectLst>
                <a:latin typeface="+mj-lt"/>
                <a:ea typeface="+mj-ea"/>
                <a:cs typeface="+mj-cs"/>
              </a:rPr>
              <a:t>扶貧措施</a:t>
            </a:r>
            <a:r>
              <a:rPr lang="zh-TW" altLang="en-US" sz="2900" b="1">
                <a:effectLst>
                  <a:outerShdw blurRad="38100" dist="38100" dir="2700000" algn="tl">
                    <a:srgbClr val="000000">
                      <a:alpha val="43137"/>
                    </a:srgbClr>
                  </a:outerShdw>
                </a:effectLst>
                <a:latin typeface="+mn-ea"/>
                <a:ea typeface="+mn-ea"/>
              </a:rPr>
              <a:t>的評價</a:t>
            </a:r>
          </a:p>
        </p:txBody>
      </p:sp>
      <p:sp>
        <p:nvSpPr>
          <p:cNvPr id="9" name="文字方塊 8"/>
          <p:cNvSpPr txBox="1"/>
          <p:nvPr/>
        </p:nvSpPr>
        <p:spPr>
          <a:xfrm>
            <a:off x="611560" y="5589240"/>
            <a:ext cx="8532440" cy="738664"/>
          </a:xfrm>
          <a:prstGeom prst="rect">
            <a:avLst/>
          </a:prstGeom>
          <a:noFill/>
        </p:spPr>
        <p:txBody>
          <a:bodyPr wrap="square" rtlCol="0">
            <a:spAutoFit/>
          </a:bodyPr>
          <a:lstStyle/>
          <a:p>
            <a:pPr lvl="0"/>
            <a:r>
              <a:rPr lang="zh-TW" altLang="en-US" sz="1400" i="1"/>
              <a:t>訪問題目：「</a:t>
            </a:r>
            <a:r>
              <a:rPr lang="zh-TW" altLang="zh-TW" sz="1400" i="1"/>
              <a:t>請你對特首</a:t>
            </a:r>
            <a:r>
              <a:rPr lang="zh-TW" altLang="en-US" sz="1400" i="1"/>
              <a:t>林鄭月娥</a:t>
            </a:r>
            <a:r>
              <a:rPr lang="zh-TW" altLang="zh-TW" sz="1400" i="1"/>
              <a:t>今日發表既施政報告有關扶貧措施部分既滿意程度進行評分，</a:t>
            </a:r>
            <a:r>
              <a:rPr lang="en-US" altLang="zh-TW" sz="1400" i="1"/>
              <a:t>0</a:t>
            </a:r>
            <a:r>
              <a:rPr lang="zh-TW" altLang="zh-TW" sz="1400" i="1"/>
              <a:t>分代表非常不滿，</a:t>
            </a:r>
            <a:r>
              <a:rPr lang="en-US" altLang="zh-TW" sz="1400" i="1"/>
              <a:t>100</a:t>
            </a:r>
            <a:r>
              <a:rPr lang="zh-TW" altLang="zh-TW" sz="1400" i="1"/>
              <a:t>分代表非常滿意，</a:t>
            </a:r>
            <a:r>
              <a:rPr lang="en-US" altLang="zh-TW" sz="1400" i="1"/>
              <a:t>50</a:t>
            </a:r>
            <a:r>
              <a:rPr lang="zh-TW" altLang="zh-TW" sz="1400" i="1"/>
              <a:t>分代表一半半，你會俾幾多分今年施政報告既扶貧措施呢？</a:t>
            </a:r>
            <a:r>
              <a:rPr lang="zh-TW" altLang="en-US" sz="1400" i="1"/>
              <a:t>」</a:t>
            </a:r>
            <a:endParaRPr lang="zh-TW" altLang="zh-TW" sz="1400" i="1"/>
          </a:p>
          <a:p>
            <a:endParaRPr lang="zh-TW" altLang="zh-TW" sz="1400" i="1"/>
          </a:p>
        </p:txBody>
      </p:sp>
      <p:graphicFrame>
        <p:nvGraphicFramePr>
          <p:cNvPr id="10" name="Table 2"/>
          <p:cNvGraphicFramePr>
            <a:graphicFrameLocks noGrp="1"/>
          </p:cNvGraphicFramePr>
          <p:nvPr>
            <p:extLst>
              <p:ext uri="{D42A27DB-BD31-4B8C-83A1-F6EECF244321}">
                <p14:modId xmlns:p14="http://schemas.microsoft.com/office/powerpoint/2010/main" xmlns="" val="3966820649"/>
              </p:ext>
            </p:extLst>
          </p:nvPr>
        </p:nvGraphicFramePr>
        <p:xfrm>
          <a:off x="6516216" y="4509120"/>
          <a:ext cx="2376264" cy="963473"/>
        </p:xfrm>
        <a:graphic>
          <a:graphicData uri="http://schemas.openxmlformats.org/drawingml/2006/table">
            <a:tbl>
              <a:tblPr firstRow="1" bandRow="1">
                <a:tableStyleId>{5C22544A-7EE6-4342-B048-85BDC9FD1C3A}</a:tableStyleId>
              </a:tblPr>
              <a:tblGrid>
                <a:gridCol w="2376264">
                  <a:extLst>
                    <a:ext uri="{9D8B030D-6E8A-4147-A177-3AD203B41FA5}">
                      <a16:colId xmlns="" xmlns:a16="http://schemas.microsoft.com/office/drawing/2014/main" val="20000"/>
                    </a:ext>
                  </a:extLst>
                </a:gridCol>
              </a:tblGrid>
              <a:tr h="3079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600" b="1" i="0" u="none" strike="noStrike" cap="none" normalizeH="0" baseline="0">
                          <a:ln>
                            <a:noFill/>
                          </a:ln>
                          <a:solidFill>
                            <a:srgbClr val="000000"/>
                          </a:solidFill>
                          <a:effectLst/>
                          <a:latin typeface="微軟正黑體" pitchFamily="34" charset="-120"/>
                          <a:ea typeface="微軟正黑體" pitchFamily="34" charset="-120"/>
                        </a:rPr>
                        <a:t>施政報告整體評分</a:t>
                      </a:r>
                      <a:endParaRPr kumimoji="1" lang="en-US" altLang="zh-TW" sz="1600" b="1" i="0" u="none" strike="noStrike" cap="none" normalizeH="0" baseline="0">
                        <a:ln>
                          <a:noFill/>
                        </a:ln>
                        <a:solidFill>
                          <a:srgbClr val="000000"/>
                        </a:solidFill>
                        <a:effectLst/>
                        <a:latin typeface="微軟正黑體" pitchFamily="34" charset="-120"/>
                        <a:ea typeface="微軟正黑體" pitchFamily="34" charset="-120"/>
                      </a:endParaRP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 xmlns:a16="http://schemas.microsoft.com/office/drawing/2014/main" val="10000"/>
                  </a:ext>
                </a:extLst>
              </a:tr>
              <a:tr h="628125">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en-US" altLang="zh-TW" sz="1600" b="1" i="0" u="none" strike="noStrike" cap="none" normalizeH="0" baseline="0" dirty="0">
                          <a:ln>
                            <a:noFill/>
                          </a:ln>
                          <a:solidFill>
                            <a:srgbClr val="000000"/>
                          </a:solidFill>
                          <a:effectLst/>
                          <a:latin typeface="+mn-ea"/>
                          <a:ea typeface="+mn-ea"/>
                        </a:rPr>
                        <a:t>2018</a:t>
                      </a:r>
                      <a:r>
                        <a:rPr kumimoji="1" lang="zh-TW" altLang="en-US" sz="1600" b="1" i="0" u="none" strike="noStrike" cap="none" normalizeH="0" baseline="0">
                          <a:ln>
                            <a:noFill/>
                          </a:ln>
                          <a:solidFill>
                            <a:srgbClr val="000000"/>
                          </a:solidFill>
                          <a:effectLst/>
                          <a:latin typeface="+mn-ea"/>
                          <a:ea typeface="+mn-ea"/>
                        </a:rPr>
                        <a:t>年（</a:t>
                      </a:r>
                      <a:r>
                        <a:rPr kumimoji="1" lang="en-US" altLang="zh-TW" sz="1600" b="1" i="0" u="none" strike="noStrike" cap="none" normalizeH="0" baseline="0" dirty="0">
                          <a:ln>
                            <a:noFill/>
                          </a:ln>
                          <a:solidFill>
                            <a:srgbClr val="000000"/>
                          </a:solidFill>
                          <a:effectLst/>
                          <a:latin typeface="+mn-ea"/>
                          <a:ea typeface="+mn-ea"/>
                        </a:rPr>
                        <a:t>10</a:t>
                      </a:r>
                      <a:r>
                        <a:rPr kumimoji="1" lang="zh-TW" altLang="en-US" sz="1600" b="1" i="0" u="none" strike="noStrike" cap="none" normalizeH="0" baseline="0">
                          <a:ln>
                            <a:noFill/>
                          </a:ln>
                          <a:solidFill>
                            <a:srgbClr val="000000"/>
                          </a:solidFill>
                          <a:effectLst/>
                          <a:latin typeface="+mn-ea"/>
                          <a:ea typeface="+mn-ea"/>
                        </a:rPr>
                        <a:t>月）</a:t>
                      </a:r>
                      <a:r>
                        <a:rPr kumimoji="1" lang="zh-TW" altLang="en-US" sz="1600" b="1" i="0" u="none" strike="noStrike" cap="none" normalizeH="0" baseline="0" dirty="0">
                          <a:ln>
                            <a:noFill/>
                          </a:ln>
                          <a:solidFill>
                            <a:srgbClr val="000000"/>
                          </a:solidFill>
                          <a:effectLst/>
                          <a:latin typeface="+mn-ea"/>
                          <a:ea typeface="+mn-ea"/>
                        </a:rPr>
                        <a:t/>
                      </a:r>
                      <a:br>
                        <a:rPr kumimoji="1" lang="zh-TW" altLang="en-US" sz="1600" b="1" i="0" u="none" strike="noStrike" cap="none" normalizeH="0" baseline="0" dirty="0">
                          <a:ln>
                            <a:noFill/>
                          </a:ln>
                          <a:solidFill>
                            <a:srgbClr val="000000"/>
                          </a:solidFill>
                          <a:effectLst/>
                          <a:latin typeface="+mn-ea"/>
                          <a:ea typeface="+mn-ea"/>
                        </a:rPr>
                      </a:br>
                      <a:r>
                        <a:rPr kumimoji="1" lang="zh-TW" altLang="en-US" sz="1600" b="1" i="0" u="none" strike="noStrike" cap="none" normalizeH="0" baseline="0">
                          <a:ln>
                            <a:noFill/>
                          </a:ln>
                          <a:solidFill>
                            <a:schemeClr val="tx1"/>
                          </a:solidFill>
                          <a:effectLst/>
                          <a:latin typeface="+mn-ea"/>
                          <a:ea typeface="+mn-ea"/>
                        </a:rPr>
                        <a:t>平均分: 48.7</a:t>
                      </a:r>
                      <a:endParaRPr kumimoji="1" lang="en-US" altLang="zh-TW" sz="1600" b="1" i="0" u="none" strike="noStrike" cap="none" normalizeH="0" baseline="0">
                        <a:ln>
                          <a:noFill/>
                        </a:ln>
                        <a:solidFill>
                          <a:schemeClr val="tx1"/>
                        </a:solidFill>
                        <a:effectLst/>
                        <a:latin typeface="+mn-ea"/>
                        <a:ea typeface="+mn-ea"/>
                      </a:endParaRP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a:solidFill>
                  <a:schemeClr val="tx1"/>
                </a:solidFill>
              </a:rPr>
              <a:t>7</a:t>
            </a:r>
            <a:r>
              <a:rPr lang="en-US" altLang="zh-TW" sz="3200" b="1" dirty="0" smtClean="0">
                <a:solidFill>
                  <a:schemeClr val="tx1"/>
                </a:solidFill>
              </a:rPr>
              <a:t>.</a:t>
            </a:r>
            <a:r>
              <a:rPr lang="zh-TW" altLang="en-US" sz="3200" b="1" dirty="0" smtClean="0">
                <a:solidFill>
                  <a:schemeClr val="tx1"/>
                </a:solidFill>
                <a:effectLst>
                  <a:outerShdw blurRad="38100" dist="38100" dir="2700000" algn="tl">
                    <a:srgbClr val="000000">
                      <a:alpha val="43137"/>
                    </a:srgbClr>
                  </a:outerShdw>
                </a:effectLst>
              </a:rPr>
              <a:t> </a:t>
            </a:r>
            <a:r>
              <a:rPr lang="zh-TW" altLang="en-US" sz="3200" b="1" dirty="0">
                <a:solidFill>
                  <a:schemeClr val="tx1"/>
                </a:solidFill>
                <a:effectLst>
                  <a:outerShdw blurRad="38100" dist="38100" dir="2700000" algn="tl">
                    <a:srgbClr val="000000">
                      <a:alpha val="43137"/>
                    </a:srgbClr>
                  </a:outerShdw>
                </a:effectLst>
              </a:rPr>
              <a:t>市民認為</a:t>
            </a:r>
            <a:r>
              <a:rPr lang="zh-TW" altLang="en-US" sz="3200" b="1" dirty="0">
                <a:solidFill>
                  <a:srgbClr val="FF0000"/>
                </a:solidFill>
                <a:effectLst>
                  <a:outerShdw blurRad="38100" dist="38100" dir="2700000" algn="tl">
                    <a:srgbClr val="000000">
                      <a:alpha val="43137"/>
                    </a:srgbClr>
                  </a:outerShdw>
                </a:effectLst>
                <a:latin typeface="Gill Sans MT"/>
              </a:rPr>
              <a:t>施政報</a:t>
            </a:r>
            <a:r>
              <a:rPr lang="zh-TW" altLang="en-US" sz="3200" b="1" dirty="0">
                <a:solidFill>
                  <a:srgbClr val="FF0000"/>
                </a:solidFill>
                <a:effectLst>
                  <a:outerShdw blurRad="38100" dist="38100" dir="2700000" algn="tl">
                    <a:srgbClr val="000000">
                      <a:alpha val="43137"/>
                    </a:srgbClr>
                  </a:outerShdw>
                </a:effectLst>
              </a:rPr>
              <a:t>告中協助少數族裔就業的措施</a:t>
            </a:r>
            <a:r>
              <a:rPr lang="zh-TW" altLang="en-US" sz="3200" b="1" dirty="0">
                <a:solidFill>
                  <a:schemeClr val="tx1"/>
                </a:solidFill>
                <a:effectLst>
                  <a:outerShdw blurRad="38100" dist="38100" dir="2700000" algn="tl">
                    <a:srgbClr val="000000">
                      <a:alpha val="43137"/>
                    </a:srgbClr>
                  </a:outerShdw>
                </a:effectLst>
              </a:rPr>
              <a:t>成效有多大</a:t>
            </a:r>
            <a:r>
              <a:rPr lang="zh-TW" altLang="en-US" sz="3200" b="1" dirty="0" smtClean="0">
                <a:solidFill>
                  <a:schemeClr val="tx1"/>
                </a:solidFill>
                <a:effectLst>
                  <a:outerShdw blurRad="38100" dist="38100" dir="2700000" algn="tl">
                    <a:srgbClr val="000000">
                      <a:alpha val="43137"/>
                    </a:srgbClr>
                  </a:outerShdw>
                </a:effectLst>
              </a:rPr>
              <a:t>? </a:t>
            </a:r>
            <a:r>
              <a:rPr lang="zh-TW" altLang="en-US" sz="3200" b="1" dirty="0">
                <a:solidFill>
                  <a:schemeClr val="tx1"/>
                </a:solidFill>
                <a:latin typeface="微軟正黑體"/>
              </a:rPr>
              <a:t>(續)</a:t>
            </a:r>
            <a:endParaRPr lang="zh-TW" altLang="en-US" sz="3200" b="1" dirty="0">
              <a:solidFill>
                <a:schemeClr val="tx1"/>
              </a:solidFill>
              <a:latin typeface="微軟正黑體"/>
              <a:ea typeface="微軟正黑體"/>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20</a:t>
            </a:fld>
            <a:endParaRPr lang="en-US" altLang="zh-TW"/>
          </a:p>
        </p:txBody>
      </p:sp>
      <p:sp>
        <p:nvSpPr>
          <p:cNvPr id="7" name="文字方塊 6"/>
          <p:cNvSpPr txBox="1"/>
          <p:nvPr/>
        </p:nvSpPr>
        <p:spPr>
          <a:xfrm>
            <a:off x="1033601" y="6196586"/>
            <a:ext cx="7848872" cy="292388"/>
          </a:xfrm>
          <a:prstGeom prst="rect">
            <a:avLst/>
          </a:prstGeom>
          <a:noFill/>
        </p:spPr>
        <p:txBody>
          <a:bodyPr wrap="square" rtlCol="0" anchor="t">
            <a:spAutoFit/>
          </a:bodyPr>
          <a:lstStyle/>
          <a:p>
            <a:pPr lvl="0"/>
            <a:r>
              <a:rPr lang="zh-TW" altLang="en-US" sz="1300" i="1" dirty="0"/>
              <a:t>訪問題目：</a:t>
            </a:r>
            <a:r>
              <a:rPr lang="zh-TW" sz="1300" i="1" dirty="0"/>
              <a:t>你認為施政報告中</a:t>
            </a:r>
            <a:r>
              <a:rPr lang="zh-TW" altLang="en-US" sz="1300" i="1" dirty="0"/>
              <a:t>提出支援少數族裔</a:t>
            </a:r>
            <a:r>
              <a:rPr lang="zh-TW" sz="1300" i="1" dirty="0"/>
              <a:t>既措施，對</a:t>
            </a:r>
            <a:r>
              <a:rPr lang="zh-TW" altLang="en-US" sz="1300" i="1" dirty="0"/>
              <a:t>改善少數族裔就業機會</a:t>
            </a:r>
            <a:r>
              <a:rPr lang="zh-TW" sz="1300" i="1" dirty="0"/>
              <a:t>既效用屬於大定細呢？</a:t>
            </a:r>
          </a:p>
        </p:txBody>
      </p:sp>
      <p:graphicFrame>
        <p:nvGraphicFramePr>
          <p:cNvPr id="6" name="圖表 5"/>
          <p:cNvGraphicFramePr/>
          <p:nvPr/>
        </p:nvGraphicFramePr>
        <p:xfrm>
          <a:off x="1159329" y="1485899"/>
          <a:ext cx="7511142" cy="4718957"/>
        </p:xfrm>
        <a:graphic>
          <a:graphicData uri="http://schemas.openxmlformats.org/drawingml/2006/chart">
            <c:chart xmlns:c="http://schemas.openxmlformats.org/drawingml/2006/chart" xmlns:r="http://schemas.openxmlformats.org/officeDocument/2006/relationships" r:id="rId2"/>
          </a:graphicData>
        </a:graphic>
      </p:graphicFrame>
      <p:sp>
        <p:nvSpPr>
          <p:cNvPr id="9" name="橢圓 8"/>
          <p:cNvSpPr/>
          <p:nvPr/>
        </p:nvSpPr>
        <p:spPr>
          <a:xfrm>
            <a:off x="1518557" y="1549592"/>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xmlns="" val="249942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smtClean="0">
                <a:solidFill>
                  <a:schemeClr val="tx1"/>
                </a:solidFill>
              </a:rPr>
              <a:t>7.</a:t>
            </a:r>
            <a:r>
              <a:rPr lang="zh-TW" altLang="en-US" sz="3200" b="1" dirty="0" smtClean="0">
                <a:solidFill>
                  <a:schemeClr val="tx1"/>
                </a:solidFill>
                <a:effectLst>
                  <a:outerShdw blurRad="38100" dist="38100" dir="2700000" algn="tl">
                    <a:srgbClr val="000000">
                      <a:alpha val="43137"/>
                    </a:srgbClr>
                  </a:outerShdw>
                </a:effectLst>
              </a:rPr>
              <a:t> </a:t>
            </a:r>
            <a:r>
              <a:rPr lang="zh-TW" altLang="en-US" sz="3200" b="1" dirty="0">
                <a:solidFill>
                  <a:schemeClr val="tx1"/>
                </a:solidFill>
                <a:effectLst>
                  <a:outerShdw blurRad="38100" dist="38100" dir="2700000" algn="tl">
                    <a:srgbClr val="000000">
                      <a:alpha val="43137"/>
                    </a:srgbClr>
                  </a:outerShdw>
                </a:effectLst>
              </a:rPr>
              <a:t>市民認為</a:t>
            </a:r>
            <a:r>
              <a:rPr lang="zh-TW" altLang="en-US" sz="3200" b="1" dirty="0">
                <a:solidFill>
                  <a:srgbClr val="FF0000"/>
                </a:solidFill>
                <a:effectLst>
                  <a:outerShdw blurRad="38100" dist="38100" dir="2700000" algn="tl">
                    <a:srgbClr val="000000">
                      <a:alpha val="43137"/>
                    </a:srgbClr>
                  </a:outerShdw>
                </a:effectLst>
                <a:latin typeface="Gill Sans MT"/>
              </a:rPr>
              <a:t>施政報</a:t>
            </a:r>
            <a:r>
              <a:rPr lang="zh-TW" altLang="en-US" sz="3200" b="1" dirty="0">
                <a:solidFill>
                  <a:srgbClr val="FF0000"/>
                </a:solidFill>
                <a:effectLst>
                  <a:outerShdw blurRad="38100" dist="38100" dir="2700000" algn="tl">
                    <a:srgbClr val="000000">
                      <a:alpha val="43137"/>
                    </a:srgbClr>
                  </a:outerShdw>
                </a:effectLst>
              </a:rPr>
              <a:t>告中協助少數族裔就業的措施</a:t>
            </a:r>
            <a:r>
              <a:rPr lang="zh-TW" altLang="en-US" sz="3200" b="1" dirty="0">
                <a:solidFill>
                  <a:schemeClr val="tx1"/>
                </a:solidFill>
                <a:effectLst>
                  <a:outerShdw blurRad="38100" dist="38100" dir="2700000" algn="tl">
                    <a:srgbClr val="000000">
                      <a:alpha val="43137"/>
                    </a:srgbClr>
                  </a:outerShdw>
                </a:effectLst>
              </a:rPr>
              <a:t>成效有多</a:t>
            </a:r>
            <a:r>
              <a:rPr lang="zh-TW" altLang="en-US" sz="3200" b="1" dirty="0" smtClean="0">
                <a:solidFill>
                  <a:schemeClr val="tx1"/>
                </a:solidFill>
                <a:effectLst>
                  <a:outerShdw blurRad="38100" dist="38100" dir="2700000" algn="tl">
                    <a:srgbClr val="000000">
                      <a:alpha val="43137"/>
                    </a:srgbClr>
                  </a:outerShdw>
                </a:effectLst>
              </a:rPr>
              <a:t>大</a:t>
            </a:r>
            <a:r>
              <a:rPr lang="en-US" altLang="zh-TW" sz="3200" b="1" dirty="0">
                <a:solidFill>
                  <a:schemeClr val="tx1"/>
                </a:solidFill>
                <a:effectLst>
                  <a:outerShdw blurRad="38100" dist="38100" dir="2700000" algn="tl">
                    <a:srgbClr val="000000">
                      <a:alpha val="43137"/>
                    </a:srgbClr>
                  </a:outerShdw>
                </a:effectLst>
              </a:rPr>
              <a:t>?</a:t>
            </a:r>
            <a:r>
              <a:rPr lang="zh-TW" altLang="en-US" sz="3200" b="1" dirty="0" smtClean="0">
                <a:solidFill>
                  <a:schemeClr val="tx1"/>
                </a:solidFill>
                <a:effectLst>
                  <a:outerShdw blurRad="38100" dist="38100" dir="2700000" algn="tl">
                    <a:srgbClr val="000000">
                      <a:alpha val="43137"/>
                    </a:srgbClr>
                  </a:outerShdw>
                </a:effectLst>
              </a:rPr>
              <a:t> </a:t>
            </a:r>
            <a:r>
              <a:rPr lang="zh-TW" altLang="en-US" sz="3200" b="1" dirty="0">
                <a:solidFill>
                  <a:schemeClr val="tx1"/>
                </a:solidFill>
                <a:latin typeface="微軟正黑體"/>
              </a:rPr>
              <a:t>(續)</a:t>
            </a:r>
            <a:endParaRPr lang="zh-TW" altLang="en-US" sz="3200" b="1" dirty="0">
              <a:solidFill>
                <a:schemeClr val="tx1"/>
              </a:solidFill>
              <a:latin typeface="微軟正黑體"/>
              <a:ea typeface="微軟正黑體"/>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21</a:t>
            </a:fld>
            <a:endParaRPr lang="en-US" altLang="zh-TW"/>
          </a:p>
        </p:txBody>
      </p:sp>
      <p:sp>
        <p:nvSpPr>
          <p:cNvPr id="7" name="文字方塊 6"/>
          <p:cNvSpPr txBox="1"/>
          <p:nvPr/>
        </p:nvSpPr>
        <p:spPr>
          <a:xfrm>
            <a:off x="1033601" y="6196586"/>
            <a:ext cx="7848872" cy="292388"/>
          </a:xfrm>
          <a:prstGeom prst="rect">
            <a:avLst/>
          </a:prstGeom>
          <a:noFill/>
        </p:spPr>
        <p:txBody>
          <a:bodyPr wrap="square" rtlCol="0" anchor="t">
            <a:spAutoFit/>
          </a:bodyPr>
          <a:lstStyle/>
          <a:p>
            <a:pPr lvl="0"/>
            <a:r>
              <a:rPr lang="zh-TW" altLang="en-US" sz="1300" i="1" dirty="0"/>
              <a:t>訪問題目：</a:t>
            </a:r>
            <a:r>
              <a:rPr lang="zh-TW" sz="1300" i="1" dirty="0"/>
              <a:t>你認為施政報告中</a:t>
            </a:r>
            <a:r>
              <a:rPr lang="zh-TW" altLang="en-US" sz="1300" i="1" dirty="0"/>
              <a:t>提出支援少數族裔</a:t>
            </a:r>
            <a:r>
              <a:rPr lang="zh-TW" sz="1300" i="1" dirty="0"/>
              <a:t>既措施，對</a:t>
            </a:r>
            <a:r>
              <a:rPr lang="zh-TW" altLang="en-US" sz="1300" i="1" dirty="0"/>
              <a:t>改善少數族裔就業機會</a:t>
            </a:r>
            <a:r>
              <a:rPr lang="zh-TW" sz="1300" i="1" dirty="0"/>
              <a:t>既效用屬於大定細呢？</a:t>
            </a:r>
          </a:p>
        </p:txBody>
      </p:sp>
      <p:sp>
        <p:nvSpPr>
          <p:cNvPr id="6" name="內容版面配置區 2"/>
          <p:cNvSpPr>
            <a:spLocks noGrp="1"/>
          </p:cNvSpPr>
          <p:nvPr>
            <p:ph idx="1"/>
          </p:nvPr>
        </p:nvSpPr>
        <p:spPr>
          <a:xfrm>
            <a:off x="1058236" y="1538513"/>
            <a:ext cx="7498080" cy="4579257"/>
          </a:xfrm>
        </p:spPr>
        <p:txBody>
          <a:bodyPr anchor="t">
            <a:normAutofit/>
          </a:bodyPr>
          <a:lstStyle/>
          <a:p>
            <a:endParaRPr lang="en-US" altLang="zh-TW" sz="2400" dirty="0"/>
          </a:p>
          <a:p>
            <a:pPr indent="-283210"/>
            <a:r>
              <a:rPr lang="zh-TW" altLang="en-US" sz="2400" dirty="0" smtClean="0">
                <a:latin typeface="微軟正黑體"/>
              </a:rPr>
              <a:t>有四成受訪者表示施政報告對協助少數族裔就業措施的成效表示「效用細」</a:t>
            </a:r>
            <a:endParaRPr lang="en-US" altLang="zh-TW" sz="2400" dirty="0" smtClean="0">
              <a:latin typeface="微軟正黑體"/>
            </a:endParaRPr>
          </a:p>
          <a:p>
            <a:pPr marL="82550" indent="0">
              <a:buNone/>
            </a:pPr>
            <a:endParaRPr lang="en-US" altLang="zh-TW" sz="2400" dirty="0" smtClean="0">
              <a:latin typeface="微軟正黑體"/>
            </a:endParaRPr>
          </a:p>
          <a:p>
            <a:pPr indent="-283210"/>
            <a:r>
              <a:rPr lang="zh-TW" altLang="en-US" sz="2400" dirty="0" smtClean="0">
                <a:latin typeface="微軟正黑體"/>
              </a:rPr>
              <a:t>施政報告雖然對少數族裔的就業提出了一些措施，但市民對有關措施仍抱懷疑態度，反映受訪者對少數族裔的就業能力及融入主流工作環境的憂慮。</a:t>
            </a:r>
            <a:endParaRPr lang="en-US" altLang="zh-TW" sz="2400" dirty="0">
              <a:latin typeface="微軟正黑體"/>
              <a:ea typeface="微軟正黑體"/>
            </a:endParaRPr>
          </a:p>
          <a:p>
            <a:pPr indent="-283210"/>
            <a:endParaRPr lang="zh-TW" altLang="en-US" sz="2400" dirty="0">
              <a:latin typeface="微軟正黑體"/>
              <a:ea typeface="微軟正黑體"/>
            </a:endParaRPr>
          </a:p>
        </p:txBody>
      </p:sp>
    </p:spTree>
    <p:extLst>
      <p:ext uri="{BB962C8B-B14F-4D97-AF65-F5344CB8AC3E}">
        <p14:creationId xmlns:p14="http://schemas.microsoft.com/office/powerpoint/2010/main" xmlns="" val="3394258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a:solidFill>
                  <a:schemeClr val="tx1"/>
                </a:solidFill>
              </a:rPr>
              <a:t>建議</a:t>
            </a:r>
            <a:r>
              <a:rPr lang="en-US" altLang="zh-TW" sz="2900" b="1" dirty="0">
                <a:solidFill>
                  <a:schemeClr val="tx1"/>
                </a:solidFill>
              </a:rPr>
              <a:t>: </a:t>
            </a:r>
            <a:r>
              <a:rPr lang="zh-TW" altLang="en-US" sz="2900" b="1" dirty="0">
                <a:solidFill>
                  <a:schemeClr val="tx1"/>
                </a:solidFill>
              </a:rPr>
              <a:t>支援貧窮私樓租戶</a:t>
            </a:r>
          </a:p>
        </p:txBody>
      </p:sp>
      <p:sp>
        <p:nvSpPr>
          <p:cNvPr id="3" name="內容版面配置區 2"/>
          <p:cNvSpPr>
            <a:spLocks noGrp="1"/>
          </p:cNvSpPr>
          <p:nvPr>
            <p:ph idx="1"/>
          </p:nvPr>
        </p:nvSpPr>
        <p:spPr>
          <a:xfrm>
            <a:off x="1435608" y="1322614"/>
            <a:ext cx="7498080" cy="5535386"/>
          </a:xfrm>
        </p:spPr>
        <p:txBody>
          <a:bodyPr anchor="t">
            <a:normAutofit/>
          </a:bodyPr>
          <a:lstStyle/>
          <a:p>
            <a:pPr indent="-283210"/>
            <a:r>
              <a:rPr lang="zh-TW" altLang="zh-TW" sz="2200" dirty="0">
                <a:latin typeface="+mj-ea"/>
                <a:ea typeface="+mj-ea"/>
              </a:rPr>
              <a:t>社聯去年進行的開支調查顯示，私樓貧窮住戶的房屋開支負擔極為沉重，政府於是次施政報告中，提及的都是</a:t>
            </a:r>
            <a:r>
              <a:rPr lang="zh-TW" altLang="zh-TW" sz="2200" dirty="0" smtClean="0">
                <a:latin typeface="+mj-ea"/>
                <a:ea typeface="+mj-ea"/>
              </a:rPr>
              <a:t>中長期增加</a:t>
            </a:r>
            <a:r>
              <a:rPr lang="zh-TW" altLang="en-US" sz="2200" dirty="0" smtClean="0">
                <a:latin typeface="+mj-ea"/>
                <a:ea typeface="+mj-ea"/>
              </a:rPr>
              <a:t>土地</a:t>
            </a:r>
            <a:r>
              <a:rPr lang="zh-TW" altLang="zh-TW" sz="2200" dirty="0" smtClean="0">
                <a:latin typeface="+mj-ea"/>
                <a:ea typeface="+mj-ea"/>
              </a:rPr>
              <a:t>供應的</a:t>
            </a:r>
            <a:r>
              <a:rPr lang="zh-TW" altLang="en-US" sz="2200" dirty="0" smtClean="0">
                <a:latin typeface="+mj-ea"/>
                <a:ea typeface="+mj-ea"/>
              </a:rPr>
              <a:t>措</a:t>
            </a:r>
            <a:r>
              <a:rPr lang="zh-TW" altLang="zh-TW" sz="2200" dirty="0" smtClean="0">
                <a:latin typeface="+mj-ea"/>
                <a:ea typeface="+mj-ea"/>
              </a:rPr>
              <a:t>施</a:t>
            </a:r>
            <a:r>
              <a:rPr lang="zh-TW" altLang="zh-TW" sz="2200" dirty="0">
                <a:latin typeface="+mj-ea"/>
                <a:ea typeface="+mj-ea"/>
              </a:rPr>
              <a:t>，未助解決</a:t>
            </a:r>
            <a:r>
              <a:rPr lang="zh-TW" altLang="zh-TW" sz="2200" dirty="0" smtClean="0">
                <a:latin typeface="+mj-ea"/>
                <a:ea typeface="+mj-ea"/>
              </a:rPr>
              <a:t>市民的</a:t>
            </a:r>
            <a:r>
              <a:rPr lang="zh-TW" altLang="en-US" sz="2200" dirty="0" smtClean="0">
                <a:latin typeface="+mj-ea"/>
                <a:ea typeface="+mj-ea"/>
              </a:rPr>
              <a:t>燃</a:t>
            </a:r>
            <a:r>
              <a:rPr lang="zh-TW" altLang="zh-TW" sz="2200" dirty="0" smtClean="0">
                <a:latin typeface="+mj-ea"/>
                <a:ea typeface="+mj-ea"/>
              </a:rPr>
              <a:t>眉之</a:t>
            </a:r>
            <a:r>
              <a:rPr lang="zh-TW" altLang="en-US" sz="2200" dirty="0" smtClean="0">
                <a:latin typeface="+mj-ea"/>
                <a:ea typeface="+mj-ea"/>
              </a:rPr>
              <a:t>急，社</a:t>
            </a:r>
            <a:r>
              <a:rPr lang="zh-TW" altLang="en-US" sz="2200" dirty="0">
                <a:latin typeface="+mj-ea"/>
                <a:ea typeface="+mj-ea"/>
              </a:rPr>
              <a:t>聯</a:t>
            </a:r>
            <a:r>
              <a:rPr lang="zh-TW" altLang="en-US" sz="2200" dirty="0" smtClean="0">
                <a:latin typeface="+mj-ea"/>
                <a:ea typeface="+mj-ea"/>
              </a:rPr>
              <a:t>建議：</a:t>
            </a:r>
            <a:endParaRPr lang="en-US" altLang="zh-TW" sz="2200" dirty="0" smtClean="0">
              <a:latin typeface="+mj-ea"/>
              <a:ea typeface="+mj-ea"/>
            </a:endParaRPr>
          </a:p>
          <a:p>
            <a:pPr indent="-283210">
              <a:buNone/>
            </a:pPr>
            <a:endParaRPr lang="en-US" altLang="zh-TW" sz="2400" dirty="0">
              <a:latin typeface="+mj-ea"/>
              <a:ea typeface="+mj-ea"/>
            </a:endParaRPr>
          </a:p>
          <a:p>
            <a:pPr lvl="1" indent="-283210"/>
            <a:r>
              <a:rPr lang="zh-TW" altLang="en-US" sz="1900" dirty="0"/>
              <a:t>恆常發放</a:t>
            </a:r>
            <a:r>
              <a:rPr lang="en-US" altLang="zh-TW" sz="1900" dirty="0"/>
              <a:t>N</a:t>
            </a:r>
            <a:r>
              <a:rPr lang="zh-TW" altLang="en-US" sz="1900" dirty="0"/>
              <a:t>無津貼，即時紓緩沒有租住公屋又非領取綜援住戶的</a:t>
            </a:r>
            <a:r>
              <a:rPr lang="zh-TW" altLang="en-US" sz="1900" dirty="0" smtClean="0"/>
              <a:t>困境</a:t>
            </a:r>
            <a:endParaRPr lang="en-US" altLang="zh-TW" sz="1900" dirty="0" smtClean="0"/>
          </a:p>
          <a:p>
            <a:pPr lvl="1" indent="-283210">
              <a:buNone/>
            </a:pPr>
            <a:endParaRPr lang="en-US" altLang="zh-TW" sz="1900" dirty="0"/>
          </a:p>
          <a:p>
            <a:pPr lvl="1" indent="-283210"/>
            <a:r>
              <a:rPr lang="zh-TW" altLang="en-US" sz="1900" dirty="0" smtClean="0"/>
              <a:t>設立十億</a:t>
            </a:r>
            <a:r>
              <a:rPr lang="zh-TW" altLang="en-US" sz="1900" dirty="0"/>
              <a:t>成立過渡性房屋基金</a:t>
            </a:r>
            <a:r>
              <a:rPr lang="zh-TW" altLang="en-US" sz="1900" dirty="0" smtClean="0"/>
              <a:t>，推動興</a:t>
            </a:r>
            <a:r>
              <a:rPr lang="zh-TW" altLang="en-US" sz="1900" dirty="0"/>
              <a:t>建不同類型的過渡性</a:t>
            </a:r>
            <a:r>
              <a:rPr lang="zh-TW" altLang="en-US" sz="1900" dirty="0" smtClean="0"/>
              <a:t>房屋</a:t>
            </a:r>
            <a:endParaRPr lang="en-US" altLang="zh-TW" sz="1900" dirty="0" smtClean="0"/>
          </a:p>
          <a:p>
            <a:pPr lvl="1" indent="-283210"/>
            <a:endParaRPr lang="en-US" altLang="zh-TW" sz="1900" dirty="0"/>
          </a:p>
          <a:p>
            <a:pPr lvl="1" indent="-283210"/>
            <a:r>
              <a:rPr lang="zh-TW" altLang="en-US" sz="1900" dirty="0" smtClean="0"/>
              <a:t>立法確保租住權</a:t>
            </a:r>
            <a:endParaRPr lang="zh-TW" altLang="en-US" sz="19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22</a:t>
            </a:fld>
            <a:endParaRPr lang="en-US" altLang="zh-TW"/>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a:solidFill>
                  <a:schemeClr val="tx1"/>
                </a:solidFill>
              </a:rPr>
              <a:t>建議</a:t>
            </a:r>
            <a:r>
              <a:rPr lang="en-US" altLang="zh-TW" sz="2900" b="1">
                <a:solidFill>
                  <a:schemeClr val="tx1"/>
                </a:solidFill>
              </a:rPr>
              <a:t>: </a:t>
            </a:r>
            <a:r>
              <a:rPr lang="zh-TW" altLang="en-US" sz="2900" b="1">
                <a:solidFill>
                  <a:schemeClr val="tx1"/>
                </a:solidFill>
              </a:rPr>
              <a:t>支</a:t>
            </a:r>
            <a:r>
              <a:rPr lang="zh-TW" altLang="en-US" sz="2900" b="1">
                <a:solidFill>
                  <a:schemeClr val="tx1"/>
                </a:solidFill>
                <a:latin typeface="微軟正黑體"/>
                <a:ea typeface="微軟正黑體"/>
              </a:rPr>
              <a:t>援兼讀制專上課程學生</a:t>
            </a:r>
            <a:endParaRPr lang="zh-TW" altLang="en-US" sz="2900" b="1">
              <a:solidFill>
                <a:schemeClr val="tx1"/>
              </a:solidFill>
            </a:endParaRPr>
          </a:p>
        </p:txBody>
      </p:sp>
      <p:sp>
        <p:nvSpPr>
          <p:cNvPr id="3" name="內容版面配置區 2"/>
          <p:cNvSpPr>
            <a:spLocks noGrp="1"/>
          </p:cNvSpPr>
          <p:nvPr>
            <p:ph idx="1"/>
          </p:nvPr>
        </p:nvSpPr>
        <p:spPr>
          <a:xfrm>
            <a:off x="1435608" y="1447800"/>
            <a:ext cx="7498080" cy="4645496"/>
          </a:xfrm>
        </p:spPr>
        <p:txBody>
          <a:bodyPr anchor="t">
            <a:normAutofit/>
          </a:bodyPr>
          <a:lstStyle/>
          <a:p>
            <a:pPr indent="-283210"/>
            <a:r>
              <a:rPr lang="zh-TW" altLang="en-US" sz="2200" dirty="0"/>
              <a:t>現時政府透過「免入息審查資助計劃」、「指定專業課程資助計劃」，資助青年接受高等教育，</a:t>
            </a:r>
            <a:r>
              <a:rPr lang="zh-TW" altLang="en-US" sz="2200" dirty="0" smtClean="0"/>
              <a:t>但就讀兼讀制學士</a:t>
            </a:r>
            <a:r>
              <a:rPr lang="zh-TW" altLang="en-US" sz="2200" dirty="0"/>
              <a:t>課程的青年並不能得到任何</a:t>
            </a:r>
            <a:r>
              <a:rPr lang="zh-TW" altLang="en-US" sz="2200" dirty="0" smtClean="0"/>
              <a:t>資助。不少在職青年在其職涯初期收入十分有限，專上兼讀課程費用將構成他們的負擔，阻礙其持續進修和向上流，社聯建議</a:t>
            </a:r>
            <a:endParaRPr lang="en-US" altLang="zh-TW" sz="2200" dirty="0" smtClean="0"/>
          </a:p>
          <a:p>
            <a:pPr indent="-283210">
              <a:buNone/>
            </a:pPr>
            <a:endParaRPr lang="en-US" altLang="zh-TW" sz="2800" dirty="0" smtClean="0"/>
          </a:p>
          <a:p>
            <a:pPr lvl="1" indent="-283210"/>
            <a:r>
              <a:rPr lang="zh-TW" altLang="en-US" sz="2400" dirty="0" smtClean="0"/>
              <a:t>把</a:t>
            </a:r>
            <a:r>
              <a:rPr lang="zh-TW" altLang="en-US" sz="2400" dirty="0"/>
              <a:t>「免入息審查資助計劃」及「專上學生資助計劃」的受惠對象擴展至</a:t>
            </a:r>
            <a:r>
              <a:rPr lang="en-US" altLang="zh-TW" sz="2400" dirty="0"/>
              <a:t>兼讀制課</a:t>
            </a:r>
            <a:r>
              <a:rPr lang="zh-TW" altLang="en-US" sz="2400" dirty="0"/>
              <a:t>程的青年</a:t>
            </a:r>
            <a:endParaRPr lang="en-US" altLang="zh-TW" sz="2400" dirty="0"/>
          </a:p>
          <a:p>
            <a:pPr marL="82550" indent="0">
              <a:buNone/>
            </a:pPr>
            <a:endParaRPr lang="en-US" altLang="zh-TW" sz="2000" dirty="0">
              <a:latin typeface="微軟正黑體"/>
            </a:endParaRPr>
          </a:p>
          <a:p>
            <a:pPr marL="539750" indent="-457200">
              <a:buAutoNum type="arabicPeriod"/>
            </a:pPr>
            <a:endParaRPr lang="en-US" altLang="zh-TW" sz="2000" dirty="0">
              <a:latin typeface="微軟正黑體"/>
            </a:endParaRPr>
          </a:p>
          <a:p>
            <a:pPr indent="-283210">
              <a:buNone/>
            </a:pPr>
            <a:endParaRPr lang="zh-TW" altLang="en-US" sz="2000" dirty="0">
              <a:latin typeface="微軟正黑體"/>
              <a:ea typeface="微軟正黑體"/>
            </a:endParaRPr>
          </a:p>
          <a:p>
            <a:pPr indent="-283210">
              <a:buFont typeface="Arial"/>
              <a:buChar char="•"/>
            </a:pPr>
            <a:endParaRPr lang="en-US" altLang="zh-TW" sz="2000" dirty="0">
              <a:latin typeface="微軟正黑體"/>
              <a:ea typeface="微軟正黑體"/>
            </a:endParaRPr>
          </a:p>
          <a:p>
            <a:pPr indent="-283210">
              <a:buNone/>
            </a:pPr>
            <a:endParaRPr lang="en-US" altLang="zh-TW" sz="2000" dirty="0">
              <a:latin typeface="微軟正黑體"/>
              <a:ea typeface="微軟正黑體"/>
            </a:endParaRPr>
          </a:p>
          <a:p>
            <a:pPr indent="-283210">
              <a:buNone/>
            </a:pPr>
            <a:endParaRPr lang="en-US" altLang="zh-TW" sz="2000" dirty="0">
              <a:latin typeface="微軟正黑體"/>
              <a:ea typeface="微軟正黑體"/>
            </a:endParaRPr>
          </a:p>
          <a:p>
            <a:endParaRPr lang="zh-TW" altLang="en-US" sz="2000" dirty="0">
              <a:latin typeface="微軟正黑體"/>
              <a:ea typeface="微軟正黑體"/>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23</a:t>
            </a:fld>
            <a:endParaRPr lang="en-US" altLang="zh-TW"/>
          </a:p>
        </p:txBody>
      </p:sp>
    </p:spTree>
    <p:extLst>
      <p:ext uri="{BB962C8B-B14F-4D97-AF65-F5344CB8AC3E}">
        <p14:creationId xmlns:p14="http://schemas.microsoft.com/office/powerpoint/2010/main" xmlns="" val="41380654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a:solidFill>
                  <a:schemeClr val="tx1"/>
                </a:solidFill>
              </a:rPr>
              <a:t>建議</a:t>
            </a:r>
            <a:r>
              <a:rPr lang="en-US" altLang="zh-TW" sz="2900" b="1" dirty="0">
                <a:solidFill>
                  <a:schemeClr val="tx1"/>
                </a:solidFill>
              </a:rPr>
              <a:t>: </a:t>
            </a:r>
            <a:r>
              <a:rPr lang="en-US" altLang="zh-TW" sz="2900" b="1" dirty="0" smtClean="0">
                <a:solidFill>
                  <a:schemeClr val="tx1"/>
                </a:solidFill>
              </a:rPr>
              <a:t>增加</a:t>
            </a:r>
            <a:r>
              <a:rPr lang="zh-TW" altLang="en-US" sz="2900" b="1" dirty="0" smtClean="0">
                <a:solidFill>
                  <a:schemeClr val="tx1"/>
                </a:solidFill>
              </a:rPr>
              <a:t>託</a:t>
            </a:r>
            <a:r>
              <a:rPr lang="en-US" altLang="zh-TW" sz="2900" b="1" dirty="0" smtClean="0">
                <a:solidFill>
                  <a:schemeClr val="tx1"/>
                </a:solidFill>
              </a:rPr>
              <a:t>兒</a:t>
            </a:r>
            <a:r>
              <a:rPr lang="en-US" altLang="zh-TW" sz="2900" b="1" dirty="0">
                <a:solidFill>
                  <a:schemeClr val="tx1"/>
                </a:solidFill>
              </a:rPr>
              <a:t>服務的措施</a:t>
            </a:r>
            <a:endParaRPr lang="zh-TW" altLang="en-US" sz="2900" b="1" dirty="0">
              <a:solidFill>
                <a:schemeClr val="tx1"/>
              </a:solidFill>
            </a:endParaRPr>
          </a:p>
        </p:txBody>
      </p:sp>
      <p:sp>
        <p:nvSpPr>
          <p:cNvPr id="3" name="內容版面配置區 2"/>
          <p:cNvSpPr>
            <a:spLocks noGrp="1"/>
          </p:cNvSpPr>
          <p:nvPr>
            <p:ph idx="1"/>
          </p:nvPr>
        </p:nvSpPr>
        <p:spPr>
          <a:xfrm>
            <a:off x="1435608" y="1419578"/>
            <a:ext cx="7498080" cy="5294606"/>
          </a:xfrm>
        </p:spPr>
        <p:txBody>
          <a:bodyPr anchor="t">
            <a:normAutofit/>
          </a:bodyPr>
          <a:lstStyle/>
          <a:p>
            <a:pPr indent="-283210"/>
            <a:r>
              <a:rPr lang="zh-TW" altLang="en-US" sz="2200" dirty="0" smtClean="0">
                <a:latin typeface="Gill Sans MT"/>
              </a:rPr>
              <a:t>是次施政報告提及一些託兒相關</a:t>
            </a:r>
            <a:r>
              <a:rPr lang="zh-TW" altLang="en-US" sz="2200" dirty="0">
                <a:latin typeface="Gill Sans MT"/>
              </a:rPr>
              <a:t>的措施</a:t>
            </a:r>
            <a:r>
              <a:rPr lang="zh-TW" altLang="en-US" sz="2200" dirty="0" smtClean="0">
                <a:latin typeface="Gill Sans MT"/>
              </a:rPr>
              <a:t>，雖有中長遠改善方向，但未見有具體目標，亦沒有提出任何即時措施滿</a:t>
            </a:r>
            <a:r>
              <a:rPr lang="zh-TW" altLang="en-US" sz="2200" dirty="0">
                <a:latin typeface="Gill Sans MT"/>
              </a:rPr>
              <a:t>足</a:t>
            </a:r>
            <a:r>
              <a:rPr lang="zh-TW" altLang="en-US" sz="2200" dirty="0" smtClean="0">
                <a:latin typeface="Gill Sans MT"/>
              </a:rPr>
              <a:t>現時的逼切的託兒需要（特別</a:t>
            </a:r>
            <a:r>
              <a:rPr lang="zh-TW" altLang="en-US" sz="2200" dirty="0">
                <a:latin typeface="Gill Sans MT"/>
              </a:rPr>
              <a:t>是</a:t>
            </a:r>
            <a:r>
              <a:rPr lang="en-US" altLang="zh-TW" sz="2200" dirty="0">
                <a:latin typeface="Gill Sans MT"/>
              </a:rPr>
              <a:t>0-2</a:t>
            </a:r>
            <a:r>
              <a:rPr lang="zh-TW" altLang="en-US" sz="2200" dirty="0" smtClean="0">
                <a:latin typeface="Gill Sans MT"/>
              </a:rPr>
              <a:t>歲）</a:t>
            </a:r>
            <a:r>
              <a:rPr lang="zh-TW" sz="2200" dirty="0" smtClean="0">
                <a:latin typeface="Gill Sans MT"/>
              </a:rPr>
              <a:t>，</a:t>
            </a:r>
            <a:r>
              <a:rPr lang="zh-TW" sz="2200" dirty="0">
                <a:latin typeface="Gill Sans MT"/>
              </a:rPr>
              <a:t>社聯建議</a:t>
            </a:r>
            <a:r>
              <a:rPr lang="en-US" sz="2200" dirty="0" smtClean="0"/>
              <a:t>:</a:t>
            </a:r>
          </a:p>
          <a:p>
            <a:pPr marL="82550" indent="0">
              <a:buNone/>
            </a:pPr>
            <a:endParaRPr lang="en-US" sz="2000" dirty="0" smtClean="0"/>
          </a:p>
          <a:p>
            <a:pPr lvl="1" indent="-283210"/>
            <a:r>
              <a:rPr lang="zh-TW" altLang="en-US" sz="1900" dirty="0" smtClean="0"/>
              <a:t>須訂定具體</a:t>
            </a:r>
            <a:r>
              <a:rPr lang="en-US" altLang="zh-TW" sz="1900" dirty="0" smtClean="0"/>
              <a:t>幼兒</a:t>
            </a:r>
            <a:r>
              <a:rPr lang="en-US" altLang="zh-TW" sz="1900" dirty="0"/>
              <a:t>中心服務名額的規劃</a:t>
            </a:r>
            <a:r>
              <a:rPr lang="en-US" altLang="zh-TW" sz="1900" dirty="0" smtClean="0"/>
              <a:t>比率</a:t>
            </a:r>
            <a:r>
              <a:rPr lang="zh-TW" altLang="en-US" sz="1900" dirty="0" smtClean="0"/>
              <a:t>，</a:t>
            </a:r>
            <a:r>
              <a:rPr lang="zh-TW" altLang="en-US" sz="1900" dirty="0"/>
              <a:t>特別是</a:t>
            </a:r>
            <a:r>
              <a:rPr lang="en-US" altLang="zh-TW" sz="1900" dirty="0"/>
              <a:t>0-2</a:t>
            </a:r>
            <a:r>
              <a:rPr lang="zh-TW" altLang="en-US" sz="1900" dirty="0"/>
              <a:t>歲服務名</a:t>
            </a:r>
            <a:r>
              <a:rPr lang="zh-TW" altLang="en-US" sz="1900" dirty="0" smtClean="0"/>
              <a:t>額的比率</a:t>
            </a:r>
            <a:endParaRPr lang="en-US" altLang="zh-TW" sz="1900" dirty="0" smtClean="0"/>
          </a:p>
          <a:p>
            <a:pPr lvl="1" indent="-283210"/>
            <a:endParaRPr lang="en-US" altLang="zh-TW" sz="1900" dirty="0">
              <a:latin typeface="微軟正黑體"/>
              <a:ea typeface="微軟正黑體"/>
            </a:endParaRPr>
          </a:p>
          <a:p>
            <a:pPr lvl="1" indent="-283210"/>
            <a:r>
              <a:rPr lang="en-US" altLang="zh-TW" sz="1900" dirty="0" smtClean="0">
                <a:latin typeface="微軟正黑體"/>
                <a:ea typeface="微軟正黑體"/>
              </a:rPr>
              <a:t>提高</a:t>
            </a:r>
            <a:r>
              <a:rPr lang="en-US" altLang="zh-TW" sz="1900" dirty="0">
                <a:latin typeface="微軟正黑體"/>
                <a:ea typeface="微軟正黑體"/>
              </a:rPr>
              <a:t>幼兒中心服務名額的資助水平，</a:t>
            </a:r>
            <a:r>
              <a:rPr lang="en-US" altLang="zh-TW" sz="1900" dirty="0" smtClean="0">
                <a:latin typeface="微軟正黑體"/>
                <a:ea typeface="微軟正黑體"/>
              </a:rPr>
              <a:t>以紓緩</a:t>
            </a:r>
            <a:r>
              <a:rPr lang="zh-TW" altLang="en-US" sz="1900" dirty="0" smtClean="0">
                <a:latin typeface="微軟正黑體"/>
                <a:ea typeface="微軟正黑體"/>
              </a:rPr>
              <a:t>基層家庭</a:t>
            </a:r>
            <a:r>
              <a:rPr lang="en-US" altLang="zh-TW" sz="1900" dirty="0" err="1" smtClean="0">
                <a:latin typeface="微軟正黑體"/>
                <a:ea typeface="微軟正黑體"/>
              </a:rPr>
              <a:t>的經濟負擔</a:t>
            </a:r>
            <a:endParaRPr lang="en-US" altLang="zh-TW" sz="1900" dirty="0" smtClean="0">
              <a:latin typeface="微軟正黑體"/>
              <a:ea typeface="微軟正黑體"/>
            </a:endParaRPr>
          </a:p>
          <a:p>
            <a:pPr lvl="1" indent="-283210"/>
            <a:endParaRPr lang="en-US" altLang="zh-TW" sz="1900" dirty="0" smtClean="0">
              <a:latin typeface="微軟正黑體"/>
              <a:ea typeface="微軟正黑體"/>
            </a:endParaRPr>
          </a:p>
          <a:p>
            <a:pPr lvl="1" indent="-283210"/>
            <a:r>
              <a:rPr lang="zh-TW" altLang="en-US" sz="1900" dirty="0" smtClean="0">
                <a:latin typeface="微軟正黑體"/>
                <a:ea typeface="微軟正黑體"/>
              </a:rPr>
              <a:t>確保託兒服務的</a:t>
            </a:r>
            <a:r>
              <a:rPr lang="zh-TW" altLang="en-US" sz="1900" dirty="0">
                <a:latin typeface="微軟正黑體"/>
                <a:ea typeface="微軟正黑體"/>
              </a:rPr>
              <a:t>質素，包括</a:t>
            </a:r>
            <a:r>
              <a:rPr lang="en-US" altLang="zh-TW" sz="1900" dirty="0">
                <a:latin typeface="微軟正黑體"/>
                <a:ea typeface="微軟正黑體"/>
              </a:rPr>
              <a:t>加強對社區保姆的</a:t>
            </a:r>
            <a:r>
              <a:rPr lang="en-US" altLang="zh-TW" sz="1900" dirty="0" smtClean="0">
                <a:latin typeface="微軟正黑體"/>
                <a:ea typeface="微軟正黑體"/>
              </a:rPr>
              <a:t>訓練</a:t>
            </a:r>
            <a:r>
              <a:rPr lang="zh-TW" altLang="en-US" sz="1900" dirty="0" smtClean="0">
                <a:latin typeface="微軟正黑體"/>
                <a:ea typeface="微軟正黑體"/>
              </a:rPr>
              <a:t>、建立</a:t>
            </a:r>
            <a:r>
              <a:rPr lang="zh-TW" altLang="en-US" sz="1900" dirty="0" smtClean="0">
                <a:latin typeface="微軟正黑體"/>
              </a:rPr>
              <a:t>社區保姆註冊制度、優化幼兒中心的人手比例等</a:t>
            </a:r>
            <a:endParaRPr lang="en-US" altLang="zh-TW" sz="1900" dirty="0">
              <a:latin typeface="微軟正黑體"/>
              <a:ea typeface="微軟正黑體"/>
            </a:endParaRPr>
          </a:p>
          <a:p>
            <a:pPr indent="-283210">
              <a:buNone/>
            </a:pPr>
            <a:endParaRPr lang="en-US" altLang="zh-TW" sz="1900" dirty="0">
              <a:latin typeface="微軟正黑體"/>
              <a:ea typeface="微軟正黑體"/>
            </a:endParaRPr>
          </a:p>
          <a:p>
            <a:pPr indent="-283210">
              <a:buNone/>
            </a:pPr>
            <a:endParaRPr lang="zh-TW" altLang="en-US" sz="2000" dirty="0">
              <a:latin typeface="微軟正黑體"/>
              <a:ea typeface="微軟正黑體"/>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24</a:t>
            </a:fld>
            <a:endParaRPr lang="en-US" altLang="zh-TW"/>
          </a:p>
        </p:txBody>
      </p:sp>
    </p:spTree>
    <p:extLst>
      <p:ext uri="{BB962C8B-B14F-4D97-AF65-F5344CB8AC3E}">
        <p14:creationId xmlns:p14="http://schemas.microsoft.com/office/powerpoint/2010/main" xmlns="" val="14308322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a:solidFill>
                  <a:schemeClr val="tx1"/>
                </a:solidFill>
              </a:rPr>
              <a:t>建議</a:t>
            </a:r>
            <a:r>
              <a:rPr lang="en-US" altLang="zh-TW" sz="2900" b="1" dirty="0">
                <a:solidFill>
                  <a:schemeClr val="tx1"/>
                </a:solidFill>
              </a:rPr>
              <a:t>: </a:t>
            </a:r>
            <a:r>
              <a:rPr lang="en-US" altLang="zh-TW" sz="2900" b="1" dirty="0" err="1">
                <a:solidFill>
                  <a:schemeClr val="tx1"/>
                </a:solidFill>
                <a:latin typeface="Gill Sans MT"/>
                <a:ea typeface="微軟正黑體"/>
              </a:rPr>
              <a:t>支援少數族裔就業的措施</a:t>
            </a:r>
            <a:endParaRPr lang="en-US" altLang="zh-TW" sz="2900" b="1" dirty="0">
              <a:solidFill>
                <a:schemeClr val="tx1"/>
              </a:solidFill>
              <a:latin typeface="微軟正黑體"/>
              <a:ea typeface="微軟正黑體"/>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25</a:t>
            </a:fld>
            <a:endParaRPr lang="en-US" altLang="zh-TW"/>
          </a:p>
        </p:txBody>
      </p:sp>
      <p:sp>
        <p:nvSpPr>
          <p:cNvPr id="5" name="內容版面配置區 2"/>
          <p:cNvSpPr>
            <a:spLocks noGrp="1"/>
          </p:cNvSpPr>
          <p:nvPr>
            <p:ph idx="1"/>
          </p:nvPr>
        </p:nvSpPr>
        <p:spPr>
          <a:xfrm>
            <a:off x="1435608" y="1289650"/>
            <a:ext cx="7498080" cy="5339749"/>
          </a:xfrm>
        </p:spPr>
        <p:txBody>
          <a:bodyPr anchor="t">
            <a:normAutofit/>
          </a:bodyPr>
          <a:lstStyle/>
          <a:p>
            <a:pPr marL="82550" indent="0">
              <a:buNone/>
            </a:pPr>
            <a:endParaRPr lang="zh-TW" altLang="en-US" sz="2400" dirty="0">
              <a:latin typeface="微軟正黑體"/>
              <a:ea typeface="微軟正黑體"/>
            </a:endParaRPr>
          </a:p>
          <a:p>
            <a:pPr indent="-283210"/>
            <a:r>
              <a:rPr lang="zh-TW" altLang="en-US" sz="2200" dirty="0" smtClean="0">
                <a:latin typeface="Gill Sans MT"/>
              </a:rPr>
              <a:t>是次施政報告提及了一系列協助少數族裔的措施</a:t>
            </a:r>
            <a:r>
              <a:rPr lang="zh-TW" altLang="en-US" sz="2200" dirty="0">
                <a:latin typeface="Gill Sans MT"/>
              </a:rPr>
              <a:t>，</a:t>
            </a:r>
            <a:r>
              <a:rPr lang="zh-TW" altLang="en-US" sz="2200" dirty="0" smtClean="0">
                <a:latin typeface="Gill Sans MT"/>
              </a:rPr>
              <a:t>但少數族裔現時面對極大的就業問題著墨不多</a:t>
            </a:r>
            <a:r>
              <a:rPr lang="zh-TW" altLang="en-US" sz="2200" dirty="0">
                <a:latin typeface="Gill Sans MT"/>
              </a:rPr>
              <a:t>，社聯建議</a:t>
            </a:r>
            <a:r>
              <a:rPr lang="en-US" altLang="zh-TW" sz="2200" dirty="0" smtClean="0">
                <a:latin typeface="Gill Sans MT"/>
              </a:rPr>
              <a:t>:</a:t>
            </a:r>
          </a:p>
          <a:p>
            <a:pPr indent="-283210"/>
            <a:endParaRPr lang="en-US" altLang="zh-TW" sz="2000" dirty="0">
              <a:latin typeface="Gill Sans MT"/>
            </a:endParaRPr>
          </a:p>
          <a:p>
            <a:pPr lvl="1" indent="-283210"/>
            <a:r>
              <a:rPr lang="zh-TW" altLang="en-US" sz="1900" dirty="0" smtClean="0">
                <a:latin typeface="+mn-ea"/>
              </a:rPr>
              <a:t>各政府部門聘請少數族裔人士，一方面創造就業機會，另一方面締造文化共融的工作空間</a:t>
            </a:r>
            <a:endParaRPr lang="en-US" altLang="zh-TW" sz="1900" dirty="0" smtClean="0">
              <a:latin typeface="+mn-ea"/>
            </a:endParaRPr>
          </a:p>
          <a:p>
            <a:pPr lvl="1" indent="-283210"/>
            <a:endParaRPr lang="en-US" altLang="ja-JP" sz="1900" dirty="0" smtClean="0">
              <a:latin typeface="微軟正黑體" panose="020B0604030504040204" pitchFamily="34" charset="-120"/>
              <a:ea typeface="微軟正黑體" panose="020B0604030504040204" pitchFamily="34" charset="-120"/>
            </a:endParaRPr>
          </a:p>
          <a:p>
            <a:pPr lvl="1" indent="-283210"/>
            <a:r>
              <a:rPr lang="zh-TW" altLang="en-US" sz="1900" dirty="0" smtClean="0">
                <a:latin typeface="微軟正黑體" panose="020B0604030504040204" pitchFamily="34" charset="-120"/>
                <a:ea typeface="微軟正黑體" panose="020B0604030504040204" pitchFamily="34" charset="-120"/>
              </a:rPr>
              <a:t>提供更</a:t>
            </a:r>
            <a:r>
              <a:rPr lang="zh-TW" altLang="en-US" sz="1900" dirty="0" smtClean="0">
                <a:latin typeface="微軟正黑體" panose="020B0604030504040204" pitchFamily="34" charset="-120"/>
                <a:ea typeface="微軟正黑體" panose="020B0604030504040204" pitchFamily="34" charset="-120"/>
              </a:rPr>
              <a:t>多誘因</a:t>
            </a:r>
            <a:r>
              <a:rPr lang="ja-JP" altLang="en-US" sz="1900" dirty="0" smtClean="0">
                <a:latin typeface="微軟正黑體" panose="020B0604030504040204" pitchFamily="34" charset="-120"/>
                <a:ea typeface="微軟正黑體" panose="020B0604030504040204" pitchFamily="34" charset="-120"/>
              </a:rPr>
              <a:t>鼓勵僱主提供更多就業機會予少數族裔人士</a:t>
            </a:r>
            <a:r>
              <a:rPr lang="zh-TW" altLang="en-US" sz="1900" dirty="0" smtClean="0">
                <a:latin typeface="微軟正黑體" panose="020B0604030504040204" pitchFamily="34" charset="-120"/>
                <a:ea typeface="微軟正黑體" panose="020B0604030504040204" pitchFamily="34" charset="-120"/>
              </a:rPr>
              <a:t>，並提供在職培訓津貼予少數族裔僱員</a:t>
            </a:r>
            <a:endParaRPr lang="en-US" altLang="ja-JP" sz="1900" dirty="0" smtClean="0">
              <a:latin typeface="微軟正黑體" panose="020B0604030504040204" pitchFamily="34" charset="-120"/>
              <a:ea typeface="微軟正黑體" panose="020B0604030504040204" pitchFamily="34" charset="-120"/>
            </a:endParaRPr>
          </a:p>
          <a:p>
            <a:pPr indent="-283210">
              <a:buNone/>
            </a:pPr>
            <a:endParaRPr lang="ja-JP" altLang="en-US" sz="2400" dirty="0">
              <a:latin typeface="微軟正黑體"/>
              <a:ea typeface="微軟正黑體"/>
            </a:endParaRPr>
          </a:p>
          <a:p>
            <a:pPr indent="-283210">
              <a:buFont typeface="Wingdings"/>
              <a:buChar char="§"/>
            </a:pPr>
            <a:endParaRPr lang="en-US" altLang="zh-TW" sz="2400" dirty="0">
              <a:latin typeface="微軟正黑體"/>
              <a:ea typeface="微軟正黑體"/>
            </a:endParaRPr>
          </a:p>
          <a:p>
            <a:pPr marL="82550" indent="0">
              <a:buNone/>
            </a:pPr>
            <a:endParaRPr lang="zh-TW" altLang="en-US" sz="2400" dirty="0">
              <a:latin typeface="微軟正黑體"/>
              <a:ea typeface="微軟正黑體"/>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a:solidFill>
                  <a:schemeClr val="tx1"/>
                </a:solidFill>
              </a:rPr>
              <a:t>建議</a:t>
            </a:r>
            <a:r>
              <a:rPr lang="en-US" altLang="zh-TW" sz="2900" b="1" dirty="0">
                <a:solidFill>
                  <a:schemeClr val="tx1"/>
                </a:solidFill>
              </a:rPr>
              <a:t>: </a:t>
            </a:r>
            <a:r>
              <a:rPr lang="zh-TW" altLang="en-US" sz="2900" b="1" dirty="0">
                <a:solidFill>
                  <a:schemeClr val="tx1"/>
                </a:solidFill>
              </a:rPr>
              <a:t>制訂扶貧目標收窄貧富差距</a:t>
            </a:r>
            <a:endParaRPr lang="zh-HK" altLang="en-US" sz="2900" b="1" dirty="0">
              <a:solidFill>
                <a:schemeClr val="tx1"/>
              </a:solidFill>
            </a:endParaRPr>
          </a:p>
        </p:txBody>
      </p:sp>
      <p:sp>
        <p:nvSpPr>
          <p:cNvPr id="3" name="內容版面配置區 2"/>
          <p:cNvSpPr>
            <a:spLocks noGrp="1"/>
          </p:cNvSpPr>
          <p:nvPr>
            <p:ph idx="1"/>
          </p:nvPr>
        </p:nvSpPr>
        <p:spPr/>
        <p:txBody>
          <a:bodyPr>
            <a:normAutofit fontScale="92500" lnSpcReduction="10000"/>
          </a:bodyPr>
          <a:lstStyle/>
          <a:p>
            <a:pPr indent="-283210"/>
            <a:r>
              <a:rPr lang="zh-TW" altLang="en-US" sz="2400" dirty="0">
                <a:latin typeface="Gill Sans MT"/>
              </a:rPr>
              <a:t>是次施政報告中，行政長官雖然承認香港貧富差距嚴重，</a:t>
            </a:r>
            <a:r>
              <a:rPr lang="zh-TW" altLang="en-US" sz="2400" dirty="0" smtClean="0">
                <a:latin typeface="Gill Sans MT"/>
              </a:rPr>
              <a:t>但施政內容卻集中於經濟發展及開發</a:t>
            </a:r>
            <a:r>
              <a:rPr lang="zh-TW" altLang="en-US" sz="2400" dirty="0">
                <a:latin typeface="Gill Sans MT"/>
              </a:rPr>
              <a:t>土地</a:t>
            </a:r>
            <a:r>
              <a:rPr lang="zh-TW" altLang="en-US" sz="2400" dirty="0" smtClean="0">
                <a:latin typeface="Gill Sans MT"/>
              </a:rPr>
              <a:t>，扶貧措施寥寥可數、乏善足陳，接近「交白卷」。社聯</a:t>
            </a:r>
            <a:r>
              <a:rPr lang="zh-TW" altLang="en-US" sz="2400" dirty="0">
                <a:latin typeface="Gill Sans MT"/>
              </a:rPr>
              <a:t>建議</a:t>
            </a:r>
            <a:r>
              <a:rPr lang="en-US" altLang="zh-TW" sz="2400" dirty="0">
                <a:latin typeface="Gill Sans MT"/>
              </a:rPr>
              <a:t>:</a:t>
            </a:r>
          </a:p>
          <a:p>
            <a:pPr indent="-283210"/>
            <a:endParaRPr lang="en-US" altLang="zh-HK" sz="2000" dirty="0">
              <a:latin typeface="Gill Sans MT"/>
            </a:endParaRPr>
          </a:p>
          <a:p>
            <a:pPr marL="539750" indent="-457200">
              <a:buClrTx/>
              <a:buFont typeface="+mj-lt"/>
              <a:buAutoNum type="arabicPeriod"/>
            </a:pPr>
            <a:r>
              <a:rPr lang="zh-TW" altLang="en-US" sz="2000" dirty="0">
                <a:latin typeface="+mn-ea"/>
              </a:rPr>
              <a:t>政府制訂清晰</a:t>
            </a:r>
            <a:r>
              <a:rPr lang="zh-TW" altLang="en-US" sz="2000" dirty="0" smtClean="0">
                <a:latin typeface="+mn-ea"/>
              </a:rPr>
              <a:t>的扶貧</a:t>
            </a:r>
            <a:r>
              <a:rPr lang="zh-TW" altLang="en-US" sz="2000" dirty="0">
                <a:latin typeface="+mn-ea"/>
              </a:rPr>
              <a:t>目標</a:t>
            </a:r>
            <a:r>
              <a:rPr lang="zh-TW" altLang="en-US" sz="2000" dirty="0" smtClean="0">
                <a:latin typeface="+mn-ea"/>
              </a:rPr>
              <a:t>，以定期評估政策成效，並據此計算未來需用於扶貧的資源，作出適當的承擔。</a:t>
            </a:r>
            <a:endParaRPr lang="en-US" altLang="zh-HK" sz="2000" dirty="0">
              <a:latin typeface="+mn-ea"/>
            </a:endParaRPr>
          </a:p>
          <a:p>
            <a:pPr marL="539750" indent="-457200">
              <a:buClrTx/>
              <a:buFont typeface="+mj-lt"/>
              <a:buAutoNum type="arabicPeriod"/>
            </a:pPr>
            <a:endParaRPr lang="en-US" altLang="zh-TW" sz="2000" dirty="0" smtClean="0">
              <a:latin typeface="+mn-ea"/>
            </a:endParaRPr>
          </a:p>
          <a:p>
            <a:pPr marL="539750" indent="-457200">
              <a:buClrTx/>
              <a:buFont typeface="+mj-lt"/>
              <a:buAutoNum type="arabicPeriod"/>
            </a:pPr>
            <a:r>
              <a:rPr lang="zh-TW" altLang="en-US" sz="2000" dirty="0" smtClean="0">
                <a:latin typeface="+mn-ea"/>
              </a:rPr>
              <a:t>綜援</a:t>
            </a:r>
            <a:r>
              <a:rPr lang="zh-TW" altLang="en-US" sz="2000" dirty="0">
                <a:latin typeface="+mn-ea"/>
              </a:rPr>
              <a:t>是保障社會上最貧窮人口的最後安全網，然而有關制度多年未有</a:t>
            </a:r>
            <a:r>
              <a:rPr lang="zh-TW" altLang="en-US" sz="2000" dirty="0" smtClean="0">
                <a:latin typeface="+mn-ea"/>
              </a:rPr>
              <a:t>改革，特別是健全成人和兒童的保障水平，不論</a:t>
            </a:r>
            <a:r>
              <a:rPr lang="zh-TW" altLang="en-US" sz="2000" dirty="0">
                <a:latin typeface="+mn-ea"/>
              </a:rPr>
              <a:t>標準金額與特別津貼</a:t>
            </a:r>
            <a:r>
              <a:rPr lang="zh-TW" altLang="en-US" sz="2000" dirty="0" smtClean="0">
                <a:latin typeface="+mn-ea"/>
              </a:rPr>
              <a:t>的制度都與現實生活嚴重脫節，政府必須要重新檢討保障水平和內容，以確保他們的生活達到基本水平。</a:t>
            </a:r>
            <a:endParaRPr lang="en-US" altLang="zh-TW" sz="2000" dirty="0">
              <a:latin typeface="+mn-ea"/>
            </a:endParaRPr>
          </a:p>
          <a:p>
            <a:pPr marL="539750" indent="-457200">
              <a:buClrTx/>
              <a:buFont typeface="+mj-lt"/>
              <a:buAutoNum type="arabicPeriod"/>
            </a:pPr>
            <a:endParaRPr lang="en-US" altLang="zh-HK" sz="2000" dirty="0">
              <a:latin typeface="+mn-ea"/>
            </a:endParaRPr>
          </a:p>
          <a:p>
            <a:pPr marL="539750" indent="-457200">
              <a:buClrTx/>
              <a:buFont typeface="+mj-lt"/>
              <a:buAutoNum type="arabicPeriod"/>
            </a:pPr>
            <a:r>
              <a:rPr lang="zh-TW" altLang="en-US" sz="2000" dirty="0">
                <a:latin typeface="+mn-ea"/>
              </a:rPr>
              <a:t>香港長者貧窮問題仍然嚴重，政府去年推出的高額長生津及公共年金制度，並不足以解決退休保障問題，</a:t>
            </a:r>
            <a:r>
              <a:rPr lang="zh-TW" altLang="en-US" sz="2000" dirty="0" smtClean="0">
                <a:latin typeface="+mn-ea"/>
              </a:rPr>
              <a:t>政府應繼續改善退休保障制度，</a:t>
            </a:r>
            <a:r>
              <a:rPr lang="zh-TW" altLang="en-US" sz="2000" dirty="0">
                <a:latin typeface="+mn-ea"/>
              </a:rPr>
              <a:t>確保所有市民都得到足夠的退休保障。</a:t>
            </a:r>
            <a:endParaRPr lang="en-US" altLang="zh-HK" sz="2000" dirty="0">
              <a:latin typeface="+mn-ea"/>
            </a:endParaRPr>
          </a:p>
          <a:p>
            <a:pPr marL="539750" indent="-457200">
              <a:buClrTx/>
              <a:buFont typeface="+mj-lt"/>
              <a:buAutoNum type="arabicPeriod"/>
            </a:pPr>
            <a:endParaRPr lang="zh-HK" altLang="en-US" sz="2000" dirty="0">
              <a:latin typeface="+mn-ea"/>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26</a:t>
            </a:fld>
            <a:endParaRPr lang="en-US" altLang="zh-TW"/>
          </a:p>
        </p:txBody>
      </p:sp>
    </p:spTree>
    <p:extLst>
      <p:ext uri="{BB962C8B-B14F-4D97-AF65-F5344CB8AC3E}">
        <p14:creationId xmlns:p14="http://schemas.microsoft.com/office/powerpoint/2010/main" xmlns="" val="3934051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187624" y="1340768"/>
            <a:ext cx="7498080" cy="4800600"/>
          </a:xfrm>
        </p:spPr>
        <p:txBody>
          <a:bodyPr/>
          <a:lstStyle/>
          <a:p>
            <a:pPr algn="ctr">
              <a:buNone/>
            </a:pPr>
            <a:endParaRPr lang="en-US" altLang="zh-TW"/>
          </a:p>
          <a:p>
            <a:pPr algn="ctr">
              <a:buNone/>
            </a:pPr>
            <a:endParaRPr lang="en-US" altLang="zh-TW"/>
          </a:p>
          <a:p>
            <a:pPr algn="ctr">
              <a:buNone/>
            </a:pPr>
            <a:endParaRPr lang="en-US" altLang="zh-TW"/>
          </a:p>
          <a:p>
            <a:pPr algn="ctr">
              <a:buNone/>
            </a:pPr>
            <a:r>
              <a:rPr lang="zh-TW" altLang="en-US" sz="4000"/>
              <a:t>謝謝！</a:t>
            </a: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27</a:t>
            </a:fld>
            <a:endParaRPr lang="en-US" altLang="zh-TW"/>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476672"/>
            <a:ext cx="7498080" cy="940966"/>
          </a:xfrm>
        </p:spPr>
        <p:txBody>
          <a:bodyPr>
            <a:normAutofit/>
          </a:bodyPr>
          <a:lstStyle/>
          <a:p>
            <a:pPr algn="ctr">
              <a:lnSpc>
                <a:spcPts val="4800"/>
              </a:lnSpc>
              <a:defRPr sz="4400" b="1" i="0" u="none" strike="noStrike" kern="1200" baseline="0">
                <a:solidFill>
                  <a:prstClr val="black"/>
                </a:solidFill>
                <a:latin typeface="+mn-lt"/>
                <a:ea typeface="+mn-ea"/>
                <a:cs typeface="+mn-cs"/>
              </a:defRPr>
            </a:pPr>
            <a:r>
              <a:rPr lang="zh-TW" altLang="en-US" sz="3200" b="1" dirty="0" smtClean="0">
                <a:solidFill>
                  <a:prstClr val="black"/>
                </a:solidFill>
                <a:latin typeface="微軟正黑體" pitchFamily="34" charset="-120"/>
                <a:ea typeface="微軟正黑體" pitchFamily="34" charset="-120"/>
              </a:rPr>
              <a:t>市民對各年施政報告扶貧措施的評分</a:t>
            </a:r>
            <a:endParaRPr lang="zh-TW" altLang="zh-TW" sz="3200" b="1" dirty="0">
              <a:solidFill>
                <a:prstClr val="black"/>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3</a:t>
            </a:fld>
            <a:endParaRPr lang="en-US" altLang="zh-TW"/>
          </a:p>
        </p:txBody>
      </p:sp>
      <p:sp>
        <p:nvSpPr>
          <p:cNvPr id="3" name="文字方塊 2"/>
          <p:cNvSpPr txBox="1"/>
          <p:nvPr/>
        </p:nvSpPr>
        <p:spPr>
          <a:xfrm>
            <a:off x="1082753" y="1146230"/>
            <a:ext cx="595035" cy="338554"/>
          </a:xfrm>
          <a:prstGeom prst="rect">
            <a:avLst/>
          </a:prstGeom>
          <a:noFill/>
        </p:spPr>
        <p:txBody>
          <a:bodyPr wrap="none" rtlCol="0">
            <a:spAutoFit/>
          </a:bodyPr>
          <a:lstStyle/>
          <a:p>
            <a:r>
              <a:rPr kumimoji="1" lang="zh-TW" altLang="en-US" sz="1600"/>
              <a:t>評分</a:t>
            </a:r>
          </a:p>
        </p:txBody>
      </p:sp>
      <p:pic>
        <p:nvPicPr>
          <p:cNvPr id="12" name="Picture 12" descr="A screenshot of a cell phone&#10;&#10;Description generated with very high confidence">
            <a:extLst>
              <a:ext uri="{FF2B5EF4-FFF2-40B4-BE49-F238E27FC236}">
                <a16:creationId xmlns="" xmlns:a16="http://schemas.microsoft.com/office/drawing/2014/main" id="{B69E5797-EEEC-4B4E-AEF6-1BD76045E137}"/>
              </a:ext>
            </a:extLst>
          </p:cNvPr>
          <p:cNvPicPr>
            <a:picLocks noGrp="1" noChangeAspect="1"/>
          </p:cNvPicPr>
          <p:nvPr>
            <p:ph idx="1"/>
          </p:nvPr>
        </p:nvPicPr>
        <p:blipFill>
          <a:blip r:embed="rId2" cstate="print"/>
          <a:stretch>
            <a:fillRect/>
          </a:stretch>
        </p:blipFill>
        <p:spPr>
          <a:xfrm>
            <a:off x="1213622" y="1583575"/>
            <a:ext cx="7697637" cy="4715952"/>
          </a:xfrm>
          <a:prstGeom prst="rect">
            <a:avLst/>
          </a:prstGeom>
        </p:spPr>
      </p:pic>
      <p:sp>
        <p:nvSpPr>
          <p:cNvPr id="6" name="橢圓 5"/>
          <p:cNvSpPr/>
          <p:nvPr/>
        </p:nvSpPr>
        <p:spPr>
          <a:xfrm>
            <a:off x="7991872" y="3623319"/>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4</a:t>
            </a:fld>
            <a:endParaRPr lang="en-US" altLang="zh-TW"/>
          </a:p>
        </p:txBody>
      </p:sp>
      <p:sp>
        <p:nvSpPr>
          <p:cNvPr id="8" name="標題 1"/>
          <p:cNvSpPr>
            <a:spLocks noGrp="1"/>
          </p:cNvSpPr>
          <p:nvPr>
            <p:ph type="title"/>
          </p:nvPr>
        </p:nvSpPr>
        <p:spPr/>
        <p:txBody>
          <a:bodyPr>
            <a:normAutofit/>
          </a:bodyPr>
          <a:lstStyle/>
          <a:p>
            <a:pPr fontAlgn="base">
              <a:spcAft>
                <a:spcPct val="0"/>
              </a:spcAft>
            </a:pP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按年齡劃分市民對整體</a:t>
            </a:r>
            <a:r>
              <a:rPr lang="zh-TW" altLang="en-US" sz="2900" b="1" dirty="0" smtClean="0">
                <a:solidFill>
                  <a:srgbClr val="FF0000"/>
                </a:solidFill>
              </a:rPr>
              <a:t>扶貧措施</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的評價</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 </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續</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a:t>
            </a:r>
            <a:endParaRPr kumimoji="1" lang="zh-TW" altLang="en-US" sz="2900" b="1" dirty="0">
              <a:solidFill>
                <a:schemeClr val="tx1"/>
              </a:solidFill>
              <a:effectLst>
                <a:outerShdw blurRad="38100" dist="38100" dir="2700000" algn="tl">
                  <a:srgbClr val="000000">
                    <a:alpha val="43137"/>
                  </a:srgbClr>
                </a:outerShdw>
              </a:effectLst>
              <a:latin typeface="+mn-ea"/>
              <a:ea typeface="+mn-ea"/>
              <a:cs typeface="+mn-cs"/>
            </a:endParaRPr>
          </a:p>
        </p:txBody>
      </p:sp>
      <p:sp>
        <p:nvSpPr>
          <p:cNvPr id="6" name="文字方塊 5"/>
          <p:cNvSpPr txBox="1"/>
          <p:nvPr/>
        </p:nvSpPr>
        <p:spPr>
          <a:xfrm>
            <a:off x="1366826" y="1326754"/>
            <a:ext cx="595035" cy="338554"/>
          </a:xfrm>
          <a:prstGeom prst="rect">
            <a:avLst/>
          </a:prstGeom>
          <a:noFill/>
        </p:spPr>
        <p:txBody>
          <a:bodyPr wrap="none" rtlCol="0">
            <a:spAutoFit/>
          </a:bodyPr>
          <a:lstStyle/>
          <a:p>
            <a:r>
              <a:rPr kumimoji="1" lang="zh-TW" altLang="en-US" sz="1600" dirty="0"/>
              <a:t>評分</a:t>
            </a:r>
          </a:p>
        </p:txBody>
      </p:sp>
      <p:sp>
        <p:nvSpPr>
          <p:cNvPr id="7" name="橢圓 6"/>
          <p:cNvSpPr/>
          <p:nvPr/>
        </p:nvSpPr>
        <p:spPr>
          <a:xfrm>
            <a:off x="2310848" y="3182448"/>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9" name="圖表 8"/>
          <p:cNvGraphicFramePr/>
          <p:nvPr/>
        </p:nvGraphicFramePr>
        <p:xfrm>
          <a:off x="1420586" y="1758042"/>
          <a:ext cx="7217228" cy="482237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5</a:t>
            </a:fld>
            <a:endParaRPr lang="en-US" altLang="zh-TW"/>
          </a:p>
        </p:txBody>
      </p:sp>
      <p:sp>
        <p:nvSpPr>
          <p:cNvPr id="8" name="標題 1"/>
          <p:cNvSpPr>
            <a:spLocks noGrp="1"/>
          </p:cNvSpPr>
          <p:nvPr>
            <p:ph type="title"/>
          </p:nvPr>
        </p:nvSpPr>
        <p:spPr/>
        <p:txBody>
          <a:bodyPr>
            <a:normAutofit/>
          </a:bodyPr>
          <a:lstStyle/>
          <a:p>
            <a:pPr fontAlgn="base">
              <a:spcAft>
                <a:spcPct val="0"/>
              </a:spcAft>
            </a:pPr>
            <a:r>
              <a:rPr kumimoji="1" lang="zh-TW" altLang="en-US" sz="2900" b="1" dirty="0" smtClean="0">
                <a:solidFill>
                  <a:schemeClr val="tx1"/>
                </a:solidFill>
                <a:effectLst>
                  <a:outerShdw blurRad="38100" dist="38100" dir="2700000" algn="tl">
                    <a:srgbClr val="000000">
                      <a:alpha val="43137"/>
                    </a:srgbClr>
                  </a:outerShdw>
                </a:effectLst>
                <a:latin typeface="+mn-ea"/>
              </a:rPr>
              <a:t>按階層劃分</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市民對整體</a:t>
            </a:r>
            <a:r>
              <a:rPr lang="zh-TW" altLang="en-US" sz="2900" b="1" dirty="0" smtClean="0">
                <a:solidFill>
                  <a:srgbClr val="FF0000"/>
                </a:solidFill>
              </a:rPr>
              <a:t>扶貧措施</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的評價</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 </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續</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a:t>
            </a:r>
            <a:endParaRPr kumimoji="1" lang="zh-TW" altLang="en-US" sz="2900" b="1" dirty="0">
              <a:solidFill>
                <a:schemeClr val="tx1"/>
              </a:solidFill>
              <a:effectLst>
                <a:outerShdw blurRad="38100" dist="38100" dir="2700000" algn="tl">
                  <a:srgbClr val="000000">
                    <a:alpha val="43137"/>
                  </a:srgbClr>
                </a:outerShdw>
              </a:effectLst>
              <a:latin typeface="+mn-ea"/>
              <a:ea typeface="+mn-ea"/>
              <a:cs typeface="+mn-cs"/>
            </a:endParaRPr>
          </a:p>
        </p:txBody>
      </p:sp>
      <p:sp>
        <p:nvSpPr>
          <p:cNvPr id="6" name="文字方塊 5"/>
          <p:cNvSpPr txBox="1"/>
          <p:nvPr/>
        </p:nvSpPr>
        <p:spPr>
          <a:xfrm>
            <a:off x="1519636" y="1326241"/>
            <a:ext cx="595035" cy="338554"/>
          </a:xfrm>
          <a:prstGeom prst="rect">
            <a:avLst/>
          </a:prstGeom>
          <a:noFill/>
        </p:spPr>
        <p:txBody>
          <a:bodyPr wrap="none" rtlCol="0">
            <a:spAutoFit/>
          </a:bodyPr>
          <a:lstStyle/>
          <a:p>
            <a:r>
              <a:rPr kumimoji="1" lang="zh-TW" altLang="en-US" sz="1600" dirty="0"/>
              <a:t>評分</a:t>
            </a:r>
          </a:p>
        </p:txBody>
      </p:sp>
      <p:sp>
        <p:nvSpPr>
          <p:cNvPr id="7" name="橢圓 6"/>
          <p:cNvSpPr/>
          <p:nvPr/>
        </p:nvSpPr>
        <p:spPr>
          <a:xfrm>
            <a:off x="2431296" y="2767702"/>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11" name="圖表 10"/>
          <p:cNvGraphicFramePr/>
          <p:nvPr/>
        </p:nvGraphicFramePr>
        <p:xfrm>
          <a:off x="1595120" y="1752600"/>
          <a:ext cx="6675120" cy="46278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588960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6</a:t>
            </a:fld>
            <a:endParaRPr lang="en-US" altLang="zh-TW"/>
          </a:p>
        </p:txBody>
      </p:sp>
      <p:sp>
        <p:nvSpPr>
          <p:cNvPr id="8" name="標題 1"/>
          <p:cNvSpPr>
            <a:spLocks noGrp="1"/>
          </p:cNvSpPr>
          <p:nvPr>
            <p:ph type="title"/>
          </p:nvPr>
        </p:nvSpPr>
        <p:spPr/>
        <p:txBody>
          <a:bodyPr>
            <a:normAutofit/>
          </a:bodyPr>
          <a:lstStyle/>
          <a:p>
            <a:pPr fontAlgn="base">
              <a:spcAft>
                <a:spcPct val="0"/>
              </a:spcAft>
            </a:pPr>
            <a:r>
              <a:rPr kumimoji="1" lang="zh-TW" altLang="en-US" sz="2900" b="1" dirty="0" smtClean="0">
                <a:solidFill>
                  <a:schemeClr val="tx1"/>
                </a:solidFill>
                <a:effectLst>
                  <a:outerShdw blurRad="38100" dist="38100" dir="2700000" algn="tl">
                    <a:srgbClr val="000000">
                      <a:alpha val="43137"/>
                    </a:srgbClr>
                  </a:outerShdw>
                </a:effectLst>
                <a:latin typeface="+mn-ea"/>
              </a:rPr>
              <a:t>按學歷劃分</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市民對整體</a:t>
            </a:r>
            <a:r>
              <a:rPr lang="zh-TW" altLang="en-US" sz="2900" b="1" dirty="0" smtClean="0">
                <a:solidFill>
                  <a:srgbClr val="FF0000"/>
                </a:solidFill>
              </a:rPr>
              <a:t>扶貧措施</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的評價</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 </a:t>
            </a:r>
            <a:r>
              <a:rPr kumimoji="1" lang="zh-TW" altLang="en-US" sz="2900" b="1" dirty="0">
                <a:solidFill>
                  <a:schemeClr val="tx1"/>
                </a:solidFill>
                <a:effectLst>
                  <a:outerShdw blurRad="38100" dist="38100" dir="2700000" algn="tl">
                    <a:srgbClr val="000000">
                      <a:alpha val="43137"/>
                    </a:srgbClr>
                  </a:outerShdw>
                </a:effectLst>
                <a:latin typeface="+mn-ea"/>
                <a:ea typeface="+mn-ea"/>
                <a:cs typeface="+mn-cs"/>
              </a:rPr>
              <a:t>續</a:t>
            </a:r>
            <a:r>
              <a:rPr kumimoji="1" lang="en-US" altLang="zh-TW" sz="2900" b="1" dirty="0">
                <a:solidFill>
                  <a:schemeClr val="tx1"/>
                </a:solidFill>
                <a:effectLst>
                  <a:outerShdw blurRad="38100" dist="38100" dir="2700000" algn="tl">
                    <a:srgbClr val="000000">
                      <a:alpha val="43137"/>
                    </a:srgbClr>
                  </a:outerShdw>
                </a:effectLst>
                <a:latin typeface="+mn-ea"/>
                <a:ea typeface="+mn-ea"/>
                <a:cs typeface="+mn-cs"/>
              </a:rPr>
              <a:t>)</a:t>
            </a:r>
            <a:endParaRPr kumimoji="1" lang="zh-TW" altLang="en-US" sz="2900" b="1" dirty="0">
              <a:solidFill>
                <a:schemeClr val="tx1"/>
              </a:solidFill>
              <a:effectLst>
                <a:outerShdw blurRad="38100" dist="38100" dir="2700000" algn="tl">
                  <a:srgbClr val="000000">
                    <a:alpha val="43137"/>
                  </a:srgbClr>
                </a:outerShdw>
              </a:effectLst>
              <a:latin typeface="+mn-ea"/>
              <a:ea typeface="+mn-ea"/>
              <a:cs typeface="+mn-cs"/>
            </a:endParaRPr>
          </a:p>
        </p:txBody>
      </p:sp>
      <p:sp>
        <p:nvSpPr>
          <p:cNvPr id="6" name="文字方塊 5"/>
          <p:cNvSpPr txBox="1"/>
          <p:nvPr/>
        </p:nvSpPr>
        <p:spPr>
          <a:xfrm>
            <a:off x="1519636" y="1571170"/>
            <a:ext cx="595035" cy="338554"/>
          </a:xfrm>
          <a:prstGeom prst="rect">
            <a:avLst/>
          </a:prstGeom>
          <a:noFill/>
        </p:spPr>
        <p:txBody>
          <a:bodyPr wrap="none" rtlCol="0">
            <a:spAutoFit/>
          </a:bodyPr>
          <a:lstStyle/>
          <a:p>
            <a:r>
              <a:rPr kumimoji="1" lang="zh-TW" altLang="en-US" sz="1600"/>
              <a:t>評分</a:t>
            </a:r>
          </a:p>
        </p:txBody>
      </p:sp>
      <p:sp>
        <p:nvSpPr>
          <p:cNvPr id="7" name="橢圓 6"/>
          <p:cNvSpPr/>
          <p:nvPr/>
        </p:nvSpPr>
        <p:spPr>
          <a:xfrm>
            <a:off x="6929445" y="3341304"/>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9" name="圖表 8"/>
          <p:cNvGraphicFramePr/>
          <p:nvPr/>
        </p:nvGraphicFramePr>
        <p:xfrm>
          <a:off x="1621283" y="1996219"/>
          <a:ext cx="7086600" cy="42454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620249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7</a:t>
            </a:fld>
            <a:endParaRPr lang="en-US" altLang="zh-TW"/>
          </a:p>
        </p:txBody>
      </p:sp>
      <p:sp>
        <p:nvSpPr>
          <p:cNvPr id="5" name="標題 1"/>
          <p:cNvSpPr txBox="1">
            <a:spLocks/>
          </p:cNvSpPr>
          <p:nvPr/>
        </p:nvSpPr>
        <p:spPr>
          <a:xfrm>
            <a:off x="611560" y="188640"/>
            <a:ext cx="7128792" cy="1224136"/>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TW"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2.</a:t>
            </a:r>
            <a:r>
              <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 施政報告中</a:t>
            </a:r>
            <a:r>
              <a:rPr kumimoji="0" lang="zh-TW" altLang="en-US" sz="2900" b="1" i="0" u="none" strike="noStrike" kern="1200" cap="none" spc="0" normalizeH="0" baseline="0" noProof="0" dirty="0">
                <a:ln>
                  <a:noFill/>
                </a:ln>
                <a:solidFill>
                  <a:srgbClr val="FF0000"/>
                </a:solidFill>
                <a:effectLst>
                  <a:outerShdw blurRad="50000" dist="30000" dir="5400000" algn="tl" rotWithShape="0">
                    <a:srgbClr val="000000">
                      <a:alpha val="30000"/>
                    </a:srgbClr>
                  </a:outerShdw>
                </a:effectLst>
                <a:uLnTx/>
                <a:uFillTx/>
                <a:latin typeface="+mj-lt"/>
                <a:ea typeface="+mj-ea"/>
                <a:cs typeface="+mj-cs"/>
              </a:rPr>
              <a:t>扶貧措施</a:t>
            </a:r>
            <a:r>
              <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對</a:t>
            </a:r>
            <a:r>
              <a:rPr kumimoji="0" lang="en-US" altLang="zh-TW"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
            </a:r>
            <a:br>
              <a:rPr kumimoji="0" lang="en-US" altLang="zh-TW"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br>
            <a:r>
              <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    改善</a:t>
            </a:r>
            <a:r>
              <a:rPr kumimoji="0" lang="zh-TW" altLang="en-US" sz="2900" b="1" i="0" u="sng" strike="noStrike" kern="1200" cap="none" spc="0" normalizeH="0" baseline="0" noProof="0" dirty="0">
                <a:ln>
                  <a:noFill/>
                </a:ln>
                <a:solidFill>
                  <a:schemeClr val="accent6">
                    <a:lumMod val="60000"/>
                    <a:lumOff val="40000"/>
                  </a:schemeClr>
                </a:solidFill>
                <a:effectLst>
                  <a:outerShdw blurRad="50000" dist="30000" dir="5400000" algn="tl" rotWithShape="0">
                    <a:srgbClr val="000000">
                      <a:alpha val="30000"/>
                    </a:srgbClr>
                  </a:outerShdw>
                </a:effectLst>
                <a:uLnTx/>
                <a:uFillTx/>
                <a:latin typeface="+mj-lt"/>
                <a:ea typeface="+mj-ea"/>
                <a:cs typeface="+mj-cs"/>
              </a:rPr>
              <a:t>低收入人士生活</a:t>
            </a:r>
            <a:r>
              <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的效用大</a:t>
            </a:r>
            <a:r>
              <a:rPr kumimoji="0" lang="en-US" altLang="zh-TW"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a:t>
            </a:r>
            <a:r>
              <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rPr>
              <a:t>細？</a:t>
            </a:r>
          </a:p>
        </p:txBody>
      </p:sp>
      <p:sp>
        <p:nvSpPr>
          <p:cNvPr id="7" name="文字方塊 6"/>
          <p:cNvSpPr txBox="1"/>
          <p:nvPr/>
        </p:nvSpPr>
        <p:spPr>
          <a:xfrm>
            <a:off x="467544" y="5877272"/>
            <a:ext cx="8352928" cy="523220"/>
          </a:xfrm>
          <a:prstGeom prst="rect">
            <a:avLst/>
          </a:prstGeom>
          <a:noFill/>
        </p:spPr>
        <p:txBody>
          <a:bodyPr wrap="square" rtlCol="0">
            <a:spAutoFit/>
          </a:bodyPr>
          <a:lstStyle/>
          <a:p>
            <a:r>
              <a:rPr lang="zh-TW" altLang="en-US" sz="1400" i="1" dirty="0"/>
              <a:t>訪問題目：「</a:t>
            </a:r>
            <a:r>
              <a:rPr lang="zh-TW" altLang="zh-TW" sz="1400" i="1" dirty="0"/>
              <a:t>你認為特首</a:t>
            </a:r>
            <a:r>
              <a:rPr lang="zh-TW" altLang="en-US" sz="1400" i="1" dirty="0"/>
              <a:t>林鄭月娥</a:t>
            </a:r>
            <a:r>
              <a:rPr lang="zh-TW" altLang="zh-TW" sz="1400" i="1" dirty="0"/>
              <a:t>今日發表既施政報告中有關扶貧既措施對改善低收入人士生活既效用屬於大定細呢</a:t>
            </a:r>
            <a:r>
              <a:rPr lang="en-US" altLang="zh-TW" sz="1400" i="1" dirty="0"/>
              <a:t>?</a:t>
            </a:r>
            <a:r>
              <a:rPr lang="zh-TW" altLang="en-US" sz="1400" i="1" dirty="0"/>
              <a:t>」</a:t>
            </a:r>
            <a:r>
              <a:rPr lang="en-US" altLang="zh-TW" sz="1400" i="1" dirty="0"/>
              <a:t> </a:t>
            </a:r>
            <a:endParaRPr lang="zh-TW" altLang="zh-TW" sz="1400" i="1" dirty="0"/>
          </a:p>
        </p:txBody>
      </p:sp>
      <p:sp>
        <p:nvSpPr>
          <p:cNvPr id="9" name="橢圓 8"/>
          <p:cNvSpPr/>
          <p:nvPr/>
        </p:nvSpPr>
        <p:spPr>
          <a:xfrm>
            <a:off x="3843920" y="5278760"/>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8" name="圖表 7"/>
          <p:cNvGraphicFramePr/>
          <p:nvPr/>
        </p:nvGraphicFramePr>
        <p:xfrm>
          <a:off x="1178560" y="1381760"/>
          <a:ext cx="7640320" cy="42875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a:solidFill>
                  <a:schemeClr val="tx1"/>
                </a:solidFill>
              </a:rPr>
              <a:t>市民對扶貧措施</a:t>
            </a:r>
            <a:r>
              <a:rPr lang="zh-TW" altLang="en-US" sz="2900" b="1" dirty="0" smtClean="0">
                <a:solidFill>
                  <a:schemeClr val="tx1"/>
                </a:solidFill>
              </a:rPr>
              <a:t>的</a:t>
            </a:r>
            <a:r>
              <a:rPr lang="zh-TW" altLang="en-US" sz="2900" b="1" dirty="0" smtClean="0">
                <a:solidFill>
                  <a:srgbClr val="FF0000"/>
                </a:solidFill>
              </a:rPr>
              <a:t>評分大幅下滑，對</a:t>
            </a:r>
            <a:r>
              <a:rPr lang="zh-TW" altLang="en-US" sz="2900" b="1" dirty="0">
                <a:solidFill>
                  <a:srgbClr val="FF0000"/>
                </a:solidFill>
              </a:rPr>
              <a:t>措施的</a:t>
            </a:r>
            <a:r>
              <a:rPr lang="zh-TW" altLang="en-US" sz="2900" b="1" dirty="0" smtClean="0">
                <a:solidFill>
                  <a:srgbClr val="FF0000"/>
                </a:solidFill>
              </a:rPr>
              <a:t>效用普遍不滿</a:t>
            </a:r>
            <a:endParaRPr lang="zh-TW" altLang="en-US" sz="2900" b="1" dirty="0">
              <a:solidFill>
                <a:srgbClr val="FF0000"/>
              </a:solidFill>
            </a:endParaRPr>
          </a:p>
        </p:txBody>
      </p:sp>
      <p:sp>
        <p:nvSpPr>
          <p:cNvPr id="3" name="內容版面配置區 2"/>
          <p:cNvSpPr>
            <a:spLocks noGrp="1"/>
          </p:cNvSpPr>
          <p:nvPr>
            <p:ph idx="1"/>
          </p:nvPr>
        </p:nvSpPr>
        <p:spPr>
          <a:xfrm>
            <a:off x="1435608" y="1509486"/>
            <a:ext cx="7498080" cy="4799834"/>
          </a:xfrm>
        </p:spPr>
        <p:txBody>
          <a:bodyPr anchor="t">
            <a:normAutofit/>
          </a:bodyPr>
          <a:lstStyle/>
          <a:p>
            <a:pPr indent="-283210"/>
            <a:r>
              <a:rPr lang="zh-TW" altLang="en-US" sz="2400" dirty="0"/>
              <a:t>市民對施政報告中扶貧措施</a:t>
            </a:r>
            <a:r>
              <a:rPr lang="zh-TW" altLang="en-US" sz="2400" dirty="0" smtClean="0"/>
              <a:t>的評分大幅下滑，暴跌近百分之</a:t>
            </a:r>
            <a:r>
              <a:rPr lang="en-US" altLang="zh-TW" sz="2400" dirty="0" smtClean="0"/>
              <a:t>25</a:t>
            </a:r>
            <a:r>
              <a:rPr lang="zh-TW" altLang="en-US" sz="2400" dirty="0" smtClean="0"/>
              <a:t>至</a:t>
            </a:r>
            <a:r>
              <a:rPr lang="en-US" altLang="zh-TW" sz="2400" dirty="0" smtClean="0"/>
              <a:t>45.6</a:t>
            </a:r>
            <a:r>
              <a:rPr lang="zh-TW" altLang="en-US" sz="2400" dirty="0" smtClean="0"/>
              <a:t>分，是自</a:t>
            </a:r>
            <a:r>
              <a:rPr lang="en-US" altLang="zh-TW" sz="2400" dirty="0" smtClean="0"/>
              <a:t>2010</a:t>
            </a:r>
            <a:r>
              <a:rPr lang="zh-TW" altLang="en-US" sz="2400" dirty="0" smtClean="0"/>
              <a:t>開始有關調查後的第二低，而且低於本年度整體</a:t>
            </a:r>
            <a:r>
              <a:rPr lang="zh-TW" altLang="en-US" sz="2400" dirty="0"/>
              <a:t>施政報告的</a:t>
            </a:r>
            <a:r>
              <a:rPr lang="zh-TW" altLang="en-US" sz="2400" dirty="0" smtClean="0"/>
              <a:t>評分</a:t>
            </a:r>
            <a:endParaRPr lang="en-US" altLang="zh-TW" sz="2400" dirty="0" smtClean="0"/>
          </a:p>
          <a:p>
            <a:pPr indent="-283210">
              <a:buNone/>
            </a:pPr>
            <a:endParaRPr lang="en-US" altLang="zh-TW" sz="2400" dirty="0"/>
          </a:p>
          <a:p>
            <a:pPr indent="-283210"/>
            <a:r>
              <a:rPr lang="zh-TW" altLang="en-US" sz="2400" dirty="0" smtClean="0"/>
              <a:t> </a:t>
            </a:r>
            <a:r>
              <a:rPr lang="en-US" altLang="zh-TW" sz="2400" b="1" dirty="0" smtClean="0"/>
              <a:t>18-29</a:t>
            </a:r>
            <a:r>
              <a:rPr lang="zh-TW" altLang="en-US" sz="2400" b="1" dirty="0" smtClean="0"/>
              <a:t>歲群組，</a:t>
            </a:r>
            <a:r>
              <a:rPr lang="zh-TW" altLang="en-US" sz="2400" dirty="0" smtClean="0"/>
              <a:t>以及</a:t>
            </a:r>
            <a:r>
              <a:rPr lang="zh-TW" altLang="en-US" sz="2400" b="1" dirty="0" smtClean="0"/>
              <a:t>自稱來自下層</a:t>
            </a:r>
            <a:r>
              <a:rPr lang="zh-TW" altLang="en-US" sz="2400" dirty="0" smtClean="0"/>
              <a:t>的受訪者</a:t>
            </a:r>
            <a:r>
              <a:rPr lang="zh-TW" altLang="en-US" sz="2400" b="1" dirty="0" smtClean="0"/>
              <a:t>，</a:t>
            </a:r>
            <a:r>
              <a:rPr lang="zh-TW" altLang="en-US" sz="2400" dirty="0" smtClean="0"/>
              <a:t>對施政報告扶貧措施的評價較低，反映青年及低下階層對施政報告的扶貧措施最為不滿。</a:t>
            </a:r>
            <a:endParaRPr lang="en-US" altLang="zh-TW" sz="2400" dirty="0" smtClean="0"/>
          </a:p>
          <a:p>
            <a:pPr indent="-283210"/>
            <a:endParaRPr lang="en-US" altLang="zh-TW" sz="2400" dirty="0" smtClean="0"/>
          </a:p>
          <a:p>
            <a:pPr indent="-283210"/>
            <a:r>
              <a:rPr lang="zh-TW" altLang="en-US" sz="2400" b="1" dirty="0" smtClean="0"/>
              <a:t>較多市民認為扶貧措施「效用細」</a:t>
            </a:r>
            <a:r>
              <a:rPr lang="zh-TW" altLang="en-US" sz="2400" dirty="0" smtClean="0"/>
              <a:t>，顯示不少市民認為政府的扶貧措施未能解決貧窮問題</a:t>
            </a:r>
            <a:endParaRPr lang="zh-TW" altLang="en-US" sz="2400" dirty="0" smtClean="0">
              <a:latin typeface="微軟正黑體"/>
            </a:endParaRPr>
          </a:p>
          <a:p>
            <a:endParaRPr lang="en-US" altLang="zh-TW" sz="24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8</a:t>
            </a:fld>
            <a:endParaRPr lang="en-US" altLang="zh-TW"/>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56617" y="879238"/>
            <a:ext cx="8064896" cy="1143000"/>
          </a:xfrm>
        </p:spPr>
        <p:txBody>
          <a:bodyPr>
            <a:normAutofit/>
          </a:bodyPr>
          <a:lstStyle/>
          <a:p>
            <a:r>
              <a:rPr lang="en-US" altLang="zh-TW" sz="3200" b="1" dirty="0">
                <a:solidFill>
                  <a:schemeClr val="tx1"/>
                </a:solidFill>
              </a:rPr>
              <a:t>3.</a:t>
            </a:r>
            <a:r>
              <a:rPr lang="zh-TW" altLang="en-US" sz="3200" b="1">
                <a:solidFill>
                  <a:schemeClr val="tx1"/>
                </a:solidFill>
              </a:rPr>
              <a:t> </a:t>
            </a:r>
            <a:r>
              <a:rPr lang="zh-TW" sz="3200" b="1">
                <a:solidFill>
                  <a:srgbClr val="666666"/>
                </a:solidFill>
                <a:latin typeface="Gill Sans MT"/>
              </a:rPr>
              <a:t>施政報告中扶貧措施對</a:t>
            </a:r>
            <a:r>
              <a:rPr lang="zh-TW" sz="3200" b="1" dirty="0">
                <a:solidFill>
                  <a:srgbClr val="666666"/>
                </a:solidFill>
                <a:latin typeface="微軟正黑體"/>
                <a:ea typeface="微軟正黑體"/>
              </a:rPr>
              <a:t/>
            </a:r>
            <a:br>
              <a:rPr lang="zh-TW" sz="3200" b="1" dirty="0">
                <a:solidFill>
                  <a:srgbClr val="666666"/>
                </a:solidFill>
                <a:latin typeface="微軟正黑體"/>
                <a:ea typeface="微軟正黑體"/>
              </a:rPr>
            </a:br>
            <a:r>
              <a:rPr lang="zh-TW" sz="3200" b="1" dirty="0">
                <a:solidFill>
                  <a:srgbClr val="666666"/>
                </a:solidFill>
                <a:latin typeface="Gill Sans MT"/>
              </a:rPr>
              <a:t> </a:t>
            </a:r>
            <a:r>
              <a:rPr lang="zh-TW" altLang="en-US" sz="3200" b="1">
                <a:solidFill>
                  <a:srgbClr val="666666"/>
                </a:solidFill>
                <a:latin typeface="Gill Sans MT"/>
              </a:rPr>
              <a:t>   </a:t>
            </a:r>
            <a:r>
              <a:rPr lang="zh-TW" altLang="en-US" sz="3200" b="1">
                <a:solidFill>
                  <a:srgbClr val="FF0000"/>
                </a:solidFill>
                <a:latin typeface="Gill Sans MT"/>
              </a:rPr>
              <a:t>收窄貧富差距</a:t>
            </a:r>
            <a:r>
              <a:rPr lang="zh-TW" sz="3200" b="1">
                <a:solidFill>
                  <a:srgbClr val="FF0000"/>
                </a:solidFill>
                <a:latin typeface="Gill Sans MT"/>
              </a:rPr>
              <a:t>的效用大/細</a:t>
            </a:r>
            <a:r>
              <a:rPr lang="zh-TW" sz="3200" b="1">
                <a:solidFill>
                  <a:srgbClr val="666666"/>
                </a:solidFill>
                <a:latin typeface="Gill Sans MT"/>
              </a:rPr>
              <a:t>？</a:t>
            </a:r>
            <a:r>
              <a:rPr lang="zh-TW" sz="3200" b="1">
                <a:solidFill>
                  <a:srgbClr val="666666"/>
                </a:solidFill>
              </a:rPr>
              <a:t> </a:t>
            </a:r>
            <a:endParaRPr lang="en-US" altLang="zh-TW" sz="3200"/>
          </a:p>
          <a:p>
            <a:endParaRPr lang="zh-TW" sz="3200" dirty="0"/>
          </a:p>
          <a:p>
            <a:endParaRPr lang="zh-TW" altLang="en-US" sz="3200" b="1" dirty="0">
              <a:solidFill>
                <a:schemeClr val="tx1"/>
              </a:solidFill>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9</a:t>
            </a:fld>
            <a:endParaRPr lang="en-US" altLang="zh-TW"/>
          </a:p>
        </p:txBody>
      </p:sp>
      <p:sp>
        <p:nvSpPr>
          <p:cNvPr id="6" name="文字方塊 5"/>
          <p:cNvSpPr txBox="1"/>
          <p:nvPr/>
        </p:nvSpPr>
        <p:spPr>
          <a:xfrm>
            <a:off x="1148588" y="6119621"/>
            <a:ext cx="7848872" cy="492443"/>
          </a:xfrm>
          <a:prstGeom prst="rect">
            <a:avLst/>
          </a:prstGeom>
          <a:noFill/>
        </p:spPr>
        <p:txBody>
          <a:bodyPr wrap="square" rtlCol="0" anchor="t">
            <a:spAutoFit/>
          </a:bodyPr>
          <a:lstStyle/>
          <a:p>
            <a:r>
              <a:rPr lang="zh-TW" altLang="en-US" sz="1300" i="1" dirty="0"/>
              <a:t>訪問題目：</a:t>
            </a:r>
            <a:r>
              <a:rPr lang="zh-TW" sz="1300" i="1" dirty="0">
                <a:latin typeface="新細明體"/>
              </a:rPr>
              <a:t> 你認為特首林鄭月娥今日發表既施政報告，對收窄貧富差距既效用屬於大定細呢？</a:t>
            </a:r>
            <a:endParaRPr lang="zh-TW" altLang="en-US" sz="1300" i="1" dirty="0">
              <a:latin typeface="新細明體"/>
            </a:endParaRPr>
          </a:p>
          <a:p>
            <a:endParaRPr lang="zh-TW" altLang="en-US" sz="1300" i="1" dirty="0">
              <a:latin typeface="新細明體"/>
            </a:endParaRPr>
          </a:p>
        </p:txBody>
      </p:sp>
      <p:sp>
        <p:nvSpPr>
          <p:cNvPr id="8" name="橢圓 7"/>
          <p:cNvSpPr/>
          <p:nvPr/>
        </p:nvSpPr>
        <p:spPr>
          <a:xfrm>
            <a:off x="1750234" y="1832620"/>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10" name="圖表 9"/>
          <p:cNvGraphicFramePr/>
          <p:nvPr/>
        </p:nvGraphicFramePr>
        <p:xfrm>
          <a:off x="1338943" y="1553936"/>
          <a:ext cx="7494814" cy="434067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神韻">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387</TotalTime>
  <Words>1906</Words>
  <Application>Microsoft Office PowerPoint</Application>
  <PresentationFormat>如螢幕大小 (4:3)</PresentationFormat>
  <Paragraphs>153</Paragraphs>
  <Slides>27</Slides>
  <Notes>1</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夏至</vt:lpstr>
      <vt:lpstr>投影片 1</vt:lpstr>
      <vt:lpstr>「公眾對2018年（10月）施政報告中有關扶貧措施的意見調查」結果</vt:lpstr>
      <vt:lpstr>市民對各年施政報告扶貧措施的評分</vt:lpstr>
      <vt:lpstr>按年齡劃分市民對整體扶貧措施的評價( 續)</vt:lpstr>
      <vt:lpstr>按階層劃分市民對整體扶貧措施的評價( 續)</vt:lpstr>
      <vt:lpstr>按學歷劃分市民對整體扶貧措施的評價( 續)</vt:lpstr>
      <vt:lpstr>投影片 7</vt:lpstr>
      <vt:lpstr>市民對扶貧措施的評分大幅下滑，對措施的效用普遍不滿</vt:lpstr>
      <vt:lpstr>3. 施政報告中扶貧措施對     收窄貧富差距的效用大/細？   </vt:lpstr>
      <vt:lpstr>3. 施政報告中扶貧措施對     收窄貧富差距的效用大/細？   </vt:lpstr>
      <vt:lpstr>4. 市民認為政府是否有需要為貧窮私樓租戶提供生活補貼？</vt:lpstr>
      <vt:lpstr>4. 市民認為政府是否有需要為貧窮私樓租戶提供生活補貼？ (續)</vt:lpstr>
      <vt:lpstr>大多數市民認為政府應為貧窮私樓租戶提供生活津貼</vt:lpstr>
      <vt:lpstr>5. 市民認為政府是否有需要資助在職青年進修？</vt:lpstr>
      <vt:lpstr>5. 市民認為政府是否有需要資助在職青年進修？(續)</vt:lpstr>
      <vt:lpstr>5. 市民認為政府是否有需要資助在職青年進修？(續)</vt:lpstr>
      <vt:lpstr>5. 市民認為政府是否有需要資助在職青年進修？(續)</vt:lpstr>
      <vt:lpstr>6. 市民認為施政報告中的託兒措施協助基層家庭照顧兒童的成效有多大?</vt:lpstr>
      <vt:lpstr>6. 市民認為施政報告中的託兒措施協助基層家庭照顧兒童的成效有多大? (續)</vt:lpstr>
      <vt:lpstr>7. 市民認為施政報告中協助少數族裔就業的措施成效有多大? (續)</vt:lpstr>
      <vt:lpstr>7. 市民認為施政報告中協助少數族裔就業的措施成效有多大? (續)</vt:lpstr>
      <vt:lpstr>建議: 支援貧窮私樓租戶</vt:lpstr>
      <vt:lpstr>建議: 支援兼讀制專上課程學生</vt:lpstr>
      <vt:lpstr>建議: 增加託兒服務的措施</vt:lpstr>
      <vt:lpstr>建議: 支援少數族裔就業的措施</vt:lpstr>
      <vt:lpstr>建議: 制訂扶貧目標收窄貧富差距</vt:lpstr>
      <vt:lpstr>投影片 27</vt:lpstr>
    </vt:vector>
  </TitlesOfParts>
  <Company>HKCSS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s0458</dc:creator>
  <cp:lastModifiedBy>hkcss</cp:lastModifiedBy>
  <cp:revision>509</cp:revision>
  <dcterms:created xsi:type="dcterms:W3CDTF">2008-10-08T09:24:36Z</dcterms:created>
  <dcterms:modified xsi:type="dcterms:W3CDTF">2018-10-12T08:57:18Z</dcterms:modified>
</cp:coreProperties>
</file>