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3.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theme/themeOverride8.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9"/>
  </p:notesMasterIdLst>
  <p:handoutMasterIdLst>
    <p:handoutMasterId r:id="rId20"/>
  </p:handoutMasterIdLst>
  <p:sldIdLst>
    <p:sldId id="661" r:id="rId2"/>
    <p:sldId id="674" r:id="rId3"/>
    <p:sldId id="663" r:id="rId4"/>
    <p:sldId id="664" r:id="rId5"/>
    <p:sldId id="665" r:id="rId6"/>
    <p:sldId id="676" r:id="rId7"/>
    <p:sldId id="677" r:id="rId8"/>
    <p:sldId id="678" r:id="rId9"/>
    <p:sldId id="675" r:id="rId10"/>
    <p:sldId id="680" r:id="rId11"/>
    <p:sldId id="668" r:id="rId12"/>
    <p:sldId id="669" r:id="rId13"/>
    <p:sldId id="681" r:id="rId14"/>
    <p:sldId id="682" r:id="rId15"/>
    <p:sldId id="672" r:id="rId16"/>
    <p:sldId id="679" r:id="rId17"/>
    <p:sldId id="658" r:id="rId18"/>
  </p:sldIdLst>
  <p:sldSz cx="9144000" cy="6858000" type="screen4x3"/>
  <p:notesSz cx="6858000" cy="9979025"/>
  <p:defaultTextStyle>
    <a:defPPr>
      <a:defRPr lang="zh-TW"/>
    </a:defPPr>
    <a:lvl1pPr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1pPr>
    <a:lvl2pPr marL="4572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2pPr>
    <a:lvl3pPr marL="9144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3pPr>
    <a:lvl4pPr marL="13716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4pPr>
    <a:lvl5pPr marL="18288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5pPr>
    <a:lvl6pPr marL="2286000" algn="l" defTabSz="914400" rtl="0" eaLnBrk="1" latinLnBrk="0" hangingPunct="1">
      <a:defRPr kumimoji="1" sz="2400" kern="1200">
        <a:solidFill>
          <a:schemeClr val="tx1"/>
        </a:solidFill>
        <a:latin typeface="Times New Roman" pitchFamily="18" charset="0"/>
        <a:ea typeface="新細明體" pitchFamily="18" charset="-120"/>
        <a:cs typeface="+mn-cs"/>
      </a:defRPr>
    </a:lvl6pPr>
    <a:lvl7pPr marL="2743200" algn="l" defTabSz="914400" rtl="0" eaLnBrk="1" latinLnBrk="0" hangingPunct="1">
      <a:defRPr kumimoji="1" sz="2400" kern="1200">
        <a:solidFill>
          <a:schemeClr val="tx1"/>
        </a:solidFill>
        <a:latin typeface="Times New Roman" pitchFamily="18" charset="0"/>
        <a:ea typeface="新細明體" pitchFamily="18" charset="-120"/>
        <a:cs typeface="+mn-cs"/>
      </a:defRPr>
    </a:lvl7pPr>
    <a:lvl8pPr marL="3200400" algn="l" defTabSz="914400" rtl="0" eaLnBrk="1" latinLnBrk="0" hangingPunct="1">
      <a:defRPr kumimoji="1" sz="2400" kern="1200">
        <a:solidFill>
          <a:schemeClr val="tx1"/>
        </a:solidFill>
        <a:latin typeface="Times New Roman" pitchFamily="18" charset="0"/>
        <a:ea typeface="新細明體" pitchFamily="18" charset="-120"/>
        <a:cs typeface="+mn-cs"/>
      </a:defRPr>
    </a:lvl8pPr>
    <a:lvl9pPr marL="3657600" algn="l" defTabSz="914400" rtl="0" eaLnBrk="1" latinLnBrk="0" hangingPunct="1">
      <a:defRPr kumimoji="1" sz="2400" kern="1200">
        <a:solidFill>
          <a:schemeClr val="tx1"/>
        </a:solidFill>
        <a:latin typeface="Times New Roman" pitchFamily="18" charset="0"/>
        <a:ea typeface="新細明體" pitchFamily="18"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6699"/>
    <a:srgbClr val="33CC33"/>
    <a:srgbClr val="FF99CC"/>
    <a:srgbClr val="FF99FF"/>
    <a:srgbClr val="FFCC00"/>
    <a:srgbClr val="FFFF66"/>
    <a:srgbClr val="66FF66"/>
    <a:srgbClr val="FFCC66"/>
    <a:srgbClr val="0000FF"/>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039" autoAdjust="0"/>
    <p:restoredTop sz="93651" autoAdjust="0"/>
  </p:normalViewPr>
  <p:slideViewPr>
    <p:cSldViewPr>
      <p:cViewPr>
        <p:scale>
          <a:sx n="119" d="100"/>
          <a:sy n="119" d="100"/>
        </p:scale>
        <p:origin x="-426" y="-48"/>
      </p:cViewPr>
      <p:guideLst>
        <p:guide orient="horz" pos="672"/>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2382"/>
    </p:cViewPr>
  </p:sorterViewPr>
  <p:notesViewPr>
    <p:cSldViewPr>
      <p:cViewPr varScale="1">
        <p:scale>
          <a:sx n="73" d="100"/>
          <a:sy n="73" d="100"/>
        </p:scale>
        <p:origin x="-2184" y="-96"/>
      </p:cViewPr>
      <p:guideLst>
        <p:guide orient="horz" pos="3143"/>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1041872348440791E-2"/>
          <c:y val="4.108111111111111E-2"/>
          <c:w val="0.86017657407180081"/>
          <c:h val="0.86395111111111111"/>
        </c:manualLayout>
      </c:layout>
      <c:lineChart>
        <c:grouping val="standard"/>
        <c:varyColors val="0"/>
        <c:ser>
          <c:idx val="0"/>
          <c:order val="0"/>
          <c:tx>
            <c:strRef>
              <c:f>Data!$A$2</c:f>
              <c:strCache>
                <c:ptCount val="1"/>
                <c:pt idx="0">
                  <c:v>整體施政報告</c:v>
                </c:pt>
              </c:strCache>
            </c:strRef>
          </c:tx>
          <c:spPr>
            <a:ln>
              <a:solidFill>
                <a:srgbClr val="FF9933"/>
              </a:solidFill>
            </a:ln>
          </c:spPr>
          <c:marker>
            <c:symbol val="diamond"/>
            <c:size val="5"/>
            <c:spPr>
              <a:solidFill>
                <a:srgbClr val="FF9933"/>
              </a:solidFill>
              <a:ln>
                <a:solidFill>
                  <a:srgbClr val="FF9933"/>
                </a:solidFill>
              </a:ln>
            </c:spPr>
          </c:marker>
          <c:dLbls>
            <c:dLbl>
              <c:idx val="3"/>
              <c:layout>
                <c:manualLayout>
                  <c:x val="-4.2892381326999705E-2"/>
                  <c:y val="5.3269337465487863E-2"/>
                </c:manualLayout>
              </c:layout>
              <c:dLblPos val="r"/>
              <c:showLegendKey val="0"/>
              <c:showVal val="1"/>
              <c:showCatName val="0"/>
              <c:showSerName val="0"/>
              <c:showPercent val="0"/>
              <c:showBubbleSize val="0"/>
            </c:dLbl>
            <c:dLbl>
              <c:idx val="4"/>
              <c:layout>
                <c:manualLayout>
                  <c:x val="-5.6772470726475836E-2"/>
                  <c:y val="5.2949248694201964E-2"/>
                </c:manualLayout>
              </c:layout>
              <c:dLblPos val="r"/>
              <c:showLegendKey val="0"/>
              <c:showVal val="1"/>
              <c:showCatName val="0"/>
              <c:showSerName val="0"/>
              <c:showPercent val="0"/>
              <c:showBubbleSize val="0"/>
            </c:dLbl>
            <c:dLbl>
              <c:idx val="5"/>
              <c:layout>
                <c:manualLayout>
                  <c:x val="1.533431832515436E-2"/>
                  <c:y val="-1.728611111111111E-2"/>
                </c:manualLayout>
              </c:layout>
              <c:dLblPos val="r"/>
              <c:showLegendKey val="0"/>
              <c:showVal val="1"/>
              <c:showCatName val="0"/>
              <c:showSerName val="0"/>
              <c:showPercent val="0"/>
              <c:showBubbleSize val="0"/>
            </c:dLbl>
            <c:dLbl>
              <c:idx val="6"/>
              <c:layout>
                <c:manualLayout>
                  <c:x val="-8.0395972019125003E-2"/>
                  <c:y val="-1.3758236130307319E-2"/>
                </c:manualLayout>
              </c:layout>
              <c:dLblPos val="r"/>
              <c:showLegendKey val="0"/>
              <c:showVal val="1"/>
              <c:showCatName val="0"/>
              <c:showSerName val="0"/>
              <c:showPercent val="0"/>
              <c:showBubbleSize val="0"/>
            </c:dLbl>
            <c:dLbl>
              <c:idx val="7"/>
              <c:layout>
                <c:manualLayout>
                  <c:x val="-4.2050257679076698E-2"/>
                  <c:y val="-4.1980545168629334E-2"/>
                </c:manualLayout>
              </c:layout>
              <c:dLblPos val="r"/>
              <c:showLegendKey val="0"/>
              <c:showVal val="1"/>
              <c:showCatName val="0"/>
              <c:showSerName val="0"/>
              <c:showPercent val="0"/>
              <c:showBubbleSize val="0"/>
            </c:dLbl>
            <c:dLbl>
              <c:idx val="8"/>
              <c:layout>
                <c:manualLayout>
                  <c:x val="-3.0189338321768053E-2"/>
                  <c:y val="-0.10798646106571505"/>
                </c:manualLayout>
              </c:layout>
              <c:dLblPos val="r"/>
              <c:showLegendKey val="0"/>
              <c:showVal val="1"/>
              <c:showCatName val="0"/>
              <c:showSerName val="0"/>
              <c:showPercent val="0"/>
              <c:showBubbleSize val="0"/>
            </c:dLbl>
            <c:txPr>
              <a:bodyPr/>
              <a:lstStyle/>
              <a:p>
                <a:pPr>
                  <a:defRPr sz="1200">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showLeaderLines val="0"/>
          </c:dLbls>
          <c:cat>
            <c:strRef>
              <c:f>Data!$B$1:$J$1</c:f>
              <c:strCache>
                <c:ptCount val="9"/>
                <c:pt idx="0">
                  <c:v>2010</c:v>
                </c:pt>
                <c:pt idx="1">
                  <c:v>2011</c:v>
                </c:pt>
                <c:pt idx="2">
                  <c:v>2013</c:v>
                </c:pt>
                <c:pt idx="3">
                  <c:v>2014</c:v>
                </c:pt>
                <c:pt idx="4">
                  <c:v>2015</c:v>
                </c:pt>
                <c:pt idx="5">
                  <c:v>2016</c:v>
                </c:pt>
                <c:pt idx="6">
                  <c:v>1/2017</c:v>
                </c:pt>
                <c:pt idx="7">
                  <c:v>10/2017</c:v>
                </c:pt>
                <c:pt idx="8">
                  <c:v>2018</c:v>
                </c:pt>
              </c:strCache>
            </c:strRef>
          </c:cat>
          <c:val>
            <c:numRef>
              <c:f>Data!$B$2:$J$2</c:f>
              <c:numCache>
                <c:formatCode>0.0</c:formatCode>
                <c:ptCount val="9"/>
                <c:pt idx="0">
                  <c:v>58.862751203564237</c:v>
                </c:pt>
                <c:pt idx="1">
                  <c:v>59.119294203293606</c:v>
                </c:pt>
                <c:pt idx="2" formatCode="0.0&quot;**&quot;">
                  <c:v>56.384163837309906</c:v>
                </c:pt>
                <c:pt idx="3" formatCode="0.0&quot;*&quot;">
                  <c:v>54.107486043289157</c:v>
                </c:pt>
                <c:pt idx="4" formatCode="0.0&quot;**&quot;">
                  <c:v>49.500708571056776</c:v>
                </c:pt>
                <c:pt idx="5" formatCode="0.0&quot;**&quot;">
                  <c:v>41.117488314667675</c:v>
                </c:pt>
                <c:pt idx="6" formatCode="0.0&quot;**&quot;">
                  <c:v>52.310426792864831</c:v>
                </c:pt>
                <c:pt idx="7" formatCode="0.0&quot;**&quot;">
                  <c:v>62.407138310785321</c:v>
                </c:pt>
                <c:pt idx="8" formatCode="0.0&quot;**&quot;">
                  <c:v>48.504992441207889</c:v>
                </c:pt>
              </c:numCache>
            </c:numRef>
          </c:val>
          <c:smooth val="0"/>
        </c:ser>
        <c:ser>
          <c:idx val="1"/>
          <c:order val="1"/>
          <c:tx>
            <c:strRef>
              <c:f>Data!$A$3</c:f>
              <c:strCache>
                <c:ptCount val="1"/>
                <c:pt idx="0">
                  <c:v>扶貧措施部分</c:v>
                </c:pt>
              </c:strCache>
            </c:strRef>
          </c:tx>
          <c:spPr>
            <a:ln>
              <a:solidFill>
                <a:srgbClr val="0070C0"/>
              </a:solidFill>
            </a:ln>
          </c:spPr>
          <c:marker>
            <c:symbol val="diamond"/>
            <c:size val="5"/>
            <c:spPr>
              <a:solidFill>
                <a:srgbClr val="0070C0"/>
              </a:solidFill>
              <a:ln>
                <a:solidFill>
                  <a:srgbClr val="0070C0"/>
                </a:solidFill>
              </a:ln>
            </c:spPr>
          </c:marker>
          <c:dLbls>
            <c:dLbl>
              <c:idx val="4"/>
              <c:layout>
                <c:manualLayout>
                  <c:x val="-4.3447235254604019E-2"/>
                  <c:y val="-6.6674999999999998E-2"/>
                </c:manualLayout>
              </c:layout>
              <c:dLblPos val="r"/>
              <c:showLegendKey val="0"/>
              <c:showVal val="1"/>
              <c:showCatName val="0"/>
              <c:showSerName val="0"/>
              <c:showPercent val="0"/>
              <c:showBubbleSize val="0"/>
            </c:dLbl>
            <c:dLbl>
              <c:idx val="5"/>
              <c:layout>
                <c:manualLayout>
                  <c:x val="1.27785986042953E-2"/>
                  <c:y val="-4.5508333333333331E-2"/>
                </c:manualLayout>
              </c:layout>
              <c:dLblPos val="r"/>
              <c:showLegendKey val="0"/>
              <c:showVal val="1"/>
              <c:showCatName val="0"/>
              <c:showSerName val="0"/>
              <c:showPercent val="0"/>
              <c:showBubbleSize val="0"/>
            </c:dLbl>
            <c:dLbl>
              <c:idx val="6"/>
              <c:layout>
                <c:manualLayout>
                  <c:x val="-8.4540656643756304E-2"/>
                  <c:y val="1.4463744611839018E-2"/>
                </c:manualLayout>
              </c:layout>
              <c:dLblPos val="r"/>
              <c:showLegendKey val="0"/>
              <c:showVal val="1"/>
              <c:showCatName val="0"/>
              <c:showSerName val="0"/>
              <c:showPercent val="0"/>
              <c:showBubbleSize val="0"/>
            </c:dLbl>
            <c:dLbl>
              <c:idx val="7"/>
              <c:layout>
                <c:manualLayout>
                  <c:x val="-3.2382162742678244E-2"/>
                  <c:y val="-3.1397261353302494E-2"/>
                </c:manualLayout>
              </c:layout>
              <c:dLblPos val="r"/>
              <c:showLegendKey val="0"/>
              <c:showVal val="1"/>
              <c:showCatName val="0"/>
              <c:showSerName val="0"/>
              <c:showPercent val="0"/>
              <c:showBubbleSize val="0"/>
            </c:dLbl>
            <c:dLbl>
              <c:idx val="8"/>
              <c:layout>
                <c:manualLayout>
                  <c:x val="-3.49560759515209E-2"/>
                  <c:y val="5.044927331641514E-2"/>
                </c:manualLayout>
              </c:layout>
              <c:dLblPos val="r"/>
              <c:showLegendKey val="0"/>
              <c:showVal val="1"/>
              <c:showCatName val="0"/>
              <c:showSerName val="0"/>
              <c:showPercent val="0"/>
              <c:showBubbleSize val="0"/>
            </c:dLbl>
            <c:txPr>
              <a:bodyPr/>
              <a:lstStyle/>
              <a:p>
                <a:pPr>
                  <a:defRPr sz="1200">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showLeaderLines val="0"/>
          </c:dLbls>
          <c:cat>
            <c:strRef>
              <c:f>Data!$B$1:$J$1</c:f>
              <c:strCache>
                <c:ptCount val="9"/>
                <c:pt idx="0">
                  <c:v>2010</c:v>
                </c:pt>
                <c:pt idx="1">
                  <c:v>2011</c:v>
                </c:pt>
                <c:pt idx="2">
                  <c:v>2013</c:v>
                </c:pt>
                <c:pt idx="3">
                  <c:v>2014</c:v>
                </c:pt>
                <c:pt idx="4">
                  <c:v>2015</c:v>
                </c:pt>
                <c:pt idx="5">
                  <c:v>2016</c:v>
                </c:pt>
                <c:pt idx="6">
                  <c:v>1/2017</c:v>
                </c:pt>
                <c:pt idx="7">
                  <c:v>10/2017</c:v>
                </c:pt>
                <c:pt idx="8">
                  <c:v>2018</c:v>
                </c:pt>
              </c:strCache>
            </c:strRef>
          </c:cat>
          <c:val>
            <c:numRef>
              <c:f>Data!$B$3:$J$3</c:f>
              <c:numCache>
                <c:formatCode>0.0</c:formatCode>
                <c:ptCount val="9"/>
                <c:pt idx="0">
                  <c:v>51.071992292351261</c:v>
                </c:pt>
                <c:pt idx="1">
                  <c:v>52.808155392815543</c:v>
                </c:pt>
                <c:pt idx="2">
                  <c:v>51.539654143941874</c:v>
                </c:pt>
                <c:pt idx="3" formatCode="0.0&quot;**&quot;">
                  <c:v>56.694507225551426</c:v>
                </c:pt>
                <c:pt idx="4" formatCode="0.0&quot;**&quot;">
                  <c:v>51.461430880672609</c:v>
                </c:pt>
                <c:pt idx="5" formatCode="0.0&quot;**&quot;">
                  <c:v>41.662370916289113</c:v>
                </c:pt>
                <c:pt idx="6" formatCode="0.0&quot;**&quot;">
                  <c:v>51.184457814123427</c:v>
                </c:pt>
                <c:pt idx="7" formatCode="0.0&quot;**&quot;">
                  <c:v>58.709149706049928</c:v>
                </c:pt>
                <c:pt idx="8" formatCode="0.0&quot;**&quot;">
                  <c:v>45.628829044002686</c:v>
                </c:pt>
              </c:numCache>
            </c:numRef>
          </c:val>
          <c:smooth val="0"/>
        </c:ser>
        <c:dLbls>
          <c:showLegendKey val="0"/>
          <c:showVal val="0"/>
          <c:showCatName val="0"/>
          <c:showSerName val="0"/>
          <c:showPercent val="0"/>
          <c:showBubbleSize val="0"/>
        </c:dLbls>
        <c:marker val="1"/>
        <c:smooth val="0"/>
        <c:axId val="119801728"/>
        <c:axId val="119803264"/>
      </c:lineChart>
      <c:catAx>
        <c:axId val="119801728"/>
        <c:scaling>
          <c:orientation val="minMax"/>
        </c:scaling>
        <c:delete val="0"/>
        <c:axPos val="b"/>
        <c:numFmt formatCode="General" sourceLinked="1"/>
        <c:majorTickMark val="out"/>
        <c:minorTickMark val="none"/>
        <c:tickLblPos val="nextTo"/>
        <c:txPr>
          <a:bodyPr/>
          <a:lstStyle/>
          <a:p>
            <a:pPr>
              <a:defRPr sz="1200" b="1">
                <a:latin typeface="Times New Roman" panose="02020603050405020304" pitchFamily="18" charset="0"/>
                <a:cs typeface="Times New Roman" panose="02020603050405020304" pitchFamily="18" charset="0"/>
              </a:defRPr>
            </a:pPr>
            <a:endParaRPr lang="en-US"/>
          </a:p>
        </c:txPr>
        <c:crossAx val="119803264"/>
        <c:crosses val="autoZero"/>
        <c:auto val="1"/>
        <c:lblAlgn val="ctr"/>
        <c:lblOffset val="100"/>
        <c:noMultiLvlLbl val="0"/>
      </c:catAx>
      <c:valAx>
        <c:axId val="119803264"/>
        <c:scaling>
          <c:orientation val="minMax"/>
          <c:max val="65"/>
          <c:min val="40"/>
        </c:scaling>
        <c:delete val="0"/>
        <c:axPos val="l"/>
        <c:majorGridlines/>
        <c:numFmt formatCode="#,##0_);[Red]\(#,##0\)" sourceLinked="0"/>
        <c:majorTickMark val="out"/>
        <c:minorTickMark val="none"/>
        <c:tickLblPos val="nextTo"/>
        <c:txPr>
          <a:bodyPr/>
          <a:lstStyle/>
          <a:p>
            <a:pPr>
              <a:defRPr sz="1200">
                <a:latin typeface="Times New Roman" panose="02020603050405020304" pitchFamily="18" charset="0"/>
                <a:cs typeface="Times New Roman" panose="02020603050405020304" pitchFamily="18" charset="0"/>
              </a:defRPr>
            </a:pPr>
            <a:endParaRPr lang="en-US"/>
          </a:p>
        </c:txPr>
        <c:crossAx val="119801728"/>
        <c:crosses val="autoZero"/>
        <c:crossBetween val="between"/>
        <c:majorUnit val="5"/>
      </c:valAx>
    </c:plotArea>
    <c:legend>
      <c:legendPos val="r"/>
      <c:layout>
        <c:manualLayout>
          <c:xMode val="edge"/>
          <c:yMode val="edge"/>
          <c:x val="0.52050854395214086"/>
          <c:y val="5.9451111111111121E-2"/>
          <c:w val="0.27695769230769229"/>
          <c:h val="0.12615333333333334"/>
        </c:manualLayout>
      </c:layout>
      <c:overlay val="1"/>
      <c:txPr>
        <a:bodyPr/>
        <a:lstStyle/>
        <a:p>
          <a:pPr>
            <a:defRPr sz="1200" b="1">
              <a:latin typeface="標楷體" panose="03000509000000000000" pitchFamily="65" charset="-120"/>
              <a:ea typeface="標楷體" panose="03000509000000000000" pitchFamily="65" charset="-120"/>
            </a:defRPr>
          </a:pPr>
          <a:endParaRPr lang="en-US"/>
        </a:p>
      </c:txPr>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1041872348440791E-2"/>
          <c:y val="4.108111111111111E-2"/>
          <c:w val="0.86017657407180081"/>
          <c:h val="0.86395111111111111"/>
        </c:manualLayout>
      </c:layout>
      <c:lineChart>
        <c:grouping val="standard"/>
        <c:varyColors val="0"/>
        <c:ser>
          <c:idx val="0"/>
          <c:order val="0"/>
          <c:tx>
            <c:strRef>
              <c:f>Data!$A$2</c:f>
              <c:strCache>
                <c:ptCount val="1"/>
                <c:pt idx="0">
                  <c:v>整體施政報告</c:v>
                </c:pt>
              </c:strCache>
            </c:strRef>
          </c:tx>
          <c:spPr>
            <a:ln>
              <a:solidFill>
                <a:srgbClr val="FF9933"/>
              </a:solidFill>
            </a:ln>
          </c:spPr>
          <c:marker>
            <c:symbol val="diamond"/>
            <c:size val="5"/>
            <c:spPr>
              <a:solidFill>
                <a:srgbClr val="FF9933"/>
              </a:solidFill>
              <a:ln>
                <a:solidFill>
                  <a:srgbClr val="FF9933"/>
                </a:solidFill>
              </a:ln>
            </c:spPr>
          </c:marker>
          <c:dLbls>
            <c:dLbl>
              <c:idx val="3"/>
              <c:layout>
                <c:manualLayout>
                  <c:x val="-4.2892381326999705E-2"/>
                  <c:y val="5.3269337465487863E-2"/>
                </c:manualLayout>
              </c:layout>
              <c:dLblPos val="r"/>
              <c:showLegendKey val="0"/>
              <c:showVal val="1"/>
              <c:showCatName val="0"/>
              <c:showSerName val="0"/>
              <c:showPercent val="0"/>
              <c:showBubbleSize val="0"/>
            </c:dLbl>
            <c:dLbl>
              <c:idx val="4"/>
              <c:layout>
                <c:manualLayout>
                  <c:x val="-5.6772470726475836E-2"/>
                  <c:y val="5.2949248694201964E-2"/>
                </c:manualLayout>
              </c:layout>
              <c:dLblPos val="r"/>
              <c:showLegendKey val="0"/>
              <c:showVal val="1"/>
              <c:showCatName val="0"/>
              <c:showSerName val="0"/>
              <c:showPercent val="0"/>
              <c:showBubbleSize val="0"/>
            </c:dLbl>
            <c:dLbl>
              <c:idx val="5"/>
              <c:layout>
                <c:manualLayout>
                  <c:x val="1.533431832515436E-2"/>
                  <c:y val="-1.728611111111111E-2"/>
                </c:manualLayout>
              </c:layout>
              <c:dLblPos val="r"/>
              <c:showLegendKey val="0"/>
              <c:showVal val="1"/>
              <c:showCatName val="0"/>
              <c:showSerName val="0"/>
              <c:showPercent val="0"/>
              <c:showBubbleSize val="0"/>
            </c:dLbl>
            <c:dLbl>
              <c:idx val="6"/>
              <c:layout>
                <c:manualLayout>
                  <c:x val="-8.0395972019125003E-2"/>
                  <c:y val="-1.3758236130307319E-2"/>
                </c:manualLayout>
              </c:layout>
              <c:dLblPos val="r"/>
              <c:showLegendKey val="0"/>
              <c:showVal val="1"/>
              <c:showCatName val="0"/>
              <c:showSerName val="0"/>
              <c:showPercent val="0"/>
              <c:showBubbleSize val="0"/>
            </c:dLbl>
            <c:dLbl>
              <c:idx val="7"/>
              <c:layout>
                <c:manualLayout>
                  <c:x val="-4.2050257679076698E-2"/>
                  <c:y val="-4.1980545168629334E-2"/>
                </c:manualLayout>
              </c:layout>
              <c:dLblPos val="r"/>
              <c:showLegendKey val="0"/>
              <c:showVal val="1"/>
              <c:showCatName val="0"/>
              <c:showSerName val="0"/>
              <c:showPercent val="0"/>
              <c:showBubbleSize val="0"/>
            </c:dLbl>
            <c:dLbl>
              <c:idx val="8"/>
              <c:layout>
                <c:manualLayout>
                  <c:x val="-3.0189338321768053E-2"/>
                  <c:y val="-0.10798646106571505"/>
                </c:manualLayout>
              </c:layout>
              <c:dLblPos val="r"/>
              <c:showLegendKey val="0"/>
              <c:showVal val="1"/>
              <c:showCatName val="0"/>
              <c:showSerName val="0"/>
              <c:showPercent val="0"/>
              <c:showBubbleSize val="0"/>
            </c:dLbl>
            <c:txPr>
              <a:bodyPr/>
              <a:lstStyle/>
              <a:p>
                <a:pPr>
                  <a:defRPr sz="1200">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showLeaderLines val="0"/>
          </c:dLbls>
          <c:cat>
            <c:strRef>
              <c:f>Data!$B$1:$J$1</c:f>
              <c:strCache>
                <c:ptCount val="9"/>
                <c:pt idx="0">
                  <c:v>2010</c:v>
                </c:pt>
                <c:pt idx="1">
                  <c:v>2011</c:v>
                </c:pt>
                <c:pt idx="2">
                  <c:v>2013</c:v>
                </c:pt>
                <c:pt idx="3">
                  <c:v>2014</c:v>
                </c:pt>
                <c:pt idx="4">
                  <c:v>2015</c:v>
                </c:pt>
                <c:pt idx="5">
                  <c:v>2016</c:v>
                </c:pt>
                <c:pt idx="6">
                  <c:v>1/2017</c:v>
                </c:pt>
                <c:pt idx="7">
                  <c:v>10/2017</c:v>
                </c:pt>
                <c:pt idx="8">
                  <c:v>2018</c:v>
                </c:pt>
              </c:strCache>
            </c:strRef>
          </c:cat>
          <c:val>
            <c:numRef>
              <c:f>Data!$B$2:$J$2</c:f>
              <c:numCache>
                <c:formatCode>0.0</c:formatCode>
                <c:ptCount val="9"/>
                <c:pt idx="0">
                  <c:v>58.862751203564237</c:v>
                </c:pt>
                <c:pt idx="1">
                  <c:v>59.119294203293606</c:v>
                </c:pt>
                <c:pt idx="2" formatCode="0.0&quot;**&quot;">
                  <c:v>56.384163837309906</c:v>
                </c:pt>
                <c:pt idx="3" formatCode="0.0&quot;*&quot;">
                  <c:v>54.107486043289157</c:v>
                </c:pt>
                <c:pt idx="4" formatCode="0.0&quot;**&quot;">
                  <c:v>49.500708571056776</c:v>
                </c:pt>
                <c:pt idx="5" formatCode="0.0&quot;**&quot;">
                  <c:v>41.117488314667675</c:v>
                </c:pt>
                <c:pt idx="6" formatCode="0.0&quot;**&quot;">
                  <c:v>52.310426792864831</c:v>
                </c:pt>
                <c:pt idx="7" formatCode="0.0&quot;**&quot;">
                  <c:v>62.407138310785321</c:v>
                </c:pt>
                <c:pt idx="8" formatCode="0.0&quot;**&quot;">
                  <c:v>48.504992441207889</c:v>
                </c:pt>
              </c:numCache>
            </c:numRef>
          </c:val>
          <c:smooth val="0"/>
        </c:ser>
        <c:ser>
          <c:idx val="1"/>
          <c:order val="1"/>
          <c:tx>
            <c:strRef>
              <c:f>Data!$A$3</c:f>
              <c:strCache>
                <c:ptCount val="1"/>
                <c:pt idx="0">
                  <c:v>扶貧措施部分</c:v>
                </c:pt>
              </c:strCache>
            </c:strRef>
          </c:tx>
          <c:spPr>
            <a:ln>
              <a:solidFill>
                <a:srgbClr val="0070C0"/>
              </a:solidFill>
            </a:ln>
          </c:spPr>
          <c:marker>
            <c:symbol val="diamond"/>
            <c:size val="5"/>
            <c:spPr>
              <a:solidFill>
                <a:srgbClr val="0070C0"/>
              </a:solidFill>
              <a:ln>
                <a:solidFill>
                  <a:srgbClr val="0070C0"/>
                </a:solidFill>
              </a:ln>
            </c:spPr>
          </c:marker>
          <c:dLbls>
            <c:dLbl>
              <c:idx val="4"/>
              <c:layout>
                <c:manualLayout>
                  <c:x val="-4.3447235254604019E-2"/>
                  <c:y val="-6.6674999999999998E-2"/>
                </c:manualLayout>
              </c:layout>
              <c:dLblPos val="r"/>
              <c:showLegendKey val="0"/>
              <c:showVal val="1"/>
              <c:showCatName val="0"/>
              <c:showSerName val="0"/>
              <c:showPercent val="0"/>
              <c:showBubbleSize val="0"/>
            </c:dLbl>
            <c:dLbl>
              <c:idx val="5"/>
              <c:layout>
                <c:manualLayout>
                  <c:x val="1.27785986042953E-2"/>
                  <c:y val="-4.5508333333333331E-2"/>
                </c:manualLayout>
              </c:layout>
              <c:dLblPos val="r"/>
              <c:showLegendKey val="0"/>
              <c:showVal val="1"/>
              <c:showCatName val="0"/>
              <c:showSerName val="0"/>
              <c:showPercent val="0"/>
              <c:showBubbleSize val="0"/>
            </c:dLbl>
            <c:dLbl>
              <c:idx val="6"/>
              <c:layout>
                <c:manualLayout>
                  <c:x val="-8.4540656643756304E-2"/>
                  <c:y val="1.4463744611839018E-2"/>
                </c:manualLayout>
              </c:layout>
              <c:dLblPos val="r"/>
              <c:showLegendKey val="0"/>
              <c:showVal val="1"/>
              <c:showCatName val="0"/>
              <c:showSerName val="0"/>
              <c:showPercent val="0"/>
              <c:showBubbleSize val="0"/>
            </c:dLbl>
            <c:dLbl>
              <c:idx val="7"/>
              <c:layout>
                <c:manualLayout>
                  <c:x val="-3.2382162742678244E-2"/>
                  <c:y val="-3.1397261353302494E-2"/>
                </c:manualLayout>
              </c:layout>
              <c:dLblPos val="r"/>
              <c:showLegendKey val="0"/>
              <c:showVal val="1"/>
              <c:showCatName val="0"/>
              <c:showSerName val="0"/>
              <c:showPercent val="0"/>
              <c:showBubbleSize val="0"/>
            </c:dLbl>
            <c:dLbl>
              <c:idx val="8"/>
              <c:layout>
                <c:manualLayout>
                  <c:x val="-3.49560759515209E-2"/>
                  <c:y val="5.044927331641514E-2"/>
                </c:manualLayout>
              </c:layout>
              <c:dLblPos val="r"/>
              <c:showLegendKey val="0"/>
              <c:showVal val="1"/>
              <c:showCatName val="0"/>
              <c:showSerName val="0"/>
              <c:showPercent val="0"/>
              <c:showBubbleSize val="0"/>
            </c:dLbl>
            <c:txPr>
              <a:bodyPr/>
              <a:lstStyle/>
              <a:p>
                <a:pPr>
                  <a:defRPr sz="1200">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showLeaderLines val="0"/>
          </c:dLbls>
          <c:cat>
            <c:strRef>
              <c:f>Data!$B$1:$J$1</c:f>
              <c:strCache>
                <c:ptCount val="9"/>
                <c:pt idx="0">
                  <c:v>2010</c:v>
                </c:pt>
                <c:pt idx="1">
                  <c:v>2011</c:v>
                </c:pt>
                <c:pt idx="2">
                  <c:v>2013</c:v>
                </c:pt>
                <c:pt idx="3">
                  <c:v>2014</c:v>
                </c:pt>
                <c:pt idx="4">
                  <c:v>2015</c:v>
                </c:pt>
                <c:pt idx="5">
                  <c:v>2016</c:v>
                </c:pt>
                <c:pt idx="6">
                  <c:v>1/2017</c:v>
                </c:pt>
                <c:pt idx="7">
                  <c:v>10/2017</c:v>
                </c:pt>
                <c:pt idx="8">
                  <c:v>2018</c:v>
                </c:pt>
              </c:strCache>
            </c:strRef>
          </c:cat>
          <c:val>
            <c:numRef>
              <c:f>Data!$B$3:$J$3</c:f>
              <c:numCache>
                <c:formatCode>0.0</c:formatCode>
                <c:ptCount val="9"/>
                <c:pt idx="0">
                  <c:v>51.071992292351261</c:v>
                </c:pt>
                <c:pt idx="1">
                  <c:v>52.808155392815543</c:v>
                </c:pt>
                <c:pt idx="2">
                  <c:v>51.539654143941874</c:v>
                </c:pt>
                <c:pt idx="3" formatCode="0.0&quot;**&quot;">
                  <c:v>56.694507225551426</c:v>
                </c:pt>
                <c:pt idx="4" formatCode="0.0&quot;**&quot;">
                  <c:v>51.461430880672609</c:v>
                </c:pt>
                <c:pt idx="5" formatCode="0.0&quot;**&quot;">
                  <c:v>41.662370916289113</c:v>
                </c:pt>
                <c:pt idx="6" formatCode="0.0&quot;**&quot;">
                  <c:v>51.184457814123427</c:v>
                </c:pt>
                <c:pt idx="7" formatCode="0.0&quot;**&quot;">
                  <c:v>58.709149706049928</c:v>
                </c:pt>
                <c:pt idx="8" formatCode="0.0&quot;**&quot;">
                  <c:v>45.628829044002686</c:v>
                </c:pt>
              </c:numCache>
            </c:numRef>
          </c:val>
          <c:smooth val="0"/>
        </c:ser>
        <c:dLbls>
          <c:showLegendKey val="0"/>
          <c:showVal val="0"/>
          <c:showCatName val="0"/>
          <c:showSerName val="0"/>
          <c:showPercent val="0"/>
          <c:showBubbleSize val="0"/>
        </c:dLbls>
        <c:marker val="1"/>
        <c:smooth val="0"/>
        <c:axId val="119871744"/>
        <c:axId val="119894016"/>
      </c:lineChart>
      <c:catAx>
        <c:axId val="119871744"/>
        <c:scaling>
          <c:orientation val="minMax"/>
        </c:scaling>
        <c:delete val="0"/>
        <c:axPos val="b"/>
        <c:numFmt formatCode="General" sourceLinked="1"/>
        <c:majorTickMark val="out"/>
        <c:minorTickMark val="none"/>
        <c:tickLblPos val="nextTo"/>
        <c:txPr>
          <a:bodyPr/>
          <a:lstStyle/>
          <a:p>
            <a:pPr>
              <a:defRPr sz="1200" b="1">
                <a:latin typeface="Times New Roman" panose="02020603050405020304" pitchFamily="18" charset="0"/>
                <a:cs typeface="Times New Roman" panose="02020603050405020304" pitchFamily="18" charset="0"/>
              </a:defRPr>
            </a:pPr>
            <a:endParaRPr lang="en-US"/>
          </a:p>
        </c:txPr>
        <c:crossAx val="119894016"/>
        <c:crosses val="autoZero"/>
        <c:auto val="1"/>
        <c:lblAlgn val="ctr"/>
        <c:lblOffset val="100"/>
        <c:noMultiLvlLbl val="0"/>
      </c:catAx>
      <c:valAx>
        <c:axId val="119894016"/>
        <c:scaling>
          <c:orientation val="minMax"/>
          <c:max val="65"/>
          <c:min val="40"/>
        </c:scaling>
        <c:delete val="0"/>
        <c:axPos val="l"/>
        <c:majorGridlines/>
        <c:numFmt formatCode="#,##0_);[Red]\(#,##0\)" sourceLinked="0"/>
        <c:majorTickMark val="out"/>
        <c:minorTickMark val="none"/>
        <c:tickLblPos val="nextTo"/>
        <c:txPr>
          <a:bodyPr/>
          <a:lstStyle/>
          <a:p>
            <a:pPr>
              <a:defRPr sz="1200">
                <a:latin typeface="Times New Roman" panose="02020603050405020304" pitchFamily="18" charset="0"/>
                <a:cs typeface="Times New Roman" panose="02020603050405020304" pitchFamily="18" charset="0"/>
              </a:defRPr>
            </a:pPr>
            <a:endParaRPr lang="en-US"/>
          </a:p>
        </c:txPr>
        <c:crossAx val="119871744"/>
        <c:crosses val="autoZero"/>
        <c:crossBetween val="between"/>
        <c:majorUnit val="5"/>
      </c:valAx>
    </c:plotArea>
    <c:legend>
      <c:legendPos val="r"/>
      <c:layout>
        <c:manualLayout>
          <c:xMode val="edge"/>
          <c:yMode val="edge"/>
          <c:x val="0.52050854395214086"/>
          <c:y val="5.9451111111111121E-2"/>
          <c:w val="0.27695769230769229"/>
          <c:h val="0.12615333333333334"/>
        </c:manualLayout>
      </c:layout>
      <c:overlay val="1"/>
      <c:txPr>
        <a:bodyPr/>
        <a:lstStyle/>
        <a:p>
          <a:pPr>
            <a:defRPr sz="1200" b="1">
              <a:latin typeface="標楷體" panose="03000509000000000000" pitchFamily="65" charset="-120"/>
              <a:ea typeface="標楷體" panose="03000509000000000000" pitchFamily="65" charset="-120"/>
            </a:defRPr>
          </a:pPr>
          <a:endParaRPr lang="en-US"/>
        </a:p>
      </c:txPr>
    </c:legend>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Data!$A$3</c:f>
              <c:strCache>
                <c:ptCount val="1"/>
                <c:pt idx="0">
                  <c:v>效用細 (包括冇效用)</c:v>
                </c:pt>
              </c:strCache>
            </c:strRef>
          </c:tx>
          <c:spPr>
            <a:ln>
              <a:solidFill>
                <a:srgbClr val="FF6699"/>
              </a:solidFill>
            </a:ln>
          </c:spPr>
          <c:marker>
            <c:symbol val="diamond"/>
            <c:size val="5"/>
            <c:spPr>
              <a:solidFill>
                <a:srgbClr val="FF6699"/>
              </a:solidFill>
              <a:ln>
                <a:solidFill>
                  <a:srgbClr val="FF6699"/>
                </a:solidFill>
              </a:ln>
            </c:spPr>
          </c:marker>
          <c:dPt>
            <c:idx val="0"/>
            <c:bubble3D val="0"/>
          </c:dPt>
          <c:dPt>
            <c:idx val="1"/>
            <c:bubble3D val="0"/>
          </c:dPt>
          <c:dPt>
            <c:idx val="3"/>
            <c:bubble3D val="0"/>
          </c:dPt>
          <c:dLbls>
            <c:txPr>
              <a:bodyPr/>
              <a:lstStyle/>
              <a:p>
                <a:pPr>
                  <a:defRPr sz="1100" b="0"/>
                </a:pPr>
                <a:endParaRPr lang="en-US"/>
              </a:p>
            </c:txPr>
            <c:showLegendKey val="0"/>
            <c:showVal val="1"/>
            <c:showCatName val="0"/>
            <c:showSerName val="0"/>
            <c:showPercent val="0"/>
            <c:showBubbleSize val="0"/>
            <c:showLeaderLines val="0"/>
          </c:dLbls>
          <c:cat>
            <c:strRef>
              <c:f>Data!$B$2:$J$2</c:f>
              <c:strCache>
                <c:ptCount val="9"/>
                <c:pt idx="0">
                  <c:v>2010年
(基數=542)</c:v>
                </c:pt>
                <c:pt idx="1">
                  <c:v>2011年
(基數=669)</c:v>
                </c:pt>
                <c:pt idx="2">
                  <c:v>2013年
(基數=765)</c:v>
                </c:pt>
                <c:pt idx="3">
                  <c:v>2014年
(基數=623)</c:v>
                </c:pt>
                <c:pt idx="4">
                  <c:v>2015年
(基數=524)</c:v>
                </c:pt>
                <c:pt idx="5">
                  <c:v>2016年
(基數=538)</c:v>
                </c:pt>
                <c:pt idx="6">
                  <c:v>2017年1月
(基數=528)</c:v>
                </c:pt>
                <c:pt idx="7">
                  <c:v>2017年10月
(基數=542)</c:v>
                </c:pt>
                <c:pt idx="8">
                  <c:v>2018年
(基數=544)</c:v>
                </c:pt>
              </c:strCache>
            </c:strRef>
          </c:cat>
          <c:val>
            <c:numRef>
              <c:f>Data!$B$3:$J$3</c:f>
              <c:numCache>
                <c:formatCode>0%</c:formatCode>
                <c:ptCount val="9"/>
                <c:pt idx="0">
                  <c:v>0.49913478682048784</c:v>
                </c:pt>
                <c:pt idx="1">
                  <c:v>0.49406859424763455</c:v>
                </c:pt>
                <c:pt idx="2" formatCode="0%&quot;**&quot;">
                  <c:v>0.41653825030830327</c:v>
                </c:pt>
                <c:pt idx="3" formatCode="0%&quot;**&quot;">
                  <c:v>0.34857265746778399</c:v>
                </c:pt>
                <c:pt idx="4" formatCode="0%&quot;**&quot;">
                  <c:v>0.44351759526357443</c:v>
                </c:pt>
                <c:pt idx="5" formatCode="0%&quot;*&quot;">
                  <c:v>0.51385270041650632</c:v>
                </c:pt>
                <c:pt idx="6">
                  <c:v>0.45488001495829855</c:v>
                </c:pt>
                <c:pt idx="7" formatCode="0%\*\*">
                  <c:v>0.34337961349694446</c:v>
                </c:pt>
                <c:pt idx="8" formatCode="0%\*\*">
                  <c:v>0.47031660468793512</c:v>
                </c:pt>
              </c:numCache>
            </c:numRef>
          </c:val>
          <c:smooth val="0"/>
        </c:ser>
        <c:ser>
          <c:idx val="1"/>
          <c:order val="1"/>
          <c:tx>
            <c:strRef>
              <c:f>Data!$A$4</c:f>
              <c:strCache>
                <c:ptCount val="1"/>
                <c:pt idx="0">
                  <c:v>一半半</c:v>
                </c:pt>
              </c:strCache>
            </c:strRef>
          </c:tx>
          <c:spPr>
            <a:ln>
              <a:solidFill>
                <a:srgbClr val="FFCC00"/>
              </a:solidFill>
            </a:ln>
          </c:spPr>
          <c:marker>
            <c:symbol val="diamond"/>
            <c:size val="5"/>
            <c:spPr>
              <a:solidFill>
                <a:srgbClr val="FFCC00"/>
              </a:solidFill>
              <a:ln>
                <a:solidFill>
                  <a:srgbClr val="FFCC00"/>
                </a:solidFill>
              </a:ln>
            </c:spPr>
          </c:marker>
          <c:dPt>
            <c:idx val="0"/>
            <c:bubble3D val="0"/>
          </c:dPt>
          <c:dPt>
            <c:idx val="1"/>
            <c:bubble3D val="0"/>
          </c:dPt>
          <c:dPt>
            <c:idx val="3"/>
            <c:bubble3D val="0"/>
          </c:dPt>
          <c:dLbls>
            <c:txPr>
              <a:bodyPr/>
              <a:lstStyle/>
              <a:p>
                <a:pPr>
                  <a:defRPr sz="1100" b="0"/>
                </a:pPr>
                <a:endParaRPr lang="en-US"/>
              </a:p>
            </c:txPr>
            <c:showLegendKey val="0"/>
            <c:showVal val="1"/>
            <c:showCatName val="0"/>
            <c:showSerName val="0"/>
            <c:showPercent val="0"/>
            <c:showBubbleSize val="0"/>
            <c:showLeaderLines val="0"/>
          </c:dLbls>
          <c:cat>
            <c:strRef>
              <c:f>Data!$B$2:$J$2</c:f>
              <c:strCache>
                <c:ptCount val="9"/>
                <c:pt idx="0">
                  <c:v>2010年
(基數=542)</c:v>
                </c:pt>
                <c:pt idx="1">
                  <c:v>2011年
(基數=669)</c:v>
                </c:pt>
                <c:pt idx="2">
                  <c:v>2013年
(基數=765)</c:v>
                </c:pt>
                <c:pt idx="3">
                  <c:v>2014年
(基數=623)</c:v>
                </c:pt>
                <c:pt idx="4">
                  <c:v>2015年
(基數=524)</c:v>
                </c:pt>
                <c:pt idx="5">
                  <c:v>2016年
(基數=538)</c:v>
                </c:pt>
                <c:pt idx="6">
                  <c:v>2017年1月
(基數=528)</c:v>
                </c:pt>
                <c:pt idx="7">
                  <c:v>2017年10月
(基數=542)</c:v>
                </c:pt>
                <c:pt idx="8">
                  <c:v>2018年
(基數=544)</c:v>
                </c:pt>
              </c:strCache>
            </c:strRef>
          </c:cat>
          <c:val>
            <c:numRef>
              <c:f>Data!$B$4:$J$4</c:f>
              <c:numCache>
                <c:formatCode>0%</c:formatCode>
                <c:ptCount val="9"/>
                <c:pt idx="0">
                  <c:v>0.23963546124652796</c:v>
                </c:pt>
                <c:pt idx="1">
                  <c:v>0.24099620807682262</c:v>
                </c:pt>
                <c:pt idx="2">
                  <c:v>0.26047584999636109</c:v>
                </c:pt>
                <c:pt idx="3" formatCode="0%&quot;*&quot;">
                  <c:v>0.32374918863872387</c:v>
                </c:pt>
                <c:pt idx="4" formatCode="0%&quot;*&quot;">
                  <c:v>0.26692177995780497</c:v>
                </c:pt>
                <c:pt idx="5" formatCode="0%&quot;**&quot;">
                  <c:v>0.17738597282246676</c:v>
                </c:pt>
                <c:pt idx="6" formatCode="0%&quot;**&quot;">
                  <c:v>0.24184686421583726</c:v>
                </c:pt>
                <c:pt idx="7" formatCode="0%\*\*">
                  <c:v>0.31260272138167144</c:v>
                </c:pt>
                <c:pt idx="8" formatCode="0%\*\*">
                  <c:v>0.20816958771160998</c:v>
                </c:pt>
              </c:numCache>
            </c:numRef>
          </c:val>
          <c:smooth val="0"/>
        </c:ser>
        <c:ser>
          <c:idx val="2"/>
          <c:order val="2"/>
          <c:tx>
            <c:strRef>
              <c:f>Data!$A$5</c:f>
              <c:strCache>
                <c:ptCount val="1"/>
                <c:pt idx="0">
                  <c:v>效用大</c:v>
                </c:pt>
              </c:strCache>
            </c:strRef>
          </c:tx>
          <c:spPr>
            <a:ln>
              <a:solidFill>
                <a:srgbClr val="33CC33"/>
              </a:solidFill>
            </a:ln>
          </c:spPr>
          <c:marker>
            <c:symbol val="diamond"/>
            <c:size val="5"/>
            <c:spPr>
              <a:solidFill>
                <a:srgbClr val="33CC33"/>
              </a:solidFill>
              <a:ln>
                <a:solidFill>
                  <a:srgbClr val="33CC33"/>
                </a:solidFill>
              </a:ln>
            </c:spPr>
          </c:marker>
          <c:dPt>
            <c:idx val="0"/>
            <c:bubble3D val="0"/>
          </c:dPt>
          <c:dPt>
            <c:idx val="1"/>
            <c:bubble3D val="0"/>
          </c:dPt>
          <c:dPt>
            <c:idx val="3"/>
            <c:bubble3D val="0"/>
          </c:dPt>
          <c:dLbls>
            <c:dLbl>
              <c:idx val="0"/>
              <c:layout>
                <c:manualLayout>
                  <c:x val="0"/>
                  <c:y val="1.3568376068376069E-2"/>
                </c:manualLayout>
              </c:layout>
              <c:showLegendKey val="0"/>
              <c:showVal val="1"/>
              <c:showCatName val="0"/>
              <c:showSerName val="0"/>
              <c:showPercent val="0"/>
              <c:showBubbleSize val="0"/>
            </c:dLbl>
            <c:dLbl>
              <c:idx val="4"/>
              <c:layout>
                <c:manualLayout>
                  <c:x val="-3.5277777777777777E-3"/>
                  <c:y val="1.8995726495726496E-2"/>
                </c:manualLayout>
              </c:layout>
              <c:showLegendKey val="0"/>
              <c:showVal val="1"/>
              <c:showCatName val="0"/>
              <c:showSerName val="0"/>
              <c:showPercent val="0"/>
              <c:showBubbleSize val="0"/>
            </c:dLbl>
            <c:txPr>
              <a:bodyPr/>
              <a:lstStyle/>
              <a:p>
                <a:pPr>
                  <a:defRPr sz="1100" b="0"/>
                </a:pPr>
                <a:endParaRPr lang="en-US"/>
              </a:p>
            </c:txPr>
            <c:showLegendKey val="0"/>
            <c:showVal val="1"/>
            <c:showCatName val="0"/>
            <c:showSerName val="0"/>
            <c:showPercent val="0"/>
            <c:showBubbleSize val="0"/>
            <c:showLeaderLines val="0"/>
          </c:dLbls>
          <c:cat>
            <c:strRef>
              <c:f>Data!$B$2:$J$2</c:f>
              <c:strCache>
                <c:ptCount val="9"/>
                <c:pt idx="0">
                  <c:v>2010年
(基數=542)</c:v>
                </c:pt>
                <c:pt idx="1">
                  <c:v>2011年
(基數=669)</c:v>
                </c:pt>
                <c:pt idx="2">
                  <c:v>2013年
(基數=765)</c:v>
                </c:pt>
                <c:pt idx="3">
                  <c:v>2014年
(基數=623)</c:v>
                </c:pt>
                <c:pt idx="4">
                  <c:v>2015年
(基數=524)</c:v>
                </c:pt>
                <c:pt idx="5">
                  <c:v>2016年
(基數=538)</c:v>
                </c:pt>
                <c:pt idx="6">
                  <c:v>2017年1月
(基數=528)</c:v>
                </c:pt>
                <c:pt idx="7">
                  <c:v>2017年10月
(基數=542)</c:v>
                </c:pt>
                <c:pt idx="8">
                  <c:v>2018年
(基數=544)</c:v>
                </c:pt>
              </c:strCache>
            </c:strRef>
          </c:cat>
          <c:val>
            <c:numRef>
              <c:f>Data!$B$5:$J$5</c:f>
              <c:numCache>
                <c:formatCode>0%"**"</c:formatCode>
                <c:ptCount val="9"/>
                <c:pt idx="0" formatCode="0%">
                  <c:v>0.12659832046422687</c:v>
                </c:pt>
                <c:pt idx="1">
                  <c:v>0.18230733339927477</c:v>
                </c:pt>
                <c:pt idx="2" formatCode="0%">
                  <c:v>0.17442857797312869</c:v>
                </c:pt>
                <c:pt idx="3">
                  <c:v>0.27850674899167849</c:v>
                </c:pt>
                <c:pt idx="4">
                  <c:v>0.14239939604766283</c:v>
                </c:pt>
                <c:pt idx="5" formatCode="0%">
                  <c:v>0.11508677143386103</c:v>
                </c:pt>
                <c:pt idx="6" formatCode="0%&quot;*&quot;">
                  <c:v>0.16960398170957228</c:v>
                </c:pt>
                <c:pt idx="7" formatCode="0%\*\*">
                  <c:v>0.23842525646139265</c:v>
                </c:pt>
                <c:pt idx="8" formatCode="0%\*\*">
                  <c:v>0.13285270146068787</c:v>
                </c:pt>
              </c:numCache>
            </c:numRef>
          </c:val>
          <c:smooth val="0"/>
        </c:ser>
        <c:ser>
          <c:idx val="3"/>
          <c:order val="3"/>
          <c:tx>
            <c:strRef>
              <c:f>Data!$A$6</c:f>
              <c:strCache>
                <c:ptCount val="1"/>
                <c:pt idx="0">
                  <c:v>唔知／難講</c:v>
                </c:pt>
              </c:strCache>
            </c:strRef>
          </c:tx>
          <c:spPr>
            <a:ln>
              <a:solidFill>
                <a:schemeClr val="bg1">
                  <a:lumMod val="65000"/>
                </a:schemeClr>
              </a:solidFill>
            </a:ln>
          </c:spPr>
          <c:marker>
            <c:symbol val="diamond"/>
            <c:size val="5"/>
            <c:spPr>
              <a:solidFill>
                <a:schemeClr val="bg1">
                  <a:lumMod val="65000"/>
                </a:schemeClr>
              </a:solidFill>
              <a:ln>
                <a:solidFill>
                  <a:schemeClr val="bg1">
                    <a:lumMod val="65000"/>
                  </a:schemeClr>
                </a:solidFill>
              </a:ln>
            </c:spPr>
          </c:marker>
          <c:dPt>
            <c:idx val="0"/>
            <c:bubble3D val="0"/>
          </c:dPt>
          <c:dPt>
            <c:idx val="1"/>
            <c:bubble3D val="0"/>
          </c:dPt>
          <c:dPt>
            <c:idx val="3"/>
            <c:bubble3D val="0"/>
          </c:dPt>
          <c:dLbls>
            <c:dLbl>
              <c:idx val="0"/>
              <c:layout>
                <c:manualLayout>
                  <c:x val="0"/>
                  <c:y val="-1.8995726495726496E-2"/>
                </c:manualLayout>
              </c:layout>
              <c:showLegendKey val="0"/>
              <c:showVal val="1"/>
              <c:showCatName val="0"/>
              <c:showSerName val="0"/>
              <c:showPercent val="0"/>
              <c:showBubbleSize val="0"/>
            </c:dLbl>
            <c:dLbl>
              <c:idx val="4"/>
              <c:layout>
                <c:manualLayout>
                  <c:x val="-3.5277777777777777E-3"/>
                  <c:y val="-1.628205128205128E-2"/>
                </c:manualLayout>
              </c:layout>
              <c:showLegendKey val="0"/>
              <c:showVal val="1"/>
              <c:showCatName val="0"/>
              <c:showSerName val="0"/>
              <c:showPercent val="0"/>
              <c:showBubbleSize val="0"/>
            </c:dLbl>
            <c:txPr>
              <a:bodyPr/>
              <a:lstStyle/>
              <a:p>
                <a:pPr>
                  <a:defRPr sz="1100" b="0"/>
                </a:pPr>
                <a:endParaRPr lang="en-US"/>
              </a:p>
            </c:txPr>
            <c:showLegendKey val="0"/>
            <c:showVal val="1"/>
            <c:showCatName val="0"/>
            <c:showSerName val="0"/>
            <c:showPercent val="0"/>
            <c:showBubbleSize val="0"/>
            <c:showLeaderLines val="0"/>
          </c:dLbls>
          <c:cat>
            <c:strRef>
              <c:f>Data!$B$2:$J$2</c:f>
              <c:strCache>
                <c:ptCount val="9"/>
                <c:pt idx="0">
                  <c:v>2010年
(基數=542)</c:v>
                </c:pt>
                <c:pt idx="1">
                  <c:v>2011年
(基數=669)</c:v>
                </c:pt>
                <c:pt idx="2">
                  <c:v>2013年
(基數=765)</c:v>
                </c:pt>
                <c:pt idx="3">
                  <c:v>2014年
(基數=623)</c:v>
                </c:pt>
                <c:pt idx="4">
                  <c:v>2015年
(基數=524)</c:v>
                </c:pt>
                <c:pt idx="5">
                  <c:v>2016年
(基數=538)</c:v>
                </c:pt>
                <c:pt idx="6">
                  <c:v>2017年1月
(基數=528)</c:v>
                </c:pt>
                <c:pt idx="7">
                  <c:v>2017年10月
(基數=542)</c:v>
                </c:pt>
                <c:pt idx="8">
                  <c:v>2018年
(基數=544)</c:v>
                </c:pt>
              </c:strCache>
            </c:strRef>
          </c:cat>
          <c:val>
            <c:numRef>
              <c:f>Data!$B$6:$J$6</c:f>
              <c:numCache>
                <c:formatCode>0%"**"</c:formatCode>
                <c:ptCount val="9"/>
                <c:pt idx="0" formatCode="0%">
                  <c:v>0.13463143146875736</c:v>
                </c:pt>
                <c:pt idx="1">
                  <c:v>8.2627864276268378E-2</c:v>
                </c:pt>
                <c:pt idx="2">
                  <c:v>0.14855732172220706</c:v>
                </c:pt>
                <c:pt idx="3">
                  <c:v>4.9171404901813549E-2</c:v>
                </c:pt>
                <c:pt idx="4">
                  <c:v>0.14716122873095769</c:v>
                </c:pt>
                <c:pt idx="5" formatCode="0%&quot;*&quot;">
                  <c:v>0.19367455532716588</c:v>
                </c:pt>
                <c:pt idx="6">
                  <c:v>0.13366913911629186</c:v>
                </c:pt>
                <c:pt idx="7" formatCode="0%">
                  <c:v>0.10559240865999144</c:v>
                </c:pt>
                <c:pt idx="8" formatCode="0%\*\*">
                  <c:v>0.18866110613976705</c:v>
                </c:pt>
              </c:numCache>
            </c:numRef>
          </c:val>
          <c:smooth val="0"/>
        </c:ser>
        <c:dLbls>
          <c:showLegendKey val="0"/>
          <c:showVal val="0"/>
          <c:showCatName val="0"/>
          <c:showSerName val="0"/>
          <c:showPercent val="0"/>
          <c:showBubbleSize val="0"/>
        </c:dLbls>
        <c:marker val="1"/>
        <c:smooth val="0"/>
        <c:axId val="119963008"/>
        <c:axId val="120263808"/>
      </c:lineChart>
      <c:catAx>
        <c:axId val="119963008"/>
        <c:scaling>
          <c:orientation val="minMax"/>
        </c:scaling>
        <c:delete val="0"/>
        <c:axPos val="b"/>
        <c:numFmt formatCode="General" sourceLinked="1"/>
        <c:majorTickMark val="out"/>
        <c:minorTickMark val="none"/>
        <c:tickLblPos val="nextTo"/>
        <c:txPr>
          <a:bodyPr/>
          <a:lstStyle/>
          <a:p>
            <a:pPr>
              <a:defRPr sz="1200" b="1"/>
            </a:pPr>
            <a:endParaRPr lang="en-US"/>
          </a:p>
        </c:txPr>
        <c:crossAx val="120263808"/>
        <c:crosses val="autoZero"/>
        <c:auto val="1"/>
        <c:lblAlgn val="ctr"/>
        <c:lblOffset val="100"/>
        <c:noMultiLvlLbl val="0"/>
      </c:catAx>
      <c:valAx>
        <c:axId val="120263808"/>
        <c:scaling>
          <c:orientation val="minMax"/>
        </c:scaling>
        <c:delete val="0"/>
        <c:axPos val="l"/>
        <c:numFmt formatCode="0%" sourceLinked="1"/>
        <c:majorTickMark val="out"/>
        <c:minorTickMark val="none"/>
        <c:tickLblPos val="nextTo"/>
        <c:txPr>
          <a:bodyPr/>
          <a:lstStyle/>
          <a:p>
            <a:pPr>
              <a:defRPr sz="1100" b="0"/>
            </a:pPr>
            <a:endParaRPr lang="en-US"/>
          </a:p>
        </c:txPr>
        <c:crossAx val="119963008"/>
        <c:crosses val="autoZero"/>
        <c:crossBetween val="between"/>
        <c:majorUnit val="0.1"/>
      </c:valAx>
    </c:plotArea>
    <c:legend>
      <c:legendPos val="r"/>
      <c:layout>
        <c:manualLayout>
          <c:xMode val="edge"/>
          <c:yMode val="edge"/>
          <c:x val="0.35859063905180127"/>
          <c:y val="3.0486752136752136E-2"/>
          <c:w val="0.24177625"/>
          <c:h val="0.20794444444444443"/>
        </c:manualLayout>
      </c:layout>
      <c:overlay val="1"/>
      <c:txPr>
        <a:bodyPr/>
        <a:lstStyle/>
        <a:p>
          <a:pPr>
            <a:defRPr sz="1200" b="1"/>
          </a:pPr>
          <a:endParaRPr lang="en-US"/>
        </a:p>
      </c:txPr>
    </c:legend>
    <c:plotVisOnly val="1"/>
    <c:dispBlanksAs val="gap"/>
    <c:showDLblsOverMax val="0"/>
  </c:chart>
  <c:txPr>
    <a:bodyPr/>
    <a:lstStyle/>
    <a:p>
      <a:pPr>
        <a:defRPr sz="1000" b="1">
          <a:latin typeface="Times New Roman" panose="02020603050405020304" pitchFamily="18" charset="0"/>
          <a:ea typeface="標楷體" panose="03000509000000000000" pitchFamily="65" charset="-120"/>
          <a:cs typeface="Times New Roman" panose="02020603050405020304" pitchFamily="18" charset="0"/>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FF6699"/>
            </a:solidFill>
          </c:spPr>
          <c:invertIfNegative val="0"/>
          <c:dPt>
            <c:idx val="0"/>
            <c:invertIfNegative val="0"/>
            <c:bubble3D val="0"/>
            <c:spPr>
              <a:solidFill>
                <a:srgbClr val="33CC33"/>
              </a:solidFill>
            </c:spPr>
          </c:dPt>
          <c:dPt>
            <c:idx val="1"/>
            <c:invertIfNegative val="0"/>
            <c:bubble3D val="0"/>
            <c:spPr>
              <a:solidFill>
                <a:srgbClr val="FFCC00"/>
              </a:solidFill>
            </c:spPr>
          </c:dPt>
          <c:dPt>
            <c:idx val="2"/>
            <c:invertIfNegative val="0"/>
            <c:bubble3D val="0"/>
          </c:dPt>
          <c:dPt>
            <c:idx val="3"/>
            <c:invertIfNegative val="0"/>
            <c:bubble3D val="0"/>
            <c:spPr>
              <a:solidFill>
                <a:schemeClr val="bg1">
                  <a:lumMod val="65000"/>
                </a:schemeClr>
              </a:solidFill>
            </c:spPr>
          </c:dPt>
          <c:dLbls>
            <c:dLbl>
              <c:idx val="0"/>
              <c:layout>
                <c:manualLayout>
                  <c:x val="7.8997785573884701E-3"/>
                  <c:y val="-2.2551660806786299E-2"/>
                </c:manualLayout>
              </c:layout>
              <c:showLegendKey val="0"/>
              <c:showVal val="1"/>
              <c:showCatName val="0"/>
              <c:showSerName val="0"/>
              <c:showPercent val="0"/>
              <c:showBubbleSize val="0"/>
            </c:dLbl>
            <c:dLbl>
              <c:idx val="1"/>
              <c:layout>
                <c:manualLayout>
                  <c:x val="1.1059689980343857E-2"/>
                  <c:y val="-2.255166080678624E-2"/>
                </c:manualLayout>
              </c:layout>
              <c:showLegendKey val="0"/>
              <c:showVal val="1"/>
              <c:showCatName val="0"/>
              <c:showSerName val="0"/>
              <c:showPercent val="0"/>
              <c:showBubbleSize val="0"/>
            </c:dLbl>
            <c:dLbl>
              <c:idx val="2"/>
              <c:layout>
                <c:manualLayout>
                  <c:x val="7.8997785573884701E-3"/>
                  <c:y val="-1.9329994977245399E-2"/>
                </c:manualLayout>
              </c:layout>
              <c:showLegendKey val="0"/>
              <c:showVal val="1"/>
              <c:showCatName val="0"/>
              <c:showSerName val="0"/>
              <c:showPercent val="0"/>
              <c:showBubbleSize val="0"/>
            </c:dLbl>
            <c:dLbl>
              <c:idx val="3"/>
              <c:layout>
                <c:manualLayout>
                  <c:x val="6.3198228459107764E-3"/>
                  <c:y val="-1.6108329147704499E-2"/>
                </c:manualLayout>
              </c:layout>
              <c:showLegendKey val="0"/>
              <c:showVal val="1"/>
              <c:showCatName val="0"/>
              <c:showSerName val="0"/>
              <c:showPercent val="0"/>
              <c:showBubbleSize val="0"/>
            </c:dLbl>
            <c:txPr>
              <a:bodyPr/>
              <a:lstStyle/>
              <a:p>
                <a:pPr>
                  <a:defRPr sz="1600" b="0"/>
                </a:pPr>
                <a:endParaRPr lang="en-US"/>
              </a:p>
            </c:txPr>
            <c:showLegendKey val="0"/>
            <c:showVal val="1"/>
            <c:showCatName val="0"/>
            <c:showSerName val="0"/>
            <c:showPercent val="0"/>
            <c:showBubbleSize val="0"/>
            <c:showLeaderLines val="0"/>
          </c:dLbls>
          <c:cat>
            <c:strRef>
              <c:f>Data!$A$1:$A$4</c:f>
              <c:strCache>
                <c:ptCount val="4"/>
                <c:pt idx="0">
                  <c:v>效用大</c:v>
                </c:pt>
                <c:pt idx="1">
                  <c:v>一半半</c:v>
                </c:pt>
                <c:pt idx="2">
                  <c:v>效用細
(包括冇效用)</c:v>
                </c:pt>
                <c:pt idx="3">
                  <c:v>唔知／難講</c:v>
                </c:pt>
              </c:strCache>
            </c:strRef>
          </c:cat>
          <c:val>
            <c:numRef>
              <c:f>Data!$B$1:$B$4</c:f>
              <c:numCache>
                <c:formatCode>0%</c:formatCode>
                <c:ptCount val="4"/>
                <c:pt idx="0">
                  <c:v>9.5677930262330402E-2</c:v>
                </c:pt>
                <c:pt idx="1">
                  <c:v>0.15930415779565008</c:v>
                </c:pt>
                <c:pt idx="2">
                  <c:v>0.60492753666254595</c:v>
                </c:pt>
                <c:pt idx="3">
                  <c:v>0.14009037527947363</c:v>
                </c:pt>
              </c:numCache>
            </c:numRef>
          </c:val>
        </c:ser>
        <c:dLbls>
          <c:showLegendKey val="0"/>
          <c:showVal val="0"/>
          <c:showCatName val="0"/>
          <c:showSerName val="0"/>
          <c:showPercent val="0"/>
          <c:showBubbleSize val="0"/>
        </c:dLbls>
        <c:gapWidth val="150"/>
        <c:axId val="120126848"/>
        <c:axId val="120210560"/>
      </c:barChart>
      <c:catAx>
        <c:axId val="120126848"/>
        <c:scaling>
          <c:orientation val="minMax"/>
        </c:scaling>
        <c:delete val="0"/>
        <c:axPos val="b"/>
        <c:numFmt formatCode="General" sourceLinked="1"/>
        <c:majorTickMark val="out"/>
        <c:minorTickMark val="none"/>
        <c:tickLblPos val="nextTo"/>
        <c:txPr>
          <a:bodyPr/>
          <a:lstStyle/>
          <a:p>
            <a:pPr>
              <a:defRPr sz="1200" b="1"/>
            </a:pPr>
            <a:endParaRPr lang="en-US"/>
          </a:p>
        </c:txPr>
        <c:crossAx val="120210560"/>
        <c:crosses val="autoZero"/>
        <c:auto val="1"/>
        <c:lblAlgn val="ctr"/>
        <c:lblOffset val="100"/>
        <c:noMultiLvlLbl val="0"/>
      </c:catAx>
      <c:valAx>
        <c:axId val="120210560"/>
        <c:scaling>
          <c:orientation val="minMax"/>
          <c:max val="0.70000000000000007"/>
        </c:scaling>
        <c:delete val="0"/>
        <c:axPos val="l"/>
        <c:numFmt formatCode="0%" sourceLinked="1"/>
        <c:majorTickMark val="out"/>
        <c:minorTickMark val="none"/>
        <c:tickLblPos val="nextTo"/>
        <c:txPr>
          <a:bodyPr/>
          <a:lstStyle/>
          <a:p>
            <a:pPr>
              <a:defRPr sz="1200" b="0"/>
            </a:pPr>
            <a:endParaRPr lang="en-US"/>
          </a:p>
        </c:txPr>
        <c:crossAx val="120126848"/>
        <c:crosses val="autoZero"/>
        <c:crossBetween val="between"/>
        <c:majorUnit val="0.1"/>
      </c:valAx>
    </c:plotArea>
    <c:plotVisOnly val="1"/>
    <c:dispBlanksAs val="gap"/>
    <c:showDLblsOverMax val="0"/>
  </c:chart>
  <c:txPr>
    <a:bodyPr/>
    <a:lstStyle/>
    <a:p>
      <a:pPr>
        <a:defRPr sz="1000" b="1">
          <a:latin typeface="Times New Roman" panose="02020603050405020304" pitchFamily="18" charset="0"/>
          <a:ea typeface="標楷體" panose="03000509000000000000" pitchFamily="65" charset="-120"/>
          <a:cs typeface="Times New Roman" panose="02020603050405020304" pitchFamily="18" charset="0"/>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FF6699"/>
            </a:solidFill>
          </c:spPr>
          <c:invertIfNegative val="0"/>
          <c:dPt>
            <c:idx val="0"/>
            <c:invertIfNegative val="0"/>
            <c:bubble3D val="0"/>
          </c:dPt>
          <c:dPt>
            <c:idx val="1"/>
            <c:invertIfNegative val="0"/>
            <c:bubble3D val="0"/>
            <c:spPr>
              <a:solidFill>
                <a:srgbClr val="FFCC00"/>
              </a:solidFill>
            </c:spPr>
          </c:dPt>
          <c:dPt>
            <c:idx val="2"/>
            <c:invertIfNegative val="0"/>
            <c:bubble3D val="0"/>
            <c:spPr>
              <a:solidFill>
                <a:srgbClr val="33CC33"/>
              </a:solidFill>
            </c:spPr>
          </c:dPt>
          <c:dPt>
            <c:idx val="3"/>
            <c:invertIfNegative val="0"/>
            <c:bubble3D val="0"/>
            <c:spPr>
              <a:solidFill>
                <a:schemeClr val="bg1">
                  <a:lumMod val="65000"/>
                </a:schemeClr>
              </a:solidFill>
            </c:spPr>
          </c:dPt>
          <c:dLbls>
            <c:dLbl>
              <c:idx val="0"/>
              <c:layout>
                <c:manualLayout>
                  <c:x val="7.8997785573884701E-3"/>
                  <c:y val="-2.2551660806786299E-2"/>
                </c:manualLayout>
              </c:layout>
              <c:showLegendKey val="0"/>
              <c:showVal val="1"/>
              <c:showCatName val="0"/>
              <c:showSerName val="0"/>
              <c:showPercent val="0"/>
              <c:showBubbleSize val="0"/>
            </c:dLbl>
            <c:dLbl>
              <c:idx val="1"/>
              <c:layout>
                <c:manualLayout>
                  <c:x val="1.1059689980343857E-2"/>
                  <c:y val="-2.255166080678624E-2"/>
                </c:manualLayout>
              </c:layout>
              <c:showLegendKey val="0"/>
              <c:showVal val="1"/>
              <c:showCatName val="0"/>
              <c:showSerName val="0"/>
              <c:showPercent val="0"/>
              <c:showBubbleSize val="0"/>
            </c:dLbl>
            <c:dLbl>
              <c:idx val="2"/>
              <c:layout>
                <c:manualLayout>
                  <c:x val="7.8997785573884701E-3"/>
                  <c:y val="-1.9329994977245399E-2"/>
                </c:manualLayout>
              </c:layout>
              <c:showLegendKey val="0"/>
              <c:showVal val="1"/>
              <c:showCatName val="0"/>
              <c:showSerName val="0"/>
              <c:showPercent val="0"/>
              <c:showBubbleSize val="0"/>
            </c:dLbl>
            <c:dLbl>
              <c:idx val="3"/>
              <c:layout>
                <c:manualLayout>
                  <c:x val="6.3198228459107764E-3"/>
                  <c:y val="-1.6108329147704499E-2"/>
                </c:manualLayout>
              </c:layout>
              <c:showLegendKey val="0"/>
              <c:showVal val="1"/>
              <c:showCatName val="0"/>
              <c:showSerName val="0"/>
              <c:showPercent val="0"/>
              <c:showBubbleSize val="0"/>
            </c:dLbl>
            <c:txPr>
              <a:bodyPr/>
              <a:lstStyle/>
              <a:p>
                <a:pPr>
                  <a:defRPr sz="1600" b="0"/>
                </a:pPr>
                <a:endParaRPr lang="en-US"/>
              </a:p>
            </c:txPr>
            <c:showLegendKey val="0"/>
            <c:showVal val="1"/>
            <c:showCatName val="0"/>
            <c:showSerName val="0"/>
            <c:showPercent val="0"/>
            <c:showBubbleSize val="0"/>
            <c:showLeaderLines val="0"/>
          </c:dLbls>
          <c:cat>
            <c:strRef>
              <c:f>Data!$A$1:$A$4</c:f>
              <c:strCache>
                <c:ptCount val="4"/>
                <c:pt idx="0">
                  <c:v>有需要</c:v>
                </c:pt>
                <c:pt idx="1">
                  <c:v>一半半</c:v>
                </c:pt>
                <c:pt idx="2">
                  <c:v>冇需要</c:v>
                </c:pt>
                <c:pt idx="3">
                  <c:v>唔知／難講</c:v>
                </c:pt>
              </c:strCache>
            </c:strRef>
          </c:cat>
          <c:val>
            <c:numRef>
              <c:f>Data!$B$1:$B$4</c:f>
              <c:numCache>
                <c:formatCode>0%</c:formatCode>
                <c:ptCount val="4"/>
                <c:pt idx="0">
                  <c:v>0.5792560907978731</c:v>
                </c:pt>
                <c:pt idx="1">
                  <c:v>9.964127045594566E-2</c:v>
                </c:pt>
                <c:pt idx="2">
                  <c:v>0.26432938168801773</c:v>
                </c:pt>
                <c:pt idx="3">
                  <c:v>5.6773257058163488E-2</c:v>
                </c:pt>
              </c:numCache>
            </c:numRef>
          </c:val>
        </c:ser>
        <c:dLbls>
          <c:showLegendKey val="0"/>
          <c:showVal val="0"/>
          <c:showCatName val="0"/>
          <c:showSerName val="0"/>
          <c:showPercent val="0"/>
          <c:showBubbleSize val="0"/>
        </c:dLbls>
        <c:gapWidth val="150"/>
        <c:axId val="120697984"/>
        <c:axId val="120699520"/>
      </c:barChart>
      <c:catAx>
        <c:axId val="120697984"/>
        <c:scaling>
          <c:orientation val="minMax"/>
        </c:scaling>
        <c:delete val="0"/>
        <c:axPos val="b"/>
        <c:numFmt formatCode="General" sourceLinked="1"/>
        <c:majorTickMark val="out"/>
        <c:minorTickMark val="none"/>
        <c:tickLblPos val="nextTo"/>
        <c:txPr>
          <a:bodyPr/>
          <a:lstStyle/>
          <a:p>
            <a:pPr>
              <a:defRPr sz="1200" b="1"/>
            </a:pPr>
            <a:endParaRPr lang="en-US"/>
          </a:p>
        </c:txPr>
        <c:crossAx val="120699520"/>
        <c:crosses val="autoZero"/>
        <c:auto val="1"/>
        <c:lblAlgn val="ctr"/>
        <c:lblOffset val="100"/>
        <c:noMultiLvlLbl val="0"/>
      </c:catAx>
      <c:valAx>
        <c:axId val="120699520"/>
        <c:scaling>
          <c:orientation val="minMax"/>
          <c:max val="0.70000000000000007"/>
        </c:scaling>
        <c:delete val="0"/>
        <c:axPos val="l"/>
        <c:numFmt formatCode="0%" sourceLinked="1"/>
        <c:majorTickMark val="out"/>
        <c:minorTickMark val="none"/>
        <c:tickLblPos val="nextTo"/>
        <c:txPr>
          <a:bodyPr/>
          <a:lstStyle/>
          <a:p>
            <a:pPr>
              <a:defRPr sz="1200" b="0"/>
            </a:pPr>
            <a:endParaRPr lang="en-US"/>
          </a:p>
        </c:txPr>
        <c:crossAx val="120697984"/>
        <c:crosses val="autoZero"/>
        <c:crossBetween val="between"/>
        <c:majorUnit val="0.1"/>
      </c:valAx>
    </c:plotArea>
    <c:plotVisOnly val="1"/>
    <c:dispBlanksAs val="gap"/>
    <c:showDLblsOverMax val="0"/>
  </c:chart>
  <c:txPr>
    <a:bodyPr/>
    <a:lstStyle/>
    <a:p>
      <a:pPr>
        <a:defRPr sz="1000" b="1">
          <a:latin typeface="Times New Roman" panose="02020603050405020304" pitchFamily="18" charset="0"/>
          <a:ea typeface="標楷體" panose="03000509000000000000" pitchFamily="65" charset="-120"/>
          <a:cs typeface="Times New Roman" panose="02020603050405020304" pitchFamily="18" charset="0"/>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FF6699"/>
            </a:solidFill>
          </c:spPr>
          <c:invertIfNegative val="0"/>
          <c:dPt>
            <c:idx val="0"/>
            <c:invertIfNegative val="0"/>
            <c:bubble3D val="0"/>
          </c:dPt>
          <c:dPt>
            <c:idx val="1"/>
            <c:invertIfNegative val="0"/>
            <c:bubble3D val="0"/>
            <c:spPr>
              <a:solidFill>
                <a:srgbClr val="FFCC00"/>
              </a:solidFill>
            </c:spPr>
          </c:dPt>
          <c:dPt>
            <c:idx val="2"/>
            <c:invertIfNegative val="0"/>
            <c:bubble3D val="0"/>
            <c:spPr>
              <a:solidFill>
                <a:srgbClr val="33CC33"/>
              </a:solidFill>
            </c:spPr>
          </c:dPt>
          <c:dPt>
            <c:idx val="3"/>
            <c:invertIfNegative val="0"/>
            <c:bubble3D val="0"/>
            <c:spPr>
              <a:solidFill>
                <a:schemeClr val="bg1">
                  <a:lumMod val="65000"/>
                </a:schemeClr>
              </a:solidFill>
            </c:spPr>
          </c:dPt>
          <c:dLbls>
            <c:dLbl>
              <c:idx val="0"/>
              <c:layout>
                <c:manualLayout>
                  <c:x val="7.8997785573884701E-3"/>
                  <c:y val="-2.2551660806786299E-2"/>
                </c:manualLayout>
              </c:layout>
              <c:showLegendKey val="0"/>
              <c:showVal val="1"/>
              <c:showCatName val="0"/>
              <c:showSerName val="0"/>
              <c:showPercent val="0"/>
              <c:showBubbleSize val="0"/>
            </c:dLbl>
            <c:dLbl>
              <c:idx val="1"/>
              <c:layout>
                <c:manualLayout>
                  <c:x val="1.1059689980343857E-2"/>
                  <c:y val="-2.255166080678624E-2"/>
                </c:manualLayout>
              </c:layout>
              <c:showLegendKey val="0"/>
              <c:showVal val="1"/>
              <c:showCatName val="0"/>
              <c:showSerName val="0"/>
              <c:showPercent val="0"/>
              <c:showBubbleSize val="0"/>
            </c:dLbl>
            <c:dLbl>
              <c:idx val="2"/>
              <c:layout>
                <c:manualLayout>
                  <c:x val="7.8997785573884701E-3"/>
                  <c:y val="-1.9329994977245399E-2"/>
                </c:manualLayout>
              </c:layout>
              <c:showLegendKey val="0"/>
              <c:showVal val="1"/>
              <c:showCatName val="0"/>
              <c:showSerName val="0"/>
              <c:showPercent val="0"/>
              <c:showBubbleSize val="0"/>
            </c:dLbl>
            <c:dLbl>
              <c:idx val="3"/>
              <c:layout>
                <c:manualLayout>
                  <c:x val="6.3198228459107764E-3"/>
                  <c:y val="-1.6108329147704499E-2"/>
                </c:manualLayout>
              </c:layout>
              <c:showLegendKey val="0"/>
              <c:showVal val="1"/>
              <c:showCatName val="0"/>
              <c:showSerName val="0"/>
              <c:showPercent val="0"/>
              <c:showBubbleSize val="0"/>
            </c:dLbl>
            <c:txPr>
              <a:bodyPr/>
              <a:lstStyle/>
              <a:p>
                <a:pPr>
                  <a:defRPr sz="1600" b="0"/>
                </a:pPr>
                <a:endParaRPr lang="en-US"/>
              </a:p>
            </c:txPr>
            <c:showLegendKey val="0"/>
            <c:showVal val="1"/>
            <c:showCatName val="0"/>
            <c:showSerName val="0"/>
            <c:showPercent val="0"/>
            <c:showBubbleSize val="0"/>
            <c:showLeaderLines val="0"/>
          </c:dLbls>
          <c:cat>
            <c:strRef>
              <c:f>Data!$A$1:$A$4</c:f>
              <c:strCache>
                <c:ptCount val="4"/>
                <c:pt idx="0">
                  <c:v>有需要</c:v>
                </c:pt>
                <c:pt idx="1">
                  <c:v>一半半</c:v>
                </c:pt>
                <c:pt idx="2">
                  <c:v>冇需要</c:v>
                </c:pt>
                <c:pt idx="3">
                  <c:v>唔知／難講</c:v>
                </c:pt>
              </c:strCache>
            </c:strRef>
          </c:cat>
          <c:val>
            <c:numRef>
              <c:f>Data!$B$1:$B$4</c:f>
              <c:numCache>
                <c:formatCode>0%</c:formatCode>
                <c:ptCount val="4"/>
                <c:pt idx="0">
                  <c:v>0.66235705593175931</c:v>
                </c:pt>
                <c:pt idx="1">
                  <c:v>8.3712083481401744E-2</c:v>
                </c:pt>
                <c:pt idx="2">
                  <c:v>0.19629541410270701</c:v>
                </c:pt>
                <c:pt idx="3">
                  <c:v>5.763544648413179E-2</c:v>
                </c:pt>
              </c:numCache>
            </c:numRef>
          </c:val>
        </c:ser>
        <c:dLbls>
          <c:showLegendKey val="0"/>
          <c:showVal val="0"/>
          <c:showCatName val="0"/>
          <c:showSerName val="0"/>
          <c:showPercent val="0"/>
          <c:showBubbleSize val="0"/>
        </c:dLbls>
        <c:gapWidth val="150"/>
        <c:axId val="120928896"/>
        <c:axId val="120930688"/>
      </c:barChart>
      <c:catAx>
        <c:axId val="120928896"/>
        <c:scaling>
          <c:orientation val="minMax"/>
        </c:scaling>
        <c:delete val="0"/>
        <c:axPos val="b"/>
        <c:numFmt formatCode="General" sourceLinked="1"/>
        <c:majorTickMark val="out"/>
        <c:minorTickMark val="none"/>
        <c:tickLblPos val="nextTo"/>
        <c:txPr>
          <a:bodyPr/>
          <a:lstStyle/>
          <a:p>
            <a:pPr>
              <a:defRPr sz="1200" b="1"/>
            </a:pPr>
            <a:endParaRPr lang="en-US"/>
          </a:p>
        </c:txPr>
        <c:crossAx val="120930688"/>
        <c:crosses val="autoZero"/>
        <c:auto val="1"/>
        <c:lblAlgn val="ctr"/>
        <c:lblOffset val="100"/>
        <c:noMultiLvlLbl val="0"/>
      </c:catAx>
      <c:valAx>
        <c:axId val="120930688"/>
        <c:scaling>
          <c:orientation val="minMax"/>
          <c:max val="0.70000000000000007"/>
        </c:scaling>
        <c:delete val="0"/>
        <c:axPos val="l"/>
        <c:numFmt formatCode="0%" sourceLinked="1"/>
        <c:majorTickMark val="out"/>
        <c:minorTickMark val="none"/>
        <c:tickLblPos val="nextTo"/>
        <c:txPr>
          <a:bodyPr/>
          <a:lstStyle/>
          <a:p>
            <a:pPr>
              <a:defRPr sz="1200" b="0"/>
            </a:pPr>
            <a:endParaRPr lang="en-US"/>
          </a:p>
        </c:txPr>
        <c:crossAx val="120928896"/>
        <c:crosses val="autoZero"/>
        <c:crossBetween val="between"/>
        <c:majorUnit val="0.1"/>
      </c:valAx>
    </c:plotArea>
    <c:plotVisOnly val="1"/>
    <c:dispBlanksAs val="gap"/>
    <c:showDLblsOverMax val="0"/>
  </c:chart>
  <c:txPr>
    <a:bodyPr/>
    <a:lstStyle/>
    <a:p>
      <a:pPr>
        <a:defRPr sz="1000" b="1">
          <a:latin typeface="Times New Roman" panose="02020603050405020304" pitchFamily="18" charset="0"/>
          <a:ea typeface="標楷體" panose="03000509000000000000" pitchFamily="65" charset="-120"/>
          <a:cs typeface="Times New Roman" panose="02020603050405020304" pitchFamily="18" charset="0"/>
        </a:defRPr>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FF6699"/>
            </a:solidFill>
          </c:spPr>
          <c:invertIfNegative val="0"/>
          <c:dPt>
            <c:idx val="0"/>
            <c:invertIfNegative val="0"/>
            <c:bubble3D val="0"/>
            <c:spPr>
              <a:solidFill>
                <a:srgbClr val="66FF66"/>
              </a:solidFill>
            </c:spPr>
          </c:dPt>
          <c:dPt>
            <c:idx val="1"/>
            <c:invertIfNegative val="0"/>
            <c:bubble3D val="0"/>
            <c:spPr>
              <a:solidFill>
                <a:srgbClr val="CCB400">
                  <a:lumMod val="60000"/>
                  <a:lumOff val="40000"/>
                </a:srgbClr>
              </a:solidFill>
            </c:spPr>
          </c:dPt>
          <c:dPt>
            <c:idx val="2"/>
            <c:invertIfNegative val="0"/>
            <c:bubble3D val="0"/>
            <c:spPr>
              <a:solidFill>
                <a:srgbClr val="FF99CC"/>
              </a:solidFill>
            </c:spPr>
          </c:dPt>
          <c:dPt>
            <c:idx val="3"/>
            <c:invertIfNegative val="0"/>
            <c:bubble3D val="0"/>
            <c:spPr>
              <a:solidFill>
                <a:sysClr val="window" lastClr="FFFFFF">
                  <a:lumMod val="85000"/>
                </a:sysClr>
              </a:solidFill>
            </c:spPr>
          </c:dPt>
          <c:dLbls>
            <c:dLbl>
              <c:idx val="0"/>
              <c:layout>
                <c:manualLayout>
                  <c:x val="-6.7993055555555558E-3"/>
                  <c:y val="-8.4230769230769233E-4"/>
                </c:manualLayout>
              </c:layout>
              <c:showLegendKey val="0"/>
              <c:showVal val="1"/>
              <c:showCatName val="0"/>
              <c:showSerName val="0"/>
              <c:showPercent val="0"/>
              <c:showBubbleSize val="0"/>
            </c:dLbl>
            <c:dLbl>
              <c:idx val="1"/>
              <c:layout>
                <c:manualLayout>
                  <c:x val="-6.5791666666666663E-3"/>
                  <c:y val="-8.4230769230769233E-4"/>
                </c:manualLayout>
              </c:layout>
              <c:showLegendKey val="0"/>
              <c:showVal val="1"/>
              <c:showCatName val="0"/>
              <c:showSerName val="0"/>
              <c:showPercent val="0"/>
              <c:showBubbleSize val="0"/>
            </c:dLbl>
            <c:dLbl>
              <c:idx val="2"/>
              <c:layout>
                <c:manualLayout>
                  <c:x val="-1.8558564814814816E-2"/>
                  <c:y val="-3.3440170940170943E-4"/>
                </c:manualLayout>
              </c:layout>
              <c:showLegendKey val="0"/>
              <c:showVal val="1"/>
              <c:showCatName val="0"/>
              <c:showSerName val="0"/>
              <c:showPercent val="0"/>
              <c:showBubbleSize val="0"/>
            </c:dLbl>
            <c:dLbl>
              <c:idx val="3"/>
              <c:layout>
                <c:manualLayout>
                  <c:x val="-1.4258796296296295E-2"/>
                  <c:y val="1.1028418803418804E-2"/>
                </c:manualLayout>
              </c:layout>
              <c:showLegendKey val="0"/>
              <c:showVal val="1"/>
              <c:showCatName val="0"/>
              <c:showSerName val="0"/>
              <c:showPercent val="0"/>
              <c:showBubbleSize val="0"/>
            </c:dLbl>
            <c:txPr>
              <a:bodyPr/>
              <a:lstStyle/>
              <a:p>
                <a:pPr>
                  <a:defRPr sz="1400" b="0"/>
                </a:pPr>
                <a:endParaRPr lang="en-US"/>
              </a:p>
            </c:txPr>
            <c:showLegendKey val="0"/>
            <c:showVal val="1"/>
            <c:showCatName val="0"/>
            <c:showSerName val="0"/>
            <c:showPercent val="0"/>
            <c:showBubbleSize val="0"/>
            <c:showLeaderLines val="0"/>
          </c:dLbls>
          <c:cat>
            <c:strRef>
              <c:f>Data!$A$2:$A$5</c:f>
              <c:strCache>
                <c:ptCount val="4"/>
                <c:pt idx="0">
                  <c:v>效用大</c:v>
                </c:pt>
                <c:pt idx="1">
                  <c:v>一半半</c:v>
                </c:pt>
                <c:pt idx="2">
                  <c:v>效用細
(包括冇效用)</c:v>
                </c:pt>
                <c:pt idx="3">
                  <c:v>唔知／難講</c:v>
                </c:pt>
              </c:strCache>
            </c:strRef>
          </c:cat>
          <c:val>
            <c:numRef>
              <c:f>Data!$B$2:$B$5</c:f>
              <c:numCache>
                <c:formatCode>0%</c:formatCode>
                <c:ptCount val="4"/>
                <c:pt idx="0">
                  <c:v>0.24214643606598649</c:v>
                </c:pt>
                <c:pt idx="1">
                  <c:v>0.22777642855660349</c:v>
                </c:pt>
                <c:pt idx="2">
                  <c:v>0.34277941245152455</c:v>
                </c:pt>
                <c:pt idx="3">
                  <c:v>0.18729772292588545</c:v>
                </c:pt>
              </c:numCache>
            </c:numRef>
          </c:val>
        </c:ser>
        <c:ser>
          <c:idx val="1"/>
          <c:order val="1"/>
          <c:spPr>
            <a:solidFill>
              <a:srgbClr val="33CC33"/>
            </a:solidFill>
          </c:spPr>
          <c:invertIfNegative val="0"/>
          <c:dPt>
            <c:idx val="1"/>
            <c:invertIfNegative val="0"/>
            <c:bubble3D val="0"/>
            <c:spPr>
              <a:solidFill>
                <a:srgbClr val="FFCC00"/>
              </a:solidFill>
            </c:spPr>
          </c:dPt>
          <c:dPt>
            <c:idx val="2"/>
            <c:invertIfNegative val="0"/>
            <c:bubble3D val="0"/>
            <c:spPr>
              <a:solidFill>
                <a:srgbClr val="FF6699"/>
              </a:solidFill>
            </c:spPr>
          </c:dPt>
          <c:dPt>
            <c:idx val="3"/>
            <c:invertIfNegative val="0"/>
            <c:bubble3D val="0"/>
            <c:spPr>
              <a:solidFill>
                <a:sysClr val="window" lastClr="FFFFFF">
                  <a:lumMod val="65000"/>
                </a:sysClr>
              </a:solidFill>
            </c:spPr>
          </c:dPt>
          <c:dLbls>
            <c:dLbl>
              <c:idx val="0"/>
              <c:layout>
                <c:manualLayout>
                  <c:x val="1.4699074074074074E-2"/>
                  <c:y val="2.7136752136752138E-3"/>
                </c:manualLayout>
              </c:layout>
              <c:showLegendKey val="0"/>
              <c:showVal val="1"/>
              <c:showCatName val="0"/>
              <c:showSerName val="0"/>
              <c:showPercent val="0"/>
              <c:showBubbleSize val="0"/>
            </c:dLbl>
            <c:dLbl>
              <c:idx val="1"/>
              <c:layout>
                <c:manualLayout>
                  <c:x val="1.4698842592592593E-2"/>
                  <c:y val="0"/>
                </c:manualLayout>
              </c:layout>
              <c:showLegendKey val="0"/>
              <c:showVal val="1"/>
              <c:showCatName val="0"/>
              <c:showSerName val="0"/>
              <c:showPercent val="0"/>
              <c:showBubbleSize val="0"/>
            </c:dLbl>
            <c:dLbl>
              <c:idx val="3"/>
              <c:layout>
                <c:manualLayout>
                  <c:x val="2.9398148148147068E-3"/>
                  <c:y val="0"/>
                </c:manualLayout>
              </c:layout>
              <c:showLegendKey val="0"/>
              <c:showVal val="1"/>
              <c:showCatName val="0"/>
              <c:showSerName val="0"/>
              <c:showPercent val="0"/>
              <c:showBubbleSize val="0"/>
            </c:dLbl>
            <c:txPr>
              <a:bodyPr/>
              <a:lstStyle/>
              <a:p>
                <a:pPr>
                  <a:defRPr sz="1400" b="0"/>
                </a:pPr>
                <a:endParaRPr lang="en-US"/>
              </a:p>
            </c:txPr>
            <c:showLegendKey val="0"/>
            <c:showVal val="1"/>
            <c:showCatName val="0"/>
            <c:showSerName val="0"/>
            <c:showPercent val="0"/>
            <c:showBubbleSize val="0"/>
            <c:showLeaderLines val="0"/>
          </c:dLbls>
          <c:cat>
            <c:strRef>
              <c:f>Data!$A$2:$A$5</c:f>
              <c:strCache>
                <c:ptCount val="4"/>
                <c:pt idx="0">
                  <c:v>效用大</c:v>
                </c:pt>
                <c:pt idx="1">
                  <c:v>一半半</c:v>
                </c:pt>
                <c:pt idx="2">
                  <c:v>效用細
(包括冇效用)</c:v>
                </c:pt>
                <c:pt idx="3">
                  <c:v>唔知／難講</c:v>
                </c:pt>
              </c:strCache>
            </c:strRef>
          </c:cat>
          <c:val>
            <c:numRef>
              <c:f>Data!$C$2:$C$5</c:f>
              <c:numCache>
                <c:formatCode>0%</c:formatCode>
                <c:ptCount val="4"/>
                <c:pt idx="0">
                  <c:v>0.20476183227056213</c:v>
                </c:pt>
                <c:pt idx="1">
                  <c:v>0.22678062436296303</c:v>
                </c:pt>
                <c:pt idx="2">
                  <c:v>0.3790455028376421</c:v>
                </c:pt>
                <c:pt idx="3">
                  <c:v>0.18941204052883273</c:v>
                </c:pt>
              </c:numCache>
            </c:numRef>
          </c:val>
        </c:ser>
        <c:dLbls>
          <c:showLegendKey val="0"/>
          <c:showVal val="0"/>
          <c:showCatName val="0"/>
          <c:showSerName val="0"/>
          <c:showPercent val="0"/>
          <c:showBubbleSize val="0"/>
        </c:dLbls>
        <c:gapWidth val="150"/>
        <c:axId val="121207808"/>
        <c:axId val="121230080"/>
      </c:barChart>
      <c:catAx>
        <c:axId val="121207808"/>
        <c:scaling>
          <c:orientation val="minMax"/>
        </c:scaling>
        <c:delete val="0"/>
        <c:axPos val="b"/>
        <c:numFmt formatCode="General" sourceLinked="1"/>
        <c:majorTickMark val="out"/>
        <c:minorTickMark val="none"/>
        <c:tickLblPos val="nextTo"/>
        <c:txPr>
          <a:bodyPr/>
          <a:lstStyle/>
          <a:p>
            <a:pPr>
              <a:defRPr sz="1200" b="1"/>
            </a:pPr>
            <a:endParaRPr lang="en-US"/>
          </a:p>
        </c:txPr>
        <c:crossAx val="121230080"/>
        <c:crosses val="autoZero"/>
        <c:auto val="1"/>
        <c:lblAlgn val="ctr"/>
        <c:lblOffset val="100"/>
        <c:noMultiLvlLbl val="0"/>
      </c:catAx>
      <c:valAx>
        <c:axId val="121230080"/>
        <c:scaling>
          <c:orientation val="minMax"/>
          <c:max val="0.70000000000000007"/>
        </c:scaling>
        <c:delete val="0"/>
        <c:axPos val="l"/>
        <c:numFmt formatCode="0%" sourceLinked="1"/>
        <c:majorTickMark val="out"/>
        <c:minorTickMark val="none"/>
        <c:tickLblPos val="nextTo"/>
        <c:txPr>
          <a:bodyPr/>
          <a:lstStyle/>
          <a:p>
            <a:pPr>
              <a:defRPr sz="1200" b="0"/>
            </a:pPr>
            <a:endParaRPr lang="en-US"/>
          </a:p>
        </c:txPr>
        <c:crossAx val="121207808"/>
        <c:crosses val="autoZero"/>
        <c:crossBetween val="between"/>
        <c:majorUnit val="0.1"/>
      </c:valAx>
    </c:plotArea>
    <c:plotVisOnly val="1"/>
    <c:dispBlanksAs val="gap"/>
    <c:showDLblsOverMax val="0"/>
  </c:chart>
  <c:txPr>
    <a:bodyPr/>
    <a:lstStyle/>
    <a:p>
      <a:pPr>
        <a:defRPr sz="1000" b="1">
          <a:latin typeface="Times New Roman" panose="02020603050405020304" pitchFamily="18" charset="0"/>
          <a:ea typeface="標楷體" panose="03000509000000000000" pitchFamily="65" charset="-120"/>
          <a:cs typeface="Times New Roman" panose="02020603050405020304" pitchFamily="18" charset="0"/>
        </a:defRPr>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FF6699"/>
            </a:solidFill>
          </c:spPr>
          <c:invertIfNegative val="0"/>
          <c:dPt>
            <c:idx val="0"/>
            <c:invertIfNegative val="0"/>
            <c:bubble3D val="0"/>
            <c:spPr>
              <a:solidFill>
                <a:srgbClr val="33CC33"/>
              </a:solidFill>
            </c:spPr>
          </c:dPt>
          <c:dPt>
            <c:idx val="1"/>
            <c:invertIfNegative val="0"/>
            <c:bubble3D val="0"/>
            <c:spPr>
              <a:solidFill>
                <a:srgbClr val="FFCC00"/>
              </a:solidFill>
            </c:spPr>
          </c:dPt>
          <c:dPt>
            <c:idx val="2"/>
            <c:invertIfNegative val="0"/>
            <c:bubble3D val="0"/>
          </c:dPt>
          <c:dPt>
            <c:idx val="3"/>
            <c:invertIfNegative val="0"/>
            <c:bubble3D val="0"/>
            <c:spPr>
              <a:solidFill>
                <a:schemeClr val="bg1">
                  <a:lumMod val="65000"/>
                </a:schemeClr>
              </a:solidFill>
            </c:spPr>
          </c:dPt>
          <c:dLbls>
            <c:dLbl>
              <c:idx val="0"/>
              <c:layout>
                <c:manualLayout>
                  <c:x val="7.8997785573884701E-3"/>
                  <c:y val="-2.2551660806786299E-2"/>
                </c:manualLayout>
              </c:layout>
              <c:showLegendKey val="0"/>
              <c:showVal val="1"/>
              <c:showCatName val="0"/>
              <c:showSerName val="0"/>
              <c:showPercent val="0"/>
              <c:showBubbleSize val="0"/>
            </c:dLbl>
            <c:dLbl>
              <c:idx val="1"/>
              <c:layout>
                <c:manualLayout>
                  <c:x val="1.1059689980343857E-2"/>
                  <c:y val="-2.255166080678624E-2"/>
                </c:manualLayout>
              </c:layout>
              <c:showLegendKey val="0"/>
              <c:showVal val="1"/>
              <c:showCatName val="0"/>
              <c:showSerName val="0"/>
              <c:showPercent val="0"/>
              <c:showBubbleSize val="0"/>
            </c:dLbl>
            <c:dLbl>
              <c:idx val="2"/>
              <c:layout>
                <c:manualLayout>
                  <c:x val="7.8997785573884701E-3"/>
                  <c:y val="-1.9329994977245399E-2"/>
                </c:manualLayout>
              </c:layout>
              <c:showLegendKey val="0"/>
              <c:showVal val="1"/>
              <c:showCatName val="0"/>
              <c:showSerName val="0"/>
              <c:showPercent val="0"/>
              <c:showBubbleSize val="0"/>
            </c:dLbl>
            <c:dLbl>
              <c:idx val="3"/>
              <c:layout>
                <c:manualLayout>
                  <c:x val="6.3198228459107764E-3"/>
                  <c:y val="-1.6108329147704499E-2"/>
                </c:manualLayout>
              </c:layout>
              <c:showLegendKey val="0"/>
              <c:showVal val="1"/>
              <c:showCatName val="0"/>
              <c:showSerName val="0"/>
              <c:showPercent val="0"/>
              <c:showBubbleSize val="0"/>
            </c:dLbl>
            <c:txPr>
              <a:bodyPr/>
              <a:lstStyle/>
              <a:p>
                <a:pPr>
                  <a:defRPr sz="1600" b="0"/>
                </a:pPr>
                <a:endParaRPr lang="en-US"/>
              </a:p>
            </c:txPr>
            <c:showLegendKey val="0"/>
            <c:showVal val="1"/>
            <c:showCatName val="0"/>
            <c:showSerName val="0"/>
            <c:showPercent val="0"/>
            <c:showBubbleSize val="0"/>
            <c:showLeaderLines val="0"/>
          </c:dLbls>
          <c:cat>
            <c:strRef>
              <c:f>Data!$A$1:$A$4</c:f>
              <c:strCache>
                <c:ptCount val="4"/>
                <c:pt idx="0">
                  <c:v>效用大</c:v>
                </c:pt>
                <c:pt idx="1">
                  <c:v>一半半</c:v>
                </c:pt>
                <c:pt idx="2">
                  <c:v>效用細
(包括冇效用)</c:v>
                </c:pt>
                <c:pt idx="3">
                  <c:v>唔知／難講</c:v>
                </c:pt>
              </c:strCache>
            </c:strRef>
          </c:cat>
          <c:val>
            <c:numRef>
              <c:f>Data!$B$1:$B$4</c:f>
              <c:numCache>
                <c:formatCode>0%</c:formatCode>
                <c:ptCount val="4"/>
                <c:pt idx="0">
                  <c:v>0.10531671082149774</c:v>
                </c:pt>
                <c:pt idx="1">
                  <c:v>0.19977321096374176</c:v>
                </c:pt>
                <c:pt idx="2">
                  <c:v>0.41388811746803428</c:v>
                </c:pt>
                <c:pt idx="3">
                  <c:v>0.28102196074672625</c:v>
                </c:pt>
              </c:numCache>
            </c:numRef>
          </c:val>
        </c:ser>
        <c:dLbls>
          <c:showLegendKey val="0"/>
          <c:showVal val="0"/>
          <c:showCatName val="0"/>
          <c:showSerName val="0"/>
          <c:showPercent val="0"/>
          <c:showBubbleSize val="0"/>
        </c:dLbls>
        <c:gapWidth val="150"/>
        <c:axId val="121497088"/>
        <c:axId val="121498624"/>
      </c:barChart>
      <c:catAx>
        <c:axId val="121497088"/>
        <c:scaling>
          <c:orientation val="minMax"/>
        </c:scaling>
        <c:delete val="0"/>
        <c:axPos val="b"/>
        <c:numFmt formatCode="General" sourceLinked="1"/>
        <c:majorTickMark val="out"/>
        <c:minorTickMark val="none"/>
        <c:tickLblPos val="nextTo"/>
        <c:txPr>
          <a:bodyPr/>
          <a:lstStyle/>
          <a:p>
            <a:pPr>
              <a:defRPr sz="1200" b="1"/>
            </a:pPr>
            <a:endParaRPr lang="en-US"/>
          </a:p>
        </c:txPr>
        <c:crossAx val="121498624"/>
        <c:crosses val="autoZero"/>
        <c:auto val="1"/>
        <c:lblAlgn val="ctr"/>
        <c:lblOffset val="100"/>
        <c:noMultiLvlLbl val="0"/>
      </c:catAx>
      <c:valAx>
        <c:axId val="121498624"/>
        <c:scaling>
          <c:orientation val="minMax"/>
          <c:max val="0.70000000000000007"/>
        </c:scaling>
        <c:delete val="0"/>
        <c:axPos val="l"/>
        <c:numFmt formatCode="0%" sourceLinked="1"/>
        <c:majorTickMark val="out"/>
        <c:minorTickMark val="none"/>
        <c:tickLblPos val="nextTo"/>
        <c:txPr>
          <a:bodyPr/>
          <a:lstStyle/>
          <a:p>
            <a:pPr>
              <a:defRPr sz="1200" b="0"/>
            </a:pPr>
            <a:endParaRPr lang="en-US"/>
          </a:p>
        </c:txPr>
        <c:crossAx val="121497088"/>
        <c:crosses val="autoZero"/>
        <c:crossBetween val="between"/>
        <c:majorUnit val="0.1"/>
      </c:valAx>
    </c:plotArea>
    <c:plotVisOnly val="1"/>
    <c:dispBlanksAs val="gap"/>
    <c:showDLblsOverMax val="0"/>
  </c:chart>
  <c:txPr>
    <a:bodyPr/>
    <a:lstStyle/>
    <a:p>
      <a:pPr>
        <a:defRPr sz="1000" b="1">
          <a:latin typeface="Times New Roman" panose="02020603050405020304" pitchFamily="18" charset="0"/>
          <a:ea typeface="標楷體" panose="03000509000000000000" pitchFamily="65" charset="-120"/>
          <a:cs typeface="Times New Roman" panose="02020603050405020304" pitchFamily="18" charset="0"/>
        </a:defRPr>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97200" cy="538163"/>
          </a:xfrm>
          <a:prstGeom prst="rect">
            <a:avLst/>
          </a:prstGeom>
          <a:noFill/>
          <a:ln w="9525">
            <a:noFill/>
            <a:miter lim="800000"/>
            <a:headEnd/>
            <a:tailEnd/>
          </a:ln>
          <a:effectLst/>
        </p:spPr>
        <p:txBody>
          <a:bodyPr vert="horz" wrap="square" lIns="90452" tIns="45226" rIns="90452" bIns="45226" numCol="1" anchor="t" anchorCtr="0" compatLnSpc="1">
            <a:prstTxWarp prst="textNoShape">
              <a:avLst/>
            </a:prstTxWarp>
          </a:bodyPr>
          <a:lstStyle>
            <a:lvl1pPr algn="l" defTabSz="904875">
              <a:lnSpc>
                <a:spcPct val="100000"/>
              </a:lnSpc>
              <a:spcBef>
                <a:spcPct val="0"/>
              </a:spcBef>
              <a:buClrTx/>
              <a:buFontTx/>
              <a:buNone/>
              <a:defRPr sz="1200" b="0">
                <a:latin typeface="Times New Roman" pitchFamily="18" charset="0"/>
                <a:ea typeface="新細明體" pitchFamily="18" charset="-120"/>
              </a:defRPr>
            </a:lvl1pPr>
          </a:lstStyle>
          <a:p>
            <a:pPr>
              <a:defRPr/>
            </a:pPr>
            <a:endParaRPr lang="en-US" altLang="zh-TW"/>
          </a:p>
        </p:txBody>
      </p:sp>
      <p:sp>
        <p:nvSpPr>
          <p:cNvPr id="55299" name="Rectangle 3"/>
          <p:cNvSpPr>
            <a:spLocks noGrp="1" noChangeArrowheads="1"/>
          </p:cNvSpPr>
          <p:nvPr>
            <p:ph type="dt" sz="quarter" idx="1"/>
          </p:nvPr>
        </p:nvSpPr>
        <p:spPr bwMode="auto">
          <a:xfrm>
            <a:off x="3919538" y="0"/>
            <a:ext cx="2922587" cy="538163"/>
          </a:xfrm>
          <a:prstGeom prst="rect">
            <a:avLst/>
          </a:prstGeom>
          <a:noFill/>
          <a:ln w="9525">
            <a:noFill/>
            <a:miter lim="800000"/>
            <a:headEnd/>
            <a:tailEnd/>
          </a:ln>
          <a:effectLst/>
        </p:spPr>
        <p:txBody>
          <a:bodyPr vert="horz" wrap="square" lIns="90452" tIns="45226" rIns="90452" bIns="45226" numCol="1" anchor="t" anchorCtr="0" compatLnSpc="1">
            <a:prstTxWarp prst="textNoShape">
              <a:avLst/>
            </a:prstTxWarp>
          </a:bodyPr>
          <a:lstStyle>
            <a:lvl1pPr algn="r" defTabSz="904875">
              <a:lnSpc>
                <a:spcPct val="100000"/>
              </a:lnSpc>
              <a:spcBef>
                <a:spcPct val="0"/>
              </a:spcBef>
              <a:buClrTx/>
              <a:buFontTx/>
              <a:buNone/>
              <a:defRPr sz="1200" b="0">
                <a:latin typeface="Times New Roman" pitchFamily="18" charset="0"/>
                <a:ea typeface="新細明體" pitchFamily="18" charset="-120"/>
              </a:defRPr>
            </a:lvl1pPr>
          </a:lstStyle>
          <a:p>
            <a:pPr>
              <a:defRPr/>
            </a:pPr>
            <a:endParaRPr lang="en-US" altLang="zh-TW"/>
          </a:p>
        </p:txBody>
      </p:sp>
      <p:sp>
        <p:nvSpPr>
          <p:cNvPr id="55300" name="Rectangle 4"/>
          <p:cNvSpPr>
            <a:spLocks noGrp="1" noChangeArrowheads="1"/>
          </p:cNvSpPr>
          <p:nvPr>
            <p:ph type="ftr" sz="quarter" idx="2"/>
          </p:nvPr>
        </p:nvSpPr>
        <p:spPr bwMode="auto">
          <a:xfrm>
            <a:off x="0" y="9498013"/>
            <a:ext cx="2997200" cy="460375"/>
          </a:xfrm>
          <a:prstGeom prst="rect">
            <a:avLst/>
          </a:prstGeom>
          <a:noFill/>
          <a:ln w="9525">
            <a:noFill/>
            <a:miter lim="800000"/>
            <a:headEnd/>
            <a:tailEnd/>
          </a:ln>
          <a:effectLst/>
        </p:spPr>
        <p:txBody>
          <a:bodyPr vert="horz" wrap="square" lIns="90452" tIns="45226" rIns="90452" bIns="45226" numCol="1" anchor="b" anchorCtr="0" compatLnSpc="1">
            <a:prstTxWarp prst="textNoShape">
              <a:avLst/>
            </a:prstTxWarp>
          </a:bodyPr>
          <a:lstStyle>
            <a:lvl1pPr algn="l" defTabSz="904875">
              <a:lnSpc>
                <a:spcPct val="100000"/>
              </a:lnSpc>
              <a:spcBef>
                <a:spcPct val="0"/>
              </a:spcBef>
              <a:buClrTx/>
              <a:buFontTx/>
              <a:buNone/>
              <a:defRPr sz="1200" b="0">
                <a:latin typeface="Times New Roman" pitchFamily="18" charset="0"/>
                <a:ea typeface="新細明體" pitchFamily="18" charset="-120"/>
              </a:defRPr>
            </a:lvl1pPr>
          </a:lstStyle>
          <a:p>
            <a:pPr>
              <a:defRPr/>
            </a:pPr>
            <a:endParaRPr lang="en-US" altLang="zh-TW"/>
          </a:p>
        </p:txBody>
      </p:sp>
      <p:sp>
        <p:nvSpPr>
          <p:cNvPr id="55301" name="Rectangle 5"/>
          <p:cNvSpPr>
            <a:spLocks noGrp="1" noChangeArrowheads="1"/>
          </p:cNvSpPr>
          <p:nvPr>
            <p:ph type="sldNum" sz="quarter" idx="3"/>
          </p:nvPr>
        </p:nvSpPr>
        <p:spPr bwMode="auto">
          <a:xfrm>
            <a:off x="3919538" y="9498013"/>
            <a:ext cx="2922587" cy="460375"/>
          </a:xfrm>
          <a:prstGeom prst="rect">
            <a:avLst/>
          </a:prstGeom>
          <a:noFill/>
          <a:ln w="9525">
            <a:noFill/>
            <a:miter lim="800000"/>
            <a:headEnd/>
            <a:tailEnd/>
          </a:ln>
          <a:effectLst/>
        </p:spPr>
        <p:txBody>
          <a:bodyPr vert="horz" wrap="square" lIns="90452" tIns="45226" rIns="90452" bIns="45226" numCol="1" anchor="b" anchorCtr="0" compatLnSpc="1">
            <a:prstTxWarp prst="textNoShape">
              <a:avLst/>
            </a:prstTxWarp>
          </a:bodyPr>
          <a:lstStyle>
            <a:lvl1pPr algn="r" defTabSz="904875">
              <a:lnSpc>
                <a:spcPct val="100000"/>
              </a:lnSpc>
              <a:spcBef>
                <a:spcPct val="0"/>
              </a:spcBef>
              <a:buClrTx/>
              <a:buFontTx/>
              <a:buNone/>
              <a:defRPr sz="1200" b="0">
                <a:latin typeface="Times New Roman" pitchFamily="18" charset="0"/>
                <a:ea typeface="新細明體" pitchFamily="18" charset="-120"/>
              </a:defRPr>
            </a:lvl1pPr>
          </a:lstStyle>
          <a:p>
            <a:pPr>
              <a:defRPr/>
            </a:pPr>
            <a:fld id="{810E4775-ED02-44A6-9E46-CF5DF19C97BD}" type="slidenum">
              <a:rPr lang="en-US" altLang="zh-TW"/>
              <a:pPr>
                <a:defRPr/>
              </a:pPr>
              <a:t>‹#›</a:t>
            </a:fld>
            <a:endParaRPr lang="en-US" altLang="zh-TW"/>
          </a:p>
        </p:txBody>
      </p:sp>
    </p:spTree>
    <p:extLst>
      <p:ext uri="{BB962C8B-B14F-4D97-AF65-F5344CB8AC3E}">
        <p14:creationId xmlns:p14="http://schemas.microsoft.com/office/powerpoint/2010/main" val="17910885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500063"/>
          </a:xfrm>
          <a:prstGeom prst="rect">
            <a:avLst/>
          </a:prstGeom>
          <a:noFill/>
          <a:ln w="9525">
            <a:noFill/>
            <a:miter lim="800000"/>
            <a:headEnd/>
            <a:tailEnd/>
          </a:ln>
          <a:effectLst/>
        </p:spPr>
        <p:txBody>
          <a:bodyPr vert="horz" wrap="square" lIns="91177" tIns="45588" rIns="91177" bIns="45588" numCol="1" anchor="t" anchorCtr="0" compatLnSpc="1">
            <a:prstTxWarp prst="textNoShape">
              <a:avLst/>
            </a:prstTxWarp>
          </a:bodyPr>
          <a:lstStyle>
            <a:lvl1pPr algn="l" defTabSz="912813">
              <a:lnSpc>
                <a:spcPct val="100000"/>
              </a:lnSpc>
              <a:spcBef>
                <a:spcPct val="0"/>
              </a:spcBef>
              <a:buClrTx/>
              <a:buFontTx/>
              <a:buNone/>
              <a:defRPr sz="1200" b="0">
                <a:latin typeface="Times New Roman" pitchFamily="18" charset="0"/>
                <a:ea typeface="新細明體" pitchFamily="18" charset="-120"/>
              </a:defRPr>
            </a:lvl1pPr>
          </a:lstStyle>
          <a:p>
            <a:pPr>
              <a:defRPr/>
            </a:pPr>
            <a:endParaRPr lang="en-US" altLang="zh-TW"/>
          </a:p>
        </p:txBody>
      </p:sp>
      <p:sp>
        <p:nvSpPr>
          <p:cNvPr id="9219" name="Rectangle 3"/>
          <p:cNvSpPr>
            <a:spLocks noGrp="1" noChangeArrowheads="1"/>
          </p:cNvSpPr>
          <p:nvPr>
            <p:ph type="dt" idx="1"/>
          </p:nvPr>
        </p:nvSpPr>
        <p:spPr bwMode="auto">
          <a:xfrm>
            <a:off x="3886200" y="0"/>
            <a:ext cx="2971800" cy="500063"/>
          </a:xfrm>
          <a:prstGeom prst="rect">
            <a:avLst/>
          </a:prstGeom>
          <a:noFill/>
          <a:ln w="9525">
            <a:noFill/>
            <a:miter lim="800000"/>
            <a:headEnd/>
            <a:tailEnd/>
          </a:ln>
          <a:effectLst/>
        </p:spPr>
        <p:txBody>
          <a:bodyPr vert="horz" wrap="square" lIns="91177" tIns="45588" rIns="91177" bIns="45588" numCol="1" anchor="t" anchorCtr="0" compatLnSpc="1">
            <a:prstTxWarp prst="textNoShape">
              <a:avLst/>
            </a:prstTxWarp>
          </a:bodyPr>
          <a:lstStyle>
            <a:lvl1pPr algn="r" defTabSz="912813">
              <a:lnSpc>
                <a:spcPct val="100000"/>
              </a:lnSpc>
              <a:spcBef>
                <a:spcPct val="0"/>
              </a:spcBef>
              <a:buClrTx/>
              <a:buFontTx/>
              <a:buNone/>
              <a:defRPr sz="1200" b="0">
                <a:latin typeface="Times New Roman" pitchFamily="18" charset="0"/>
                <a:ea typeface="新細明體" pitchFamily="18" charset="-120"/>
              </a:defRPr>
            </a:lvl1pPr>
          </a:lstStyle>
          <a:p>
            <a:pPr>
              <a:defRPr/>
            </a:pPr>
            <a:endParaRPr lang="en-US" altLang="zh-TW"/>
          </a:p>
        </p:txBody>
      </p:sp>
      <p:sp>
        <p:nvSpPr>
          <p:cNvPr id="25604" name="Rectangle 4"/>
          <p:cNvSpPr>
            <a:spLocks noGrp="1" noRot="1" noChangeAspect="1" noChangeArrowheads="1" noTextEdit="1"/>
          </p:cNvSpPr>
          <p:nvPr>
            <p:ph type="sldImg" idx="2"/>
          </p:nvPr>
        </p:nvSpPr>
        <p:spPr bwMode="auto">
          <a:xfrm>
            <a:off x="935038" y="747713"/>
            <a:ext cx="4987925" cy="37417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915988" y="4738688"/>
            <a:ext cx="5026025" cy="4492625"/>
          </a:xfrm>
          <a:prstGeom prst="rect">
            <a:avLst/>
          </a:prstGeom>
          <a:noFill/>
          <a:ln w="9525">
            <a:noFill/>
            <a:miter lim="800000"/>
            <a:headEnd/>
            <a:tailEnd/>
          </a:ln>
          <a:effectLst/>
        </p:spPr>
        <p:txBody>
          <a:bodyPr vert="horz" wrap="square" lIns="91177" tIns="45588" rIns="91177" bIns="45588" numCol="1" anchor="t" anchorCtr="0" compatLnSpc="1">
            <a:prstTxWarp prst="textNoShape">
              <a:avLst/>
            </a:prstTxWarp>
          </a:bodyPr>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p>
        </p:txBody>
      </p:sp>
      <p:sp>
        <p:nvSpPr>
          <p:cNvPr id="9222" name="Rectangle 6"/>
          <p:cNvSpPr>
            <a:spLocks noGrp="1" noChangeArrowheads="1"/>
          </p:cNvSpPr>
          <p:nvPr>
            <p:ph type="ftr" sz="quarter" idx="4"/>
          </p:nvPr>
        </p:nvSpPr>
        <p:spPr bwMode="auto">
          <a:xfrm>
            <a:off x="0" y="9478963"/>
            <a:ext cx="2971800" cy="500062"/>
          </a:xfrm>
          <a:prstGeom prst="rect">
            <a:avLst/>
          </a:prstGeom>
          <a:noFill/>
          <a:ln w="9525">
            <a:noFill/>
            <a:miter lim="800000"/>
            <a:headEnd/>
            <a:tailEnd/>
          </a:ln>
          <a:effectLst/>
        </p:spPr>
        <p:txBody>
          <a:bodyPr vert="horz" wrap="square" lIns="91177" tIns="45588" rIns="91177" bIns="45588" numCol="1" anchor="b" anchorCtr="0" compatLnSpc="1">
            <a:prstTxWarp prst="textNoShape">
              <a:avLst/>
            </a:prstTxWarp>
          </a:bodyPr>
          <a:lstStyle>
            <a:lvl1pPr algn="l" defTabSz="912813">
              <a:lnSpc>
                <a:spcPct val="100000"/>
              </a:lnSpc>
              <a:spcBef>
                <a:spcPct val="0"/>
              </a:spcBef>
              <a:buClrTx/>
              <a:buFontTx/>
              <a:buNone/>
              <a:defRPr sz="1200" b="0">
                <a:latin typeface="Times New Roman" pitchFamily="18" charset="0"/>
                <a:ea typeface="新細明體" pitchFamily="18" charset="-120"/>
              </a:defRPr>
            </a:lvl1pPr>
          </a:lstStyle>
          <a:p>
            <a:pPr>
              <a:defRPr/>
            </a:pPr>
            <a:endParaRPr lang="en-US" altLang="zh-TW"/>
          </a:p>
        </p:txBody>
      </p:sp>
      <p:sp>
        <p:nvSpPr>
          <p:cNvPr id="9223" name="Rectangle 7"/>
          <p:cNvSpPr>
            <a:spLocks noGrp="1" noChangeArrowheads="1"/>
          </p:cNvSpPr>
          <p:nvPr>
            <p:ph type="sldNum" sz="quarter" idx="5"/>
          </p:nvPr>
        </p:nvSpPr>
        <p:spPr bwMode="auto">
          <a:xfrm>
            <a:off x="3886200" y="9478963"/>
            <a:ext cx="2971800" cy="500062"/>
          </a:xfrm>
          <a:prstGeom prst="rect">
            <a:avLst/>
          </a:prstGeom>
          <a:noFill/>
          <a:ln w="9525">
            <a:noFill/>
            <a:miter lim="800000"/>
            <a:headEnd/>
            <a:tailEnd/>
          </a:ln>
          <a:effectLst/>
        </p:spPr>
        <p:txBody>
          <a:bodyPr vert="horz" wrap="square" lIns="91177" tIns="45588" rIns="91177" bIns="45588" numCol="1" anchor="b" anchorCtr="0" compatLnSpc="1">
            <a:prstTxWarp prst="textNoShape">
              <a:avLst/>
            </a:prstTxWarp>
          </a:bodyPr>
          <a:lstStyle>
            <a:lvl1pPr algn="r" defTabSz="912813">
              <a:lnSpc>
                <a:spcPct val="100000"/>
              </a:lnSpc>
              <a:spcBef>
                <a:spcPct val="0"/>
              </a:spcBef>
              <a:buClrTx/>
              <a:buFontTx/>
              <a:buNone/>
              <a:defRPr sz="1200" b="0">
                <a:latin typeface="Times New Roman" pitchFamily="18" charset="0"/>
                <a:ea typeface="新細明體" pitchFamily="18" charset="-120"/>
              </a:defRPr>
            </a:lvl1pPr>
          </a:lstStyle>
          <a:p>
            <a:pPr>
              <a:defRPr/>
            </a:pPr>
            <a:fld id="{E0130F28-F0A7-4B86-862B-12987BABF6E3}" type="slidenum">
              <a:rPr lang="en-US" altLang="zh-TW"/>
              <a:pPr>
                <a:defRPr/>
              </a:pPr>
              <a:t>‹#›</a:t>
            </a:fld>
            <a:endParaRPr lang="en-US" altLang="zh-TW"/>
          </a:p>
        </p:txBody>
      </p:sp>
    </p:spTree>
    <p:extLst>
      <p:ext uri="{BB962C8B-B14F-4D97-AF65-F5344CB8AC3E}">
        <p14:creationId xmlns:p14="http://schemas.microsoft.com/office/powerpoint/2010/main" val="2070612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HK"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2400">
                <a:solidFill>
                  <a:schemeClr val="tx1"/>
                </a:solidFill>
                <a:latin typeface="Times New Roman" pitchFamily="18" charset="0"/>
                <a:ea typeface="新細明體" pitchFamily="18" charset="-120"/>
              </a:defRPr>
            </a:lvl1pPr>
            <a:lvl2pPr marL="742950" indent="-285750" defTabSz="912813" eaLnBrk="0" hangingPunct="0">
              <a:defRPr kumimoji="1" sz="2400">
                <a:solidFill>
                  <a:schemeClr val="tx1"/>
                </a:solidFill>
                <a:latin typeface="Times New Roman" pitchFamily="18" charset="0"/>
                <a:ea typeface="新細明體" pitchFamily="18" charset="-120"/>
              </a:defRPr>
            </a:lvl2pPr>
            <a:lvl3pPr marL="1143000" indent="-228600" defTabSz="912813" eaLnBrk="0" hangingPunct="0">
              <a:defRPr kumimoji="1" sz="2400">
                <a:solidFill>
                  <a:schemeClr val="tx1"/>
                </a:solidFill>
                <a:latin typeface="Times New Roman" pitchFamily="18" charset="0"/>
                <a:ea typeface="新細明體" pitchFamily="18" charset="-120"/>
              </a:defRPr>
            </a:lvl3pPr>
            <a:lvl4pPr marL="1600200" indent="-228600" defTabSz="912813" eaLnBrk="0" hangingPunct="0">
              <a:defRPr kumimoji="1" sz="2400">
                <a:solidFill>
                  <a:schemeClr val="tx1"/>
                </a:solidFill>
                <a:latin typeface="Times New Roman" pitchFamily="18" charset="0"/>
                <a:ea typeface="新細明體" pitchFamily="18" charset="-120"/>
              </a:defRPr>
            </a:lvl4pPr>
            <a:lvl5pPr marL="2057400" indent="-228600" defTabSz="912813" eaLnBrk="0" hangingPunct="0">
              <a:defRPr kumimoji="1" sz="2400">
                <a:solidFill>
                  <a:schemeClr val="tx1"/>
                </a:solidFill>
                <a:latin typeface="Times New Roman" pitchFamily="18" charset="0"/>
                <a:ea typeface="新細明體" pitchFamily="18" charset="-120"/>
              </a:defRPr>
            </a:lvl5pPr>
            <a:lvl6pPr marL="2514600" indent="-228600" defTabSz="912813"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defTabSz="912813"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defTabSz="912813"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defTabSz="912813"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E6B6E12E-23A5-4A91-AA2A-3B812103E06A}" type="slidenum">
              <a:rPr lang="en-US" altLang="zh-TW" sz="1200" smtClean="0"/>
              <a:pPr eaLnBrk="1" hangingPunct="1"/>
              <a:t>2</a:t>
            </a:fld>
            <a:endParaRPr lang="en-US" altLang="zh-TW"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HK"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2400">
                <a:solidFill>
                  <a:schemeClr val="tx1"/>
                </a:solidFill>
                <a:latin typeface="Times New Roman" pitchFamily="18" charset="0"/>
                <a:ea typeface="新細明體" pitchFamily="18" charset="-120"/>
              </a:defRPr>
            </a:lvl1pPr>
            <a:lvl2pPr marL="742950" indent="-285750" defTabSz="912813" eaLnBrk="0" hangingPunct="0">
              <a:defRPr kumimoji="1" sz="2400">
                <a:solidFill>
                  <a:schemeClr val="tx1"/>
                </a:solidFill>
                <a:latin typeface="Times New Roman" pitchFamily="18" charset="0"/>
                <a:ea typeface="新細明體" pitchFamily="18" charset="-120"/>
              </a:defRPr>
            </a:lvl2pPr>
            <a:lvl3pPr marL="1143000" indent="-228600" defTabSz="912813" eaLnBrk="0" hangingPunct="0">
              <a:defRPr kumimoji="1" sz="2400">
                <a:solidFill>
                  <a:schemeClr val="tx1"/>
                </a:solidFill>
                <a:latin typeface="Times New Roman" pitchFamily="18" charset="0"/>
                <a:ea typeface="新細明體" pitchFamily="18" charset="-120"/>
              </a:defRPr>
            </a:lvl3pPr>
            <a:lvl4pPr marL="1600200" indent="-228600" defTabSz="912813" eaLnBrk="0" hangingPunct="0">
              <a:defRPr kumimoji="1" sz="2400">
                <a:solidFill>
                  <a:schemeClr val="tx1"/>
                </a:solidFill>
                <a:latin typeface="Times New Roman" pitchFamily="18" charset="0"/>
                <a:ea typeface="新細明體" pitchFamily="18" charset="-120"/>
              </a:defRPr>
            </a:lvl4pPr>
            <a:lvl5pPr marL="2057400" indent="-228600" defTabSz="912813" eaLnBrk="0" hangingPunct="0">
              <a:defRPr kumimoji="1" sz="2400">
                <a:solidFill>
                  <a:schemeClr val="tx1"/>
                </a:solidFill>
                <a:latin typeface="Times New Roman" pitchFamily="18" charset="0"/>
                <a:ea typeface="新細明體" pitchFamily="18" charset="-120"/>
              </a:defRPr>
            </a:lvl5pPr>
            <a:lvl6pPr marL="2514600" indent="-228600" defTabSz="912813"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defTabSz="912813"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defTabSz="912813"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defTabSz="912813"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B3FA01BA-2C22-470E-9732-326C454A5ABD}" type="slidenum">
              <a:rPr lang="en-US" altLang="zh-TW" sz="1200" smtClean="0"/>
              <a:pPr eaLnBrk="1" hangingPunct="1"/>
              <a:t>4</a:t>
            </a:fld>
            <a:endParaRPr lang="en-US" altLang="zh-TW"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投影片圖像版面配置區 1"/>
          <p:cNvSpPr>
            <a:spLocks noGrp="1" noRot="1" noChangeAspect="1" noTextEdit="1"/>
          </p:cNvSpPr>
          <p:nvPr>
            <p:ph type="sldImg"/>
          </p:nvPr>
        </p:nvSpPr>
        <p:spPr>
          <a:ln/>
        </p:spPr>
      </p:sp>
      <p:sp>
        <p:nvSpPr>
          <p:cNvPr id="28675"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smtClean="0"/>
          </a:p>
        </p:txBody>
      </p:sp>
      <p:sp>
        <p:nvSpPr>
          <p:cNvPr id="28676"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eaLnBrk="0" hangingPunct="0">
              <a:defRPr kumimoji="1" sz="2400">
                <a:solidFill>
                  <a:schemeClr val="tx1"/>
                </a:solidFill>
                <a:latin typeface="Times New Roman" pitchFamily="18" charset="0"/>
                <a:ea typeface="新細明體" pitchFamily="18" charset="-120"/>
              </a:defRPr>
            </a:lvl1pPr>
            <a:lvl2pPr marL="742950" indent="-285750" defTabSz="911225" eaLnBrk="0" hangingPunct="0">
              <a:defRPr kumimoji="1" sz="2400">
                <a:solidFill>
                  <a:schemeClr val="tx1"/>
                </a:solidFill>
                <a:latin typeface="Times New Roman" pitchFamily="18" charset="0"/>
                <a:ea typeface="新細明體" pitchFamily="18" charset="-120"/>
              </a:defRPr>
            </a:lvl2pPr>
            <a:lvl3pPr marL="1143000" indent="-228600" defTabSz="911225" eaLnBrk="0" hangingPunct="0">
              <a:defRPr kumimoji="1" sz="2400">
                <a:solidFill>
                  <a:schemeClr val="tx1"/>
                </a:solidFill>
                <a:latin typeface="Times New Roman" pitchFamily="18" charset="0"/>
                <a:ea typeface="新細明體" pitchFamily="18" charset="-120"/>
              </a:defRPr>
            </a:lvl3pPr>
            <a:lvl4pPr marL="1600200" indent="-228600" defTabSz="911225" eaLnBrk="0" hangingPunct="0">
              <a:defRPr kumimoji="1" sz="2400">
                <a:solidFill>
                  <a:schemeClr val="tx1"/>
                </a:solidFill>
                <a:latin typeface="Times New Roman" pitchFamily="18" charset="0"/>
                <a:ea typeface="新細明體" pitchFamily="18" charset="-120"/>
              </a:defRPr>
            </a:lvl4pPr>
            <a:lvl5pPr marL="2057400" indent="-228600" defTabSz="911225" eaLnBrk="0" hangingPunct="0">
              <a:defRPr kumimoji="1" sz="2400">
                <a:solidFill>
                  <a:schemeClr val="tx1"/>
                </a:solidFill>
                <a:latin typeface="Times New Roman" pitchFamily="18" charset="0"/>
                <a:ea typeface="新細明體" pitchFamily="18" charset="-120"/>
              </a:defRPr>
            </a:lvl5pPr>
            <a:lvl6pPr marL="2514600" indent="-228600" defTabSz="911225"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defTabSz="911225"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defTabSz="911225"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defTabSz="911225"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4D2ED048-F2A6-45F4-8FF1-C03C54E98DE1}" type="slidenum">
              <a:rPr lang="en-US" altLang="zh-TW" sz="1200" smtClean="0"/>
              <a:pPr eaLnBrk="1" hangingPunct="1"/>
              <a:t>9</a:t>
            </a:fld>
            <a:endParaRPr lang="en-US" altLang="zh-TW"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3"/>
          <p:cNvSpPr>
            <a:spLocks noChangeArrowheads="1"/>
          </p:cNvSpPr>
          <p:nvPr/>
        </p:nvSpPr>
        <p:spPr bwMode="white">
          <a:xfrm>
            <a:off x="0" y="6705600"/>
            <a:ext cx="9144000" cy="152400"/>
          </a:xfrm>
          <a:prstGeom prst="rect">
            <a:avLst/>
          </a:prstGeom>
          <a:solidFill>
            <a:srgbClr val="FFFFFF"/>
          </a:soli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kumimoji="0" lang="en-US" altLang="zh-HK" smtClean="0"/>
          </a:p>
        </p:txBody>
      </p:sp>
      <p:sp>
        <p:nvSpPr>
          <p:cNvPr id="5" name="Rectangle 14"/>
          <p:cNvSpPr>
            <a:spLocks noChangeArrowheads="1"/>
          </p:cNvSpPr>
          <p:nvPr/>
        </p:nvSpPr>
        <p:spPr bwMode="white">
          <a:xfrm>
            <a:off x="8991600" y="3175"/>
            <a:ext cx="152400" cy="6858000"/>
          </a:xfrm>
          <a:prstGeom prst="rect">
            <a:avLst/>
          </a:prstGeom>
          <a:solidFill>
            <a:srgbClr val="FFFFFF"/>
          </a:soli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kumimoji="0" lang="en-US" altLang="zh-HK" smtClean="0"/>
          </a:p>
        </p:txBody>
      </p:sp>
      <p:sp>
        <p:nvSpPr>
          <p:cNvPr id="6" name="Rectangle 19"/>
          <p:cNvSpPr>
            <a:spLocks noChangeArrowheads="1"/>
          </p:cNvSpPr>
          <p:nvPr/>
        </p:nvSpPr>
        <p:spPr bwMode="white">
          <a:xfrm>
            <a:off x="0" y="0"/>
            <a:ext cx="152400" cy="6858000"/>
          </a:xfrm>
          <a:prstGeom prst="rect">
            <a:avLst/>
          </a:prstGeom>
          <a:solidFill>
            <a:srgbClr val="FFFFFF"/>
          </a:soli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kumimoji="0" lang="en-US" altLang="zh-HK" smtClean="0"/>
          </a:p>
        </p:txBody>
      </p:sp>
      <p:sp>
        <p:nvSpPr>
          <p:cNvPr id="7" name="Rectangle 20"/>
          <p:cNvSpPr>
            <a:spLocks noChangeArrowheads="1"/>
          </p:cNvSpPr>
          <p:nvPr/>
        </p:nvSpPr>
        <p:spPr bwMode="white">
          <a:xfrm>
            <a:off x="0" y="0"/>
            <a:ext cx="9144000" cy="2514600"/>
          </a:xfrm>
          <a:prstGeom prst="rect">
            <a:avLst/>
          </a:prstGeom>
          <a:solidFill>
            <a:srgbClr val="FFFFFF"/>
          </a:soli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kumimoji="0" lang="en-US" altLang="zh-HK" smtClean="0"/>
          </a:p>
        </p:txBody>
      </p:sp>
      <p:sp>
        <p:nvSpPr>
          <p:cNvPr id="10" name="Rectangle 9"/>
          <p:cNvSpPr>
            <a:spLocks noChangeArrowheads="1"/>
          </p:cNvSpPr>
          <p:nvPr userDrawn="1"/>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kumimoji="0" lang="en-US"/>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kumimoji="0" lang="en-US" dirty="0"/>
          </a:p>
        </p:txBody>
      </p:sp>
      <p:sp>
        <p:nvSpPr>
          <p:cNvPr id="12" name="Oval 11"/>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13" name="Rectangle 12"/>
          <p:cNvSpPr>
            <a:spLocks noChangeArrowheads="1"/>
          </p:cNvSpPr>
          <p:nvPr userDrawn="1"/>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r>
              <a:rPr lang="zh-TW" altLang="en-US" sz="1400" b="1" i="1" dirty="0" smtClean="0">
                <a:solidFill>
                  <a:schemeClr val="bg1"/>
                </a:solidFill>
                <a:ea typeface="標楷體" pitchFamily="65" charset="-120"/>
              </a:rPr>
              <a:t>公眾對 </a:t>
            </a:r>
            <a:r>
              <a:rPr lang="zh-HK" altLang="en-US" sz="1400" b="1" i="1" dirty="0" smtClean="0">
                <a:solidFill>
                  <a:schemeClr val="bg1"/>
                </a:solidFill>
                <a:ea typeface="標楷體" pitchFamily="65" charset="-120"/>
              </a:rPr>
              <a:t>201</a:t>
            </a:r>
            <a:r>
              <a:rPr lang="en-US" altLang="zh-HK" sz="1400" b="1" i="1" dirty="0" smtClean="0">
                <a:solidFill>
                  <a:schemeClr val="bg1"/>
                </a:solidFill>
                <a:ea typeface="標楷體" pitchFamily="65" charset="-120"/>
              </a:rPr>
              <a:t>8</a:t>
            </a:r>
            <a:r>
              <a:rPr lang="zh-HK" altLang="en-US" sz="1400" b="1" i="1" dirty="0" smtClean="0">
                <a:solidFill>
                  <a:schemeClr val="bg1"/>
                </a:solidFill>
                <a:ea typeface="標楷體" pitchFamily="65" charset="-120"/>
              </a:rPr>
              <a:t>年</a:t>
            </a:r>
            <a:r>
              <a:rPr lang="zh-TW" altLang="en-US" sz="1400" b="1" i="1" dirty="0" smtClean="0">
                <a:solidFill>
                  <a:schemeClr val="bg1"/>
                </a:solidFill>
                <a:ea typeface="標楷體" pitchFamily="65" charset="-120"/>
              </a:rPr>
              <a:t>施政報告扶貧措施的意見調查</a:t>
            </a:r>
            <a:endParaRPr lang="zh-TW" altLang="en-US" sz="1400" b="1" i="1" dirty="0">
              <a:solidFill>
                <a:schemeClr val="bg1"/>
              </a:solidFill>
              <a:ea typeface="標楷體" pitchFamily="65" charset="-120"/>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ltLang="zh-HK"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altLang="zh-HK" smtClean="0"/>
              <a:t>Click to edit Master title style</a:t>
            </a:r>
            <a:endParaRPr lang="en-US"/>
          </a:p>
        </p:txBody>
      </p:sp>
    </p:spTree>
    <p:extLst>
      <p:ext uri="{BB962C8B-B14F-4D97-AF65-F5344CB8AC3E}">
        <p14:creationId xmlns:p14="http://schemas.microsoft.com/office/powerpoint/2010/main" val="64270256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smtClean="0"/>
              <a:t>Click to edit Master title style</a:t>
            </a:r>
            <a:endParaRPr lang="en-US"/>
          </a:p>
        </p:txBody>
      </p:sp>
    </p:spTree>
    <p:extLst>
      <p:ext uri="{BB962C8B-B14F-4D97-AF65-F5344CB8AC3E}">
        <p14:creationId xmlns:p14="http://schemas.microsoft.com/office/powerpoint/2010/main" val="2768999972"/>
      </p:ext>
    </p:extLst>
  </p:cSld>
  <p:clrMapOvr>
    <a:masterClrMapping/>
  </p:clrMapOvr>
  <p:timing>
    <p:tnLst>
      <p:par>
        <p:cTn id="1" dur="indefinite" restart="never" nodeType="tmRoot"/>
      </p:par>
    </p:tnLst>
  </p:timing>
  <p:hf hdr="0" ft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kumimoji="0" lang="en-US" altLang="zh-HK" smtClean="0"/>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kumimoji="0" lang="en-US" altLang="zh-HK" smtClean="0"/>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kumimoji="0" lang="en-US" altLang="zh-HK" smtClean="0"/>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kumimoji="0" lang="en-US" altLang="zh-HK" smtClean="0"/>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r>
              <a:rPr lang="zh-TW" altLang="en-US" sz="1400" b="1" i="1" dirty="0">
                <a:solidFill>
                  <a:schemeClr val="bg1"/>
                </a:solidFill>
                <a:ea typeface="標楷體" pitchFamily="65" charset="-120"/>
              </a:rPr>
              <a:t>公眾對 </a:t>
            </a:r>
            <a:r>
              <a:rPr lang="zh-HK" altLang="en-US" sz="1400" b="1" i="1" dirty="0" smtClean="0">
                <a:solidFill>
                  <a:schemeClr val="bg1"/>
                </a:solidFill>
                <a:ea typeface="標楷體" pitchFamily="65" charset="-120"/>
              </a:rPr>
              <a:t>201</a:t>
            </a:r>
            <a:r>
              <a:rPr lang="en-US" altLang="zh-HK" sz="1400" b="1" i="1" dirty="0" smtClean="0">
                <a:solidFill>
                  <a:schemeClr val="bg1"/>
                </a:solidFill>
                <a:ea typeface="標楷體" pitchFamily="65" charset="-120"/>
              </a:rPr>
              <a:t>8</a:t>
            </a:r>
            <a:r>
              <a:rPr lang="zh-HK" altLang="en-US" sz="1400" b="1" i="1" dirty="0" smtClean="0">
                <a:solidFill>
                  <a:schemeClr val="bg1"/>
                </a:solidFill>
                <a:ea typeface="標楷體" pitchFamily="65" charset="-120"/>
              </a:rPr>
              <a:t>年</a:t>
            </a:r>
            <a:r>
              <a:rPr lang="zh-TW" altLang="en-US" sz="1400" b="1" i="1" dirty="0" smtClean="0">
                <a:solidFill>
                  <a:schemeClr val="bg1"/>
                </a:solidFill>
                <a:ea typeface="標楷體" pitchFamily="65" charset="-120"/>
              </a:rPr>
              <a:t>施</a:t>
            </a:r>
            <a:r>
              <a:rPr lang="zh-TW" altLang="en-US" sz="1400" b="1" i="1" dirty="0">
                <a:solidFill>
                  <a:schemeClr val="bg1"/>
                </a:solidFill>
                <a:ea typeface="標楷體" pitchFamily="65" charset="-120"/>
              </a:rPr>
              <a:t>政報告扶貧措施的意見調查 </a:t>
            </a: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kumimoji="0" lang="en-US" dirty="0"/>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1033"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zh-HK" smtClean="0"/>
              <a:t>Click to edit Master title style</a:t>
            </a:r>
          </a:p>
        </p:txBody>
      </p:sp>
      <p:sp>
        <p:nvSpPr>
          <p:cNvPr id="1034" name="Text Placeholder 12"/>
          <p:cNvSpPr>
            <a:spLocks noGrp="1"/>
          </p:cNvSpPr>
          <p:nvPr>
            <p:ph type="body" idx="1"/>
          </p:nvPr>
        </p:nvSpPr>
        <p:spPr bwMode="auto">
          <a:xfrm>
            <a:off x="304800" y="1565275"/>
            <a:ext cx="8534400" cy="460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HK" smtClean="0"/>
              <a:t>Click to edit Master text styles</a:t>
            </a:r>
          </a:p>
          <a:p>
            <a:pPr lvl="1"/>
            <a:r>
              <a:rPr lang="en-US" altLang="zh-HK" smtClean="0"/>
              <a:t>Second level</a:t>
            </a:r>
          </a:p>
          <a:p>
            <a:pPr lvl="2"/>
            <a:r>
              <a:rPr lang="en-US" altLang="zh-HK" smtClean="0"/>
              <a:t>Third level</a:t>
            </a:r>
          </a:p>
          <a:p>
            <a:pPr lvl="3"/>
            <a:r>
              <a:rPr lang="en-US" altLang="zh-HK" smtClean="0"/>
              <a:t>Fourth level</a:t>
            </a:r>
          </a:p>
          <a:p>
            <a:pPr lvl="4"/>
            <a:r>
              <a:rPr lang="en-US" altLang="zh-HK" smtClean="0"/>
              <a:t>Fifth level</a:t>
            </a:r>
          </a:p>
        </p:txBody>
      </p:sp>
      <p:sp>
        <p:nvSpPr>
          <p:cNvPr id="25" name="Slide Number Placeholder 3"/>
          <p:cNvSpPr txBox="1">
            <a:spLocks/>
          </p:cNvSpPr>
          <p:nvPr/>
        </p:nvSpPr>
        <p:spPr>
          <a:xfrm>
            <a:off x="8459788" y="6388100"/>
            <a:ext cx="531812" cy="393700"/>
          </a:xfrm>
          <a:prstGeom prst="rect">
            <a:avLst/>
          </a:prstGeom>
        </p:spPr>
        <p:txBody>
          <a:bodyPr/>
          <a:lstStyle>
            <a:defPPr>
              <a:defRPr lang="zh-TW"/>
            </a:defPPr>
            <a:lvl1pPr algn="l" rtl="0" fontAlgn="base">
              <a:spcBef>
                <a:spcPct val="0"/>
              </a:spcBef>
              <a:spcAft>
                <a:spcPct val="0"/>
              </a:spcAft>
              <a:defRPr kumimoji="1" sz="2400" kern="1200">
                <a:solidFill>
                  <a:srgbClr val="FFFFFF"/>
                </a:solidFill>
                <a:latin typeface="Times New Roman" pitchFamily="18" charset="0"/>
                <a:ea typeface="新細明體" pitchFamily="18" charset="-120"/>
                <a:cs typeface="+mn-cs"/>
              </a:defRPr>
            </a:lvl1pPr>
            <a:lvl2pPr marL="4572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2pPr>
            <a:lvl3pPr marL="9144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3pPr>
            <a:lvl4pPr marL="13716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4pPr>
            <a:lvl5pPr marL="18288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5pPr>
            <a:lvl6pPr marL="2286000" algn="l" defTabSz="914400" rtl="0" eaLnBrk="1" latinLnBrk="0" hangingPunct="1">
              <a:defRPr kumimoji="1" sz="2400" kern="1200">
                <a:solidFill>
                  <a:schemeClr val="tx1"/>
                </a:solidFill>
                <a:latin typeface="Times New Roman" pitchFamily="18" charset="0"/>
                <a:ea typeface="新細明體" pitchFamily="18" charset="-120"/>
                <a:cs typeface="+mn-cs"/>
              </a:defRPr>
            </a:lvl6pPr>
            <a:lvl7pPr marL="2743200" algn="l" defTabSz="914400" rtl="0" eaLnBrk="1" latinLnBrk="0" hangingPunct="1">
              <a:defRPr kumimoji="1" sz="2400" kern="1200">
                <a:solidFill>
                  <a:schemeClr val="tx1"/>
                </a:solidFill>
                <a:latin typeface="Times New Roman" pitchFamily="18" charset="0"/>
                <a:ea typeface="新細明體" pitchFamily="18" charset="-120"/>
                <a:cs typeface="+mn-cs"/>
              </a:defRPr>
            </a:lvl7pPr>
            <a:lvl8pPr marL="3200400" algn="l" defTabSz="914400" rtl="0" eaLnBrk="1" latinLnBrk="0" hangingPunct="1">
              <a:defRPr kumimoji="1" sz="2400" kern="1200">
                <a:solidFill>
                  <a:schemeClr val="tx1"/>
                </a:solidFill>
                <a:latin typeface="Times New Roman" pitchFamily="18" charset="0"/>
                <a:ea typeface="新細明體" pitchFamily="18" charset="-120"/>
                <a:cs typeface="+mn-cs"/>
              </a:defRPr>
            </a:lvl8pPr>
            <a:lvl9pPr marL="3657600" algn="l" defTabSz="914400" rtl="0" eaLnBrk="1" latinLnBrk="0" hangingPunct="1">
              <a:defRPr kumimoji="1" sz="2400" kern="1200">
                <a:solidFill>
                  <a:schemeClr val="tx1"/>
                </a:solidFill>
                <a:latin typeface="Times New Roman" pitchFamily="18" charset="0"/>
                <a:ea typeface="新細明體" pitchFamily="18" charset="-120"/>
                <a:cs typeface="+mn-cs"/>
              </a:defRPr>
            </a:lvl9pPr>
          </a:lstStyle>
          <a:p>
            <a:pPr>
              <a:defRPr/>
            </a:pPr>
            <a:fld id="{B33F634F-C129-4381-9DFB-57C3891EEB30}" type="slidenum">
              <a:rPr lang="zh-TW" altLang="en-US" sz="1400" smtClean="0"/>
              <a:pPr>
                <a:defRPr/>
              </a:pPr>
              <a:t>‹#›</a:t>
            </a:fld>
            <a:endParaRPr lang="zh-TW" altLang="en-US" sz="1400" dirty="0"/>
          </a:p>
        </p:txBody>
      </p:sp>
    </p:spTree>
  </p:cSld>
  <p:clrMap bg1="lt1" tx1="dk1" bg2="lt2" tx2="dk2" accent1="accent1" accent2="accent2" accent3="accent3" accent4="accent4" accent5="accent5" accent6="accent6" hlink="hlink" folHlink="folHlink"/>
  <p:sldLayoutIdLst>
    <p:sldLayoutId id="2147484272" r:id="rId1"/>
    <p:sldLayoutId id="2147484271" r:id="rId2"/>
  </p:sldLayoutIdLst>
  <p:timing>
    <p:tnLst>
      <p:par>
        <p:cTn id="1" dur="indefinite" restart="never" nodeType="tmRoot"/>
      </p:par>
    </p:tnLst>
  </p:timing>
  <p:hf hdr="0" ftr="0" dt="0"/>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ea typeface="微軟正黑體" pitchFamily="34" charset="-120"/>
        </a:defRPr>
      </a:lvl2pPr>
      <a:lvl3pPr algn="ctr" rtl="0" eaLnBrk="0" fontAlgn="base" hangingPunct="0">
        <a:spcBef>
          <a:spcPct val="0"/>
        </a:spcBef>
        <a:spcAft>
          <a:spcPct val="0"/>
        </a:spcAft>
        <a:defRPr sz="3300">
          <a:solidFill>
            <a:srgbClr val="7B9899"/>
          </a:solidFill>
          <a:latin typeface="Georgia" pitchFamily="18" charset="0"/>
          <a:ea typeface="微軟正黑體" pitchFamily="34" charset="-120"/>
        </a:defRPr>
      </a:lvl3pPr>
      <a:lvl4pPr algn="ctr" rtl="0" eaLnBrk="0" fontAlgn="base" hangingPunct="0">
        <a:spcBef>
          <a:spcPct val="0"/>
        </a:spcBef>
        <a:spcAft>
          <a:spcPct val="0"/>
        </a:spcAft>
        <a:defRPr sz="3300">
          <a:solidFill>
            <a:srgbClr val="7B9899"/>
          </a:solidFill>
          <a:latin typeface="Georgia" pitchFamily="18" charset="0"/>
          <a:ea typeface="微軟正黑體" pitchFamily="34" charset="-120"/>
        </a:defRPr>
      </a:lvl4pPr>
      <a:lvl5pPr algn="ctr" rtl="0" eaLnBrk="0" fontAlgn="base" hangingPunct="0">
        <a:spcBef>
          <a:spcPct val="0"/>
        </a:spcBef>
        <a:spcAft>
          <a:spcPct val="0"/>
        </a:spcAft>
        <a:defRPr sz="3300">
          <a:solidFill>
            <a:srgbClr val="7B9899"/>
          </a:solidFill>
          <a:latin typeface="Georgia" pitchFamily="18" charset="0"/>
          <a:ea typeface="微軟正黑體" pitchFamily="34" charset="-120"/>
        </a:defRPr>
      </a:lvl5pPr>
      <a:lvl6pPr marL="457200" algn="ctr" rtl="0" fontAlgn="base">
        <a:spcBef>
          <a:spcPct val="0"/>
        </a:spcBef>
        <a:spcAft>
          <a:spcPct val="0"/>
        </a:spcAft>
        <a:defRPr sz="3300">
          <a:solidFill>
            <a:srgbClr val="7B9899"/>
          </a:solidFill>
          <a:latin typeface="Georgia" pitchFamily="18" charset="0"/>
          <a:ea typeface="微軟正黑體" pitchFamily="34" charset="-120"/>
        </a:defRPr>
      </a:lvl6pPr>
      <a:lvl7pPr marL="914400" algn="ctr" rtl="0" fontAlgn="base">
        <a:spcBef>
          <a:spcPct val="0"/>
        </a:spcBef>
        <a:spcAft>
          <a:spcPct val="0"/>
        </a:spcAft>
        <a:defRPr sz="3300">
          <a:solidFill>
            <a:srgbClr val="7B9899"/>
          </a:solidFill>
          <a:latin typeface="Georgia" pitchFamily="18" charset="0"/>
          <a:ea typeface="微軟正黑體" pitchFamily="34" charset="-120"/>
        </a:defRPr>
      </a:lvl7pPr>
      <a:lvl8pPr marL="1371600" algn="ctr" rtl="0" fontAlgn="base">
        <a:spcBef>
          <a:spcPct val="0"/>
        </a:spcBef>
        <a:spcAft>
          <a:spcPct val="0"/>
        </a:spcAft>
        <a:defRPr sz="3300">
          <a:solidFill>
            <a:srgbClr val="7B9899"/>
          </a:solidFill>
          <a:latin typeface="Georgia" pitchFamily="18" charset="0"/>
          <a:ea typeface="微軟正黑體" pitchFamily="34" charset="-120"/>
        </a:defRPr>
      </a:lvl8pPr>
      <a:lvl9pPr marL="1828800" algn="ctr" rtl="0" fontAlgn="base">
        <a:spcBef>
          <a:spcPct val="0"/>
        </a:spcBef>
        <a:spcAft>
          <a:spcPct val="0"/>
        </a:spcAft>
        <a:defRPr sz="3300">
          <a:solidFill>
            <a:srgbClr val="7B9899"/>
          </a:solidFill>
          <a:latin typeface="Georgia" pitchFamily="18" charset="0"/>
          <a:ea typeface="微軟正黑體" pitchFamily="34" charset="-12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1371600" y="2852738"/>
            <a:ext cx="6400800" cy="1296987"/>
          </a:xfrm>
        </p:spPr>
        <p:txBody>
          <a:bodyPr>
            <a:normAutofit/>
          </a:bodyPr>
          <a:lstStyle/>
          <a:p>
            <a:pPr>
              <a:spcBef>
                <a:spcPct val="0"/>
              </a:spcBef>
              <a:buFont typeface="Wingdings 2"/>
              <a:buNone/>
              <a:defRPr/>
            </a:pPr>
            <a:r>
              <a:rPr kumimoji="1" lang="zh-TW" altLang="en-US" sz="3000" dirty="0">
                <a:solidFill>
                  <a:schemeClr val="tx1"/>
                </a:solidFill>
                <a:latin typeface="Times New Roman" pitchFamily="18" charset="0"/>
                <a:ea typeface="標楷體" pitchFamily="65" charset="-120"/>
              </a:rPr>
              <a:t>公眾</a:t>
            </a:r>
            <a:r>
              <a:rPr kumimoji="1" lang="zh-TW" altLang="en-US" sz="3000" dirty="0">
                <a:solidFill>
                  <a:schemeClr val="tx1"/>
                </a:solidFill>
                <a:latin typeface="Times New Roman" pitchFamily="18" charset="0"/>
                <a:ea typeface="標楷體" pitchFamily="65" charset="-120"/>
                <a:cs typeface="Times New Roman" pitchFamily="18" charset="0"/>
              </a:rPr>
              <a:t>對 </a:t>
            </a:r>
            <a:r>
              <a:rPr kumimoji="1" lang="en-US" altLang="zh-HK" sz="3000" dirty="0" smtClean="0">
                <a:solidFill>
                  <a:schemeClr val="tx1"/>
                </a:solidFill>
                <a:latin typeface="Times New Roman" pitchFamily="18" charset="0"/>
                <a:ea typeface="標楷體" pitchFamily="65" charset="-120"/>
                <a:cs typeface="Times New Roman" pitchFamily="18" charset="0"/>
              </a:rPr>
              <a:t>2018</a:t>
            </a:r>
            <a:r>
              <a:rPr kumimoji="1" lang="zh-TW" altLang="en-US" sz="3000" dirty="0" smtClean="0">
                <a:solidFill>
                  <a:schemeClr val="tx1"/>
                </a:solidFill>
                <a:latin typeface="Times New Roman" pitchFamily="18" charset="0"/>
                <a:ea typeface="標楷體" pitchFamily="65" charset="-120"/>
                <a:cs typeface="Times New Roman" pitchFamily="18" charset="0"/>
              </a:rPr>
              <a:t>年</a:t>
            </a:r>
            <a:r>
              <a:rPr kumimoji="1" lang="zh-TW" altLang="en-US" sz="3000" dirty="0" smtClean="0">
                <a:solidFill>
                  <a:schemeClr val="tx1"/>
                </a:solidFill>
                <a:latin typeface="Times New Roman" pitchFamily="18" charset="0"/>
                <a:ea typeface="標楷體" pitchFamily="65" charset="-120"/>
              </a:rPr>
              <a:t>施</a:t>
            </a:r>
            <a:r>
              <a:rPr kumimoji="1" lang="zh-TW" altLang="en-US" sz="3000" dirty="0">
                <a:solidFill>
                  <a:schemeClr val="tx1"/>
                </a:solidFill>
                <a:latin typeface="Times New Roman" pitchFamily="18" charset="0"/>
                <a:ea typeface="標楷體" pitchFamily="65" charset="-120"/>
              </a:rPr>
              <a:t>政報</a:t>
            </a:r>
            <a:r>
              <a:rPr kumimoji="1" lang="zh-TW" altLang="en-US" sz="3000" dirty="0" smtClean="0">
                <a:solidFill>
                  <a:schemeClr val="tx1"/>
                </a:solidFill>
                <a:latin typeface="Times New Roman" pitchFamily="18" charset="0"/>
                <a:ea typeface="標楷體" pitchFamily="65" charset="-120"/>
              </a:rPr>
              <a:t>告</a:t>
            </a:r>
            <a:endParaRPr kumimoji="1" lang="en-US" altLang="zh-TW" sz="3000" dirty="0" smtClean="0">
              <a:solidFill>
                <a:schemeClr val="tx1"/>
              </a:solidFill>
              <a:latin typeface="Times New Roman" pitchFamily="18" charset="0"/>
              <a:ea typeface="標楷體" pitchFamily="65" charset="-120"/>
            </a:endParaRPr>
          </a:p>
          <a:p>
            <a:pPr>
              <a:spcBef>
                <a:spcPct val="0"/>
              </a:spcBef>
              <a:defRPr/>
            </a:pPr>
            <a:r>
              <a:rPr kumimoji="1" lang="zh-TW" altLang="en-US" sz="3000" dirty="0" smtClean="0">
                <a:solidFill>
                  <a:schemeClr val="tx1"/>
                </a:solidFill>
                <a:latin typeface="Times New Roman" pitchFamily="18" charset="0"/>
                <a:ea typeface="標楷體" pitchFamily="65" charset="-120"/>
              </a:rPr>
              <a:t>扶</a:t>
            </a:r>
            <a:r>
              <a:rPr kumimoji="1" lang="zh-TW" altLang="en-US" sz="3000" dirty="0">
                <a:solidFill>
                  <a:schemeClr val="tx1"/>
                </a:solidFill>
                <a:latin typeface="Times New Roman" pitchFamily="18" charset="0"/>
                <a:ea typeface="標楷體" pitchFamily="65" charset="-120"/>
              </a:rPr>
              <a:t>貧措施的意見調</a:t>
            </a:r>
            <a:r>
              <a:rPr kumimoji="1" lang="zh-TW" altLang="en-US" sz="3000" dirty="0" smtClean="0">
                <a:solidFill>
                  <a:schemeClr val="tx1"/>
                </a:solidFill>
                <a:latin typeface="Times New Roman" pitchFamily="18" charset="0"/>
                <a:ea typeface="標楷體" pitchFamily="65" charset="-120"/>
              </a:rPr>
              <a:t>查</a:t>
            </a:r>
            <a:endParaRPr kumimoji="1" lang="zh-TW" altLang="en-US" sz="3000" dirty="0">
              <a:solidFill>
                <a:schemeClr val="tx1"/>
              </a:solidFill>
              <a:latin typeface="Times New Roman" pitchFamily="18" charset="0"/>
              <a:ea typeface="標楷體" pitchFamily="65" charset="-120"/>
            </a:endParaRPr>
          </a:p>
        </p:txBody>
      </p:sp>
      <p:sp>
        <p:nvSpPr>
          <p:cNvPr id="6" name="Rectangle 2057"/>
          <p:cNvSpPr>
            <a:spLocks noChangeArrowheads="1"/>
          </p:cNvSpPr>
          <p:nvPr/>
        </p:nvSpPr>
        <p:spPr bwMode="auto">
          <a:xfrm>
            <a:off x="714375" y="4572000"/>
            <a:ext cx="7848600" cy="1206500"/>
          </a:xfrm>
          <a:prstGeom prst="rect">
            <a:avLst/>
          </a:prstGeom>
          <a:noFill/>
          <a:ln w="9525">
            <a:noFill/>
            <a:miter lim="800000"/>
            <a:headEnd/>
            <a:tailEnd/>
          </a:ln>
          <a:effectLst/>
        </p:spPr>
        <p:txBody>
          <a:bodyPr>
            <a:spAutoFit/>
          </a:bodyPr>
          <a:lstStyle/>
          <a:p>
            <a:pPr algn="ctr">
              <a:lnSpc>
                <a:spcPct val="110000"/>
              </a:lnSpc>
              <a:spcBef>
                <a:spcPct val="20000"/>
              </a:spcBef>
              <a:buClr>
                <a:srgbClr val="FFFF00"/>
              </a:buClr>
              <a:defRPr/>
            </a:pPr>
            <a:r>
              <a:rPr lang="zh-TW" altLang="en-US" sz="2800" b="1" dirty="0">
                <a:ea typeface="標楷體" pitchFamily="65" charset="-120"/>
              </a:rPr>
              <a:t>李偉</a:t>
            </a:r>
            <a:r>
              <a:rPr lang="zh-TW" altLang="en-US" sz="2800" b="1" dirty="0" smtClean="0">
                <a:ea typeface="標楷體" pitchFamily="65" charset="-120"/>
              </a:rPr>
              <a:t>健先生</a:t>
            </a:r>
            <a:endParaRPr lang="en-US" altLang="zh-TW" sz="2800" b="1" dirty="0">
              <a:ea typeface="標楷體" pitchFamily="65" charset="-120"/>
            </a:endParaRPr>
          </a:p>
          <a:p>
            <a:pPr algn="ctr">
              <a:lnSpc>
                <a:spcPct val="110000"/>
              </a:lnSpc>
              <a:spcBef>
                <a:spcPct val="20000"/>
              </a:spcBef>
              <a:buClr>
                <a:srgbClr val="FFFF00"/>
              </a:buClr>
              <a:defRPr/>
            </a:pPr>
            <a:r>
              <a:rPr lang="zh-TW" altLang="en-US" sz="1600" b="1" dirty="0">
                <a:ea typeface="標楷體" pitchFamily="65" charset="-120"/>
              </a:rPr>
              <a:t>香港大學民意研究計</a:t>
            </a:r>
            <a:r>
              <a:rPr lang="zh-TW" altLang="en-US" sz="1600" b="1" dirty="0" smtClean="0">
                <a:ea typeface="標楷體" pitchFamily="65" charset="-120"/>
              </a:rPr>
              <a:t>劃</a:t>
            </a:r>
            <a:r>
              <a:rPr lang="zh-TW" altLang="en-US" sz="1600" b="1" dirty="0">
                <a:ea typeface="標楷體" pitchFamily="65" charset="-120"/>
              </a:rPr>
              <a:t>研究經理</a:t>
            </a:r>
            <a:endParaRPr lang="zh-TW" altLang="en-US" sz="1000" dirty="0">
              <a:effectLst>
                <a:outerShdw blurRad="38100" dist="38100" dir="2700000" algn="tl">
                  <a:srgbClr val="C0C0C0"/>
                </a:outerShdw>
              </a:effectLst>
              <a:ea typeface="標楷體" pitchFamily="65" charset="-120"/>
            </a:endParaRPr>
          </a:p>
          <a:p>
            <a:pPr algn="ctr">
              <a:lnSpc>
                <a:spcPct val="110000"/>
              </a:lnSpc>
              <a:spcBef>
                <a:spcPct val="20000"/>
              </a:spcBef>
              <a:buClr>
                <a:srgbClr val="FFFF00"/>
              </a:buClr>
              <a:defRPr/>
            </a:pPr>
            <a:r>
              <a:rPr lang="en-US" altLang="en-US" sz="1600" b="1" dirty="0" smtClean="0">
                <a:ea typeface="標楷體" pitchFamily="65" charset="-120"/>
                <a:cs typeface="Times New Roman" pitchFamily="18" charset="0"/>
              </a:rPr>
              <a:t>2018</a:t>
            </a:r>
            <a:r>
              <a:rPr lang="en-US" altLang="zh-TW" sz="1600" b="1" dirty="0" smtClean="0">
                <a:ea typeface="標楷體" pitchFamily="65" charset="-120"/>
                <a:cs typeface="Times New Roman" pitchFamily="18" charset="0"/>
              </a:rPr>
              <a:t>年10</a:t>
            </a:r>
            <a:r>
              <a:rPr lang="zh-TW" altLang="en-US" sz="1600" b="1" dirty="0" smtClean="0">
                <a:ea typeface="標楷體" pitchFamily="65" charset="-120"/>
                <a:cs typeface="Times New Roman" pitchFamily="18" charset="0"/>
              </a:rPr>
              <a:t>月</a:t>
            </a:r>
            <a:r>
              <a:rPr lang="en-US" altLang="zh-TW" sz="1600" b="1" dirty="0" smtClean="0">
                <a:ea typeface="標楷體" pitchFamily="65" charset="-120"/>
                <a:cs typeface="Times New Roman" pitchFamily="18" charset="0"/>
              </a:rPr>
              <a:t>12</a:t>
            </a:r>
            <a:r>
              <a:rPr lang="zh-TW" altLang="en-US" sz="1600" b="1" dirty="0" smtClean="0">
                <a:ea typeface="標楷體" pitchFamily="65" charset="-120"/>
                <a:cs typeface="Times New Roman" pitchFamily="18" charset="0"/>
              </a:rPr>
              <a:t>日</a:t>
            </a:r>
            <a:endParaRPr lang="en-US" altLang="en-US" sz="1600" b="1" dirty="0">
              <a:ea typeface="標楷體" pitchFamily="65" charset="-120"/>
              <a:cs typeface="Times New Roman" pitchFamily="18" charset="0"/>
            </a:endParaRPr>
          </a:p>
        </p:txBody>
      </p:sp>
      <p:pic>
        <p:nvPicPr>
          <p:cNvPr id="12294" name="Picture 12" descr="O:\share\HKCSS\2010 PA issues on poverty\HKCSS_hor_pantone_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764704"/>
            <a:ext cx="3505200" cy="114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23" name="Picture 35" descr="O:\share\POP Logo\POP logo_201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296" y="834062"/>
            <a:ext cx="3685680" cy="1152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500063" y="188913"/>
            <a:ext cx="8072437" cy="928687"/>
          </a:xfrm>
          <a:prstGeom prst="rect">
            <a:avLst/>
          </a:prstGeom>
          <a:noFill/>
          <a:ln w="9525">
            <a:noFill/>
            <a:miter lim="800000"/>
            <a:headEnd/>
            <a:tailEnd/>
          </a:ln>
        </p:spPr>
        <p:txBody>
          <a:bodyPr anchor="ctr"/>
          <a:lstStyle/>
          <a:p>
            <a:pPr algn="ctr" fontAlgn="ctr">
              <a:defRPr/>
            </a:pPr>
            <a:r>
              <a:rPr lang="zh-TW" altLang="en-US" sz="2600" b="1" dirty="0">
                <a:solidFill>
                  <a:srgbClr val="000000"/>
                </a:solidFill>
                <a:ea typeface="標楷體" pitchFamily="65" charset="-120"/>
              </a:rPr>
              <a:t>施政報</a:t>
            </a:r>
            <a:r>
              <a:rPr lang="zh-TW" altLang="en-US" sz="2600" b="1" dirty="0" smtClean="0">
                <a:solidFill>
                  <a:srgbClr val="000000"/>
                </a:solidFill>
                <a:ea typeface="標楷體" pitchFamily="65" charset="-120"/>
              </a:rPr>
              <a:t>告對</a:t>
            </a:r>
            <a:r>
              <a:rPr lang="zh-TW" altLang="en-US" sz="2600" b="1" dirty="0">
                <a:solidFill>
                  <a:srgbClr val="0000FF"/>
                </a:solidFill>
                <a:ea typeface="標楷體" pitchFamily="65" charset="-120"/>
              </a:rPr>
              <a:t>收窄貧富差距</a:t>
            </a:r>
            <a:r>
              <a:rPr lang="zh-TW" altLang="en-US" sz="2600" b="1" dirty="0" smtClean="0">
                <a:solidFill>
                  <a:srgbClr val="000000"/>
                </a:solidFill>
                <a:ea typeface="標楷體" pitchFamily="65" charset="-120"/>
              </a:rPr>
              <a:t>的</a:t>
            </a:r>
            <a:r>
              <a:rPr lang="zh-TW" altLang="en-US" sz="2600" b="1" dirty="0">
                <a:ea typeface="標楷體" pitchFamily="65" charset="-120"/>
              </a:rPr>
              <a:t>效用</a:t>
            </a:r>
            <a:endParaRPr kumimoji="0" lang="en-US" altLang="zh-TW" sz="2600" b="1" dirty="0">
              <a:solidFill>
                <a:srgbClr val="000000"/>
              </a:solidFill>
              <a:ea typeface="標楷體" pitchFamily="65" charset="-120"/>
              <a:cs typeface="+mj-cs"/>
            </a:endParaRPr>
          </a:p>
        </p:txBody>
      </p:sp>
      <p:sp>
        <p:nvSpPr>
          <p:cNvPr id="20483" name="Line 5"/>
          <p:cNvSpPr>
            <a:spLocks noChangeShapeType="1"/>
          </p:cNvSpPr>
          <p:nvPr/>
        </p:nvSpPr>
        <p:spPr bwMode="auto">
          <a:xfrm>
            <a:off x="906463" y="1117600"/>
            <a:ext cx="75438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HK" altLang="en-US"/>
          </a:p>
        </p:txBody>
      </p:sp>
      <p:sp>
        <p:nvSpPr>
          <p:cNvPr id="20484" name="Rectangle 2"/>
          <p:cNvSpPr>
            <a:spLocks noChangeArrowheads="1"/>
          </p:cNvSpPr>
          <p:nvPr/>
        </p:nvSpPr>
        <p:spPr bwMode="auto">
          <a:xfrm>
            <a:off x="179388" y="5929313"/>
            <a:ext cx="8785225"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marL="363538" indent="-363538" eaLnBrk="1" fontAlgn="ctr" hangingPunct="1">
              <a:lnSpc>
                <a:spcPct val="90000"/>
              </a:lnSpc>
            </a:pPr>
            <a:r>
              <a:rPr lang="en-US" altLang="zh-TW" sz="1400" b="1" dirty="0">
                <a:ea typeface="標楷體" pitchFamily="65" charset="-120"/>
              </a:rPr>
              <a:t>[</a:t>
            </a:r>
            <a:r>
              <a:rPr lang="en-US" altLang="zh-TW" sz="1400" b="1" dirty="0" smtClean="0">
                <a:ea typeface="標楷體" pitchFamily="65" charset="-120"/>
              </a:rPr>
              <a:t>Q3]	</a:t>
            </a:r>
            <a:r>
              <a:rPr lang="zh-TW" altLang="en-US" sz="1400" b="1" dirty="0" smtClean="0">
                <a:ea typeface="標楷體" pitchFamily="65" charset="-120"/>
              </a:rPr>
              <a:t>你</a:t>
            </a:r>
            <a:r>
              <a:rPr lang="zh-TW" altLang="en-US" sz="1400" b="1" dirty="0">
                <a:ea typeface="標楷體" pitchFamily="65" charset="-120"/>
              </a:rPr>
              <a:t>認為特首林鄭月娥今日發表既施政報告，對收窄貧富差距既效用屬於大定細呢？</a:t>
            </a:r>
            <a:r>
              <a:rPr lang="en-US" altLang="zh-TW" sz="1400" b="1" dirty="0" smtClean="0">
                <a:ea typeface="標楷體" pitchFamily="65" charset="-120"/>
              </a:rPr>
              <a:t>(</a:t>
            </a:r>
            <a:r>
              <a:rPr lang="zh-TW" altLang="en-US" sz="1400" b="1" dirty="0">
                <a:ea typeface="標楷體" pitchFamily="65" charset="-120"/>
              </a:rPr>
              <a:t>基數</a:t>
            </a:r>
            <a:r>
              <a:rPr lang="en-US" altLang="zh-TW" sz="1400" b="1" dirty="0" smtClean="0">
                <a:ea typeface="標楷體" pitchFamily="65" charset="-120"/>
              </a:rPr>
              <a:t>=544)</a:t>
            </a:r>
            <a:endParaRPr lang="en-US" altLang="zh-TW" sz="1400" b="1" dirty="0">
              <a:ea typeface="標楷體" pitchFamily="65" charset="-120"/>
            </a:endParaRPr>
          </a:p>
        </p:txBody>
      </p:sp>
      <p:graphicFrame>
        <p:nvGraphicFramePr>
          <p:cNvPr id="12" name="表格 6"/>
          <p:cNvGraphicFramePr>
            <a:graphicFrameLocks noGrp="1"/>
          </p:cNvGraphicFramePr>
          <p:nvPr>
            <p:extLst>
              <p:ext uri="{D42A27DB-BD31-4B8C-83A1-F6EECF244321}">
                <p14:modId xmlns:p14="http://schemas.microsoft.com/office/powerpoint/2010/main" val="4156721131"/>
              </p:ext>
            </p:extLst>
          </p:nvPr>
        </p:nvGraphicFramePr>
        <p:xfrm>
          <a:off x="4644464" y="1335362"/>
          <a:ext cx="4104000" cy="1949622"/>
        </p:xfrm>
        <a:graphic>
          <a:graphicData uri="http://schemas.openxmlformats.org/drawingml/2006/table">
            <a:tbl>
              <a:tblPr/>
              <a:tblGrid>
                <a:gridCol w="1080000"/>
                <a:gridCol w="756000"/>
                <a:gridCol w="756000"/>
                <a:gridCol w="756000"/>
                <a:gridCol w="756000"/>
              </a:tblGrid>
              <a:tr h="252000">
                <a:tc gridSpan="5">
                  <a:txBody>
                    <a:bodyPr/>
                    <a:lstStyle/>
                    <a:p>
                      <a:pPr algn="ctr" rtl="0" fontAlgn="ct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按年</a:t>
                      </a:r>
                      <a:r>
                        <a:rPr lang="zh-TW" altLang="en-US" sz="1600" b="1" i="0" u="none" strike="noStrike" dirty="0">
                          <a:solidFill>
                            <a:schemeClr val="tx1"/>
                          </a:solidFill>
                          <a:latin typeface="Times New Roman" pitchFamily="18" charset="0"/>
                          <a:ea typeface="標楷體" pitchFamily="65" charset="-120"/>
                          <a:cs typeface="Times New Roman" pitchFamily="18" charset="0"/>
                        </a:rPr>
                        <a:t>齡組</a:t>
                      </a: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別分析</a:t>
                      </a:r>
                      <a:r>
                        <a:rPr lang="en-US" altLang="zh-TW" sz="1600" b="1" i="0" u="none" strike="noStrike" baseline="30000" dirty="0" smtClean="0">
                          <a:solidFill>
                            <a:schemeClr val="tx1"/>
                          </a:solidFill>
                          <a:latin typeface="Times New Roman" pitchFamily="18" charset="0"/>
                          <a:ea typeface="標楷體" pitchFamily="65" charset="-120"/>
                          <a:cs typeface="Times New Roman" pitchFamily="18" charset="0"/>
                        </a:rPr>
                        <a:t>##</a:t>
                      </a:r>
                      <a:endParaRPr lang="zh-TW" altLang="en-US" sz="1600" b="1"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52000">
                <a:tc>
                  <a:txBody>
                    <a:bodyPr/>
                    <a:lstStyle/>
                    <a:p>
                      <a:pPr algn="ctr" rtl="0" fontAlgn="ct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效用大</a:t>
                      </a: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一半</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效用細</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唔</a:t>
                      </a:r>
                      <a:r>
                        <a:rPr lang="zh-TW" altLang="en-US" sz="1400" b="0" i="0" u="none" strike="noStrike" dirty="0">
                          <a:solidFill>
                            <a:schemeClr val="tx1"/>
                          </a:solidFill>
                          <a:latin typeface="Times New Roman" pitchFamily="18" charset="0"/>
                          <a:ea typeface="標楷體" pitchFamily="65" charset="-120"/>
                          <a:cs typeface="Times New Roman" pitchFamily="18" charset="0"/>
                        </a:rPr>
                        <a:t>知</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a:t>
                      </a: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
                      </a:r>
                      <a:br>
                        <a:rPr lang="en-US" altLang="zh-TW" sz="1400" b="0" i="0" u="none" strike="noStrike" dirty="0" smtClean="0">
                          <a:solidFill>
                            <a:schemeClr val="tx1"/>
                          </a:solidFill>
                          <a:latin typeface="Times New Roman" pitchFamily="18" charset="0"/>
                          <a:ea typeface="標楷體" pitchFamily="65" charset="-120"/>
                          <a:cs typeface="Times New Roman" pitchFamily="18" charset="0"/>
                        </a:rPr>
                      </a:b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難講</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18-29</a:t>
                      </a:r>
                      <a:r>
                        <a:rPr lang="zh-TW" altLang="en-US" sz="1400" b="0" i="0" u="none" strike="noStrike" dirty="0">
                          <a:solidFill>
                            <a:schemeClr val="tx1"/>
                          </a:solidFill>
                          <a:latin typeface="Times New Roman" pitchFamily="18" charset="0"/>
                          <a:ea typeface="標楷體" pitchFamily="65" charset="-120"/>
                          <a:cs typeface="Times New Roman" pitchFamily="18" charset="0"/>
                        </a:rPr>
                        <a:t>歲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81%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7%</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30-49</a:t>
                      </a:r>
                      <a:r>
                        <a:rPr lang="zh-TW" altLang="en-US" sz="1400" b="0" i="0" u="none" strike="noStrike" dirty="0">
                          <a:solidFill>
                            <a:schemeClr val="tx1"/>
                          </a:solidFill>
                          <a:latin typeface="Times New Roman" pitchFamily="18" charset="0"/>
                          <a:ea typeface="標楷體" pitchFamily="65" charset="-120"/>
                          <a:cs typeface="Times New Roman" pitchFamily="18" charset="0"/>
                        </a:rPr>
                        <a:t>歲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68%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15%</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a:solidFill>
                            <a:schemeClr val="tx1"/>
                          </a:solidFill>
                          <a:latin typeface="Times New Roman" pitchFamily="18" charset="0"/>
                          <a:ea typeface="標楷體" pitchFamily="65" charset="-120"/>
                          <a:cs typeface="Times New Roman" pitchFamily="18" charset="0"/>
                        </a:rPr>
                        <a:t>50</a:t>
                      </a:r>
                      <a:r>
                        <a:rPr lang="zh-TW" altLang="en-US" sz="1400" b="0" i="0" u="none" strike="noStrike" dirty="0">
                          <a:solidFill>
                            <a:schemeClr val="tx1"/>
                          </a:solidFill>
                          <a:latin typeface="Times New Roman" pitchFamily="18" charset="0"/>
                          <a:ea typeface="標楷體" pitchFamily="65" charset="-120"/>
                          <a:cs typeface="Times New Roman" pitchFamily="18" charset="0"/>
                        </a:rPr>
                        <a:t>歲或以上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48%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15%</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整體樣本</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smtClean="0">
                          <a:solidFill>
                            <a:srgbClr val="000000"/>
                          </a:solidFill>
                          <a:effectLst/>
                          <a:latin typeface="Times New Roman"/>
                        </a:rPr>
                        <a:t>60%</a:t>
                      </a:r>
                      <a:endParaRPr lang="en-US" altLang="zh-HK" sz="1400" b="0" i="0" u="none" strike="noStrike" dirty="0">
                        <a:solidFill>
                          <a:srgbClr val="000000"/>
                        </a:solidFill>
                        <a:effectLst/>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14%</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gridSpan="5">
                  <a:txBody>
                    <a:bodyPr/>
                    <a:lstStyle/>
                    <a:p>
                      <a:pPr algn="ctr" rtl="0" fontAlgn="ct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smtClean="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異</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bl>
          </a:graphicData>
        </a:graphic>
      </p:graphicFrame>
      <p:sp>
        <p:nvSpPr>
          <p:cNvPr id="13" name="Rounded Rectangle 12"/>
          <p:cNvSpPr/>
          <p:nvPr/>
        </p:nvSpPr>
        <p:spPr>
          <a:xfrm>
            <a:off x="7251399" y="2027740"/>
            <a:ext cx="720000" cy="252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14" name="表格 6"/>
          <p:cNvGraphicFramePr>
            <a:graphicFrameLocks noGrp="1"/>
          </p:cNvGraphicFramePr>
          <p:nvPr>
            <p:extLst>
              <p:ext uri="{D42A27DB-BD31-4B8C-83A1-F6EECF244321}">
                <p14:modId xmlns:p14="http://schemas.microsoft.com/office/powerpoint/2010/main" val="2660749956"/>
              </p:ext>
            </p:extLst>
          </p:nvPr>
        </p:nvGraphicFramePr>
        <p:xfrm>
          <a:off x="4659313" y="3539794"/>
          <a:ext cx="4104000" cy="1949622"/>
        </p:xfrm>
        <a:graphic>
          <a:graphicData uri="http://schemas.openxmlformats.org/drawingml/2006/table">
            <a:tbl>
              <a:tblPr/>
              <a:tblGrid>
                <a:gridCol w="1080000"/>
                <a:gridCol w="756000"/>
                <a:gridCol w="756000"/>
                <a:gridCol w="756000"/>
                <a:gridCol w="756000"/>
              </a:tblGrid>
              <a:tr h="252000">
                <a:tc gridSpan="5">
                  <a:txBody>
                    <a:bodyPr/>
                    <a:lstStyle/>
                    <a:p>
                      <a:pPr algn="ctr" rtl="0" fontAlgn="ct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按教育程度組別分析</a:t>
                      </a:r>
                      <a:r>
                        <a:rPr lang="en-US" altLang="zh-TW" sz="1600" b="1" i="0" u="none" strike="noStrike" baseline="30000" dirty="0" smtClean="0">
                          <a:solidFill>
                            <a:schemeClr val="tx1"/>
                          </a:solidFill>
                          <a:latin typeface="Times New Roman" pitchFamily="18" charset="0"/>
                          <a:ea typeface="標楷體" pitchFamily="65" charset="-120"/>
                          <a:cs typeface="Times New Roman" pitchFamily="18" charset="0"/>
                        </a:rPr>
                        <a:t>##</a:t>
                      </a:r>
                      <a:endParaRPr lang="zh-TW" altLang="en-US" sz="1600" b="1"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52000">
                <a:tc>
                  <a:txBody>
                    <a:bodyPr/>
                    <a:lstStyle/>
                    <a:p>
                      <a:pPr algn="ctr" rtl="0" fontAlgn="ct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效用大</a:t>
                      </a: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一半</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效用細</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唔</a:t>
                      </a:r>
                      <a:r>
                        <a:rPr lang="zh-TW" altLang="en-US" sz="1400" b="0" i="0" u="none" strike="noStrike" dirty="0">
                          <a:solidFill>
                            <a:srgbClr val="000000"/>
                          </a:solidFill>
                          <a:latin typeface="Times New Roman" pitchFamily="18" charset="0"/>
                          <a:ea typeface="標楷體" pitchFamily="65" charset="-120"/>
                          <a:cs typeface="Times New Roman" pitchFamily="18" charset="0"/>
                        </a:rPr>
                        <a:t>知</a:t>
                      </a: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a:t>
                      </a:r>
                      <a:r>
                        <a:rPr lang="en-US" altLang="zh-TW" sz="1400" b="0" i="0" u="none" strike="noStrike" dirty="0" smtClean="0">
                          <a:solidFill>
                            <a:srgbClr val="000000"/>
                          </a:solidFill>
                          <a:latin typeface="Times New Roman" pitchFamily="18" charset="0"/>
                          <a:ea typeface="標楷體" pitchFamily="65" charset="-120"/>
                          <a:cs typeface="Times New Roman" pitchFamily="18" charset="0"/>
                        </a:rPr>
                        <a:t/>
                      </a:r>
                      <a:br>
                        <a:rPr lang="en-US" altLang="zh-TW" sz="1400" b="0" i="0" u="none" strike="noStrike" dirty="0" smtClean="0">
                          <a:solidFill>
                            <a:srgbClr val="000000"/>
                          </a:solidFill>
                          <a:latin typeface="Times New Roman" pitchFamily="18" charset="0"/>
                          <a:ea typeface="標楷體" pitchFamily="65" charset="-120"/>
                          <a:cs typeface="Times New Roman" pitchFamily="18" charset="0"/>
                        </a:rPr>
                      </a:b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難講</a:t>
                      </a:r>
                      <a:endParaRPr lang="zh-TW" altLang="en-US" sz="1400" b="0" i="0" u="none" strike="noStrike" dirty="0">
                        <a:solidFill>
                          <a:srgbClr val="000000"/>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HK" altLang="en-US" sz="1400" b="0" i="0" u="none" strike="noStrike" dirty="0" smtClean="0">
                          <a:solidFill>
                            <a:schemeClr val="tx1"/>
                          </a:solidFill>
                          <a:latin typeface="Times New Roman" pitchFamily="18" charset="0"/>
                          <a:ea typeface="標楷體" pitchFamily="65" charset="-120"/>
                          <a:cs typeface="Times New Roman" pitchFamily="18" charset="0"/>
                        </a:rPr>
                        <a:t>小學或以下</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36%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21%</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中學</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60%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15%</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大專或以上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74%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整體樣本</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60%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14%</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gridSpan="5">
                  <a:txBody>
                    <a:bodyPr/>
                    <a:lstStyle/>
                    <a:p>
                      <a:pPr algn="ctr" rtl="0" fontAlgn="ct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smtClean="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異</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bl>
          </a:graphicData>
        </a:graphic>
      </p:graphicFrame>
      <p:sp>
        <p:nvSpPr>
          <p:cNvPr id="15" name="Rounded Rectangle 14"/>
          <p:cNvSpPr/>
          <p:nvPr/>
        </p:nvSpPr>
        <p:spPr>
          <a:xfrm>
            <a:off x="7272296" y="4725144"/>
            <a:ext cx="720000" cy="252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16" name="Chart 15"/>
          <p:cNvGraphicFramePr>
            <a:graphicFrameLocks/>
          </p:cNvGraphicFramePr>
          <p:nvPr>
            <p:extLst>
              <p:ext uri="{D42A27DB-BD31-4B8C-83A1-F6EECF244321}">
                <p14:modId xmlns:p14="http://schemas.microsoft.com/office/powerpoint/2010/main" val="4225575930"/>
              </p:ext>
            </p:extLst>
          </p:nvPr>
        </p:nvGraphicFramePr>
        <p:xfrm>
          <a:off x="322658" y="1249313"/>
          <a:ext cx="4320000" cy="468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4592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500063" y="196850"/>
            <a:ext cx="8072437" cy="928688"/>
          </a:xfrm>
          <a:prstGeom prst="rect">
            <a:avLst/>
          </a:prstGeom>
          <a:noFill/>
          <a:ln w="9525">
            <a:noFill/>
            <a:miter lim="800000"/>
            <a:headEnd/>
            <a:tailEnd/>
          </a:ln>
        </p:spPr>
        <p:txBody>
          <a:bodyPr anchor="ctr"/>
          <a:lstStyle/>
          <a:p>
            <a:pPr algn="ctr" fontAlgn="ctr">
              <a:defRPr/>
            </a:pPr>
            <a:r>
              <a:rPr kumimoji="0" lang="zh-TW" altLang="en-US" sz="2600" b="1" dirty="0" smtClean="0">
                <a:ea typeface="標楷體" pitchFamily="65" charset="-120"/>
                <a:cs typeface="+mj-cs"/>
              </a:rPr>
              <a:t>對為</a:t>
            </a:r>
            <a:r>
              <a:rPr kumimoji="0" lang="en-US" altLang="zh-TW" sz="2600" b="1" dirty="0" smtClean="0">
                <a:solidFill>
                  <a:srgbClr val="0000FF"/>
                </a:solidFill>
                <a:ea typeface="標楷體" pitchFamily="65" charset="-120"/>
                <a:cs typeface="Times New Roman" panose="02020603050405020304" pitchFamily="18" charset="0"/>
              </a:rPr>
              <a:t>N</a:t>
            </a:r>
            <a:r>
              <a:rPr kumimoji="0" lang="zh-TW" altLang="en-US" sz="2600" b="1" dirty="0" smtClean="0">
                <a:solidFill>
                  <a:srgbClr val="0000FF"/>
                </a:solidFill>
                <a:ea typeface="標楷體" pitchFamily="65" charset="-120"/>
                <a:cs typeface="+mj-cs"/>
              </a:rPr>
              <a:t>無</a:t>
            </a:r>
            <a:r>
              <a:rPr kumimoji="0" lang="zh-TW" altLang="en-US" sz="2600" b="1" dirty="0">
                <a:solidFill>
                  <a:srgbClr val="0000FF"/>
                </a:solidFill>
                <a:ea typeface="標楷體" pitchFamily="65" charset="-120"/>
              </a:rPr>
              <a:t>低收入家庭</a:t>
            </a:r>
            <a:r>
              <a:rPr kumimoji="0" lang="zh-TW" altLang="en-US" sz="2600" b="1" dirty="0" smtClean="0">
                <a:solidFill>
                  <a:srgbClr val="000000"/>
                </a:solidFill>
                <a:ea typeface="標楷體" pitchFamily="65" charset="-120"/>
                <a:cs typeface="+mj-cs"/>
              </a:rPr>
              <a:t>提供</a:t>
            </a:r>
            <a:r>
              <a:rPr kumimoji="0" lang="zh-TW" altLang="en-US" sz="2600" b="1" dirty="0" smtClean="0">
                <a:solidFill>
                  <a:srgbClr val="0000FF"/>
                </a:solidFill>
                <a:ea typeface="標楷體" pitchFamily="65" charset="-120"/>
                <a:cs typeface="+mj-cs"/>
              </a:rPr>
              <a:t>生活津貼</a:t>
            </a:r>
            <a:r>
              <a:rPr kumimoji="0" lang="zh-TW" altLang="en-US" sz="2600" b="1" dirty="0" smtClean="0">
                <a:solidFill>
                  <a:srgbClr val="000000"/>
                </a:solidFill>
                <a:ea typeface="標楷體" pitchFamily="65" charset="-120"/>
                <a:cs typeface="+mj-cs"/>
              </a:rPr>
              <a:t>的意見</a:t>
            </a:r>
            <a:endParaRPr kumimoji="0" lang="en-US" altLang="zh-TW" sz="2600" b="1" dirty="0">
              <a:latin typeface="標楷體" pitchFamily="65" charset="-120"/>
              <a:ea typeface="標楷體" pitchFamily="65" charset="-120"/>
              <a:cs typeface="+mj-cs"/>
            </a:endParaRPr>
          </a:p>
        </p:txBody>
      </p:sp>
      <p:sp>
        <p:nvSpPr>
          <p:cNvPr id="19459" name="Rectangle 2"/>
          <p:cNvSpPr>
            <a:spLocks noChangeArrowheads="1"/>
          </p:cNvSpPr>
          <p:nvPr/>
        </p:nvSpPr>
        <p:spPr bwMode="auto">
          <a:xfrm>
            <a:off x="179388" y="5930900"/>
            <a:ext cx="8785225"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marL="363538" indent="-363538" eaLnBrk="1" fontAlgn="ctr" hangingPunct="1">
              <a:lnSpc>
                <a:spcPct val="90000"/>
              </a:lnSpc>
            </a:pPr>
            <a:r>
              <a:rPr lang="en-US" altLang="zh-TW" sz="1400" b="1" dirty="0">
                <a:ea typeface="標楷體" pitchFamily="65" charset="-120"/>
              </a:rPr>
              <a:t>[</a:t>
            </a:r>
            <a:r>
              <a:rPr lang="en-US" altLang="zh-TW" sz="1400" b="1" dirty="0" smtClean="0">
                <a:ea typeface="標楷體" pitchFamily="65" charset="-120"/>
              </a:rPr>
              <a:t>Q4]	</a:t>
            </a:r>
            <a:r>
              <a:rPr lang="zh-TW" altLang="en-US" sz="1400" b="1" dirty="0">
                <a:ea typeface="標楷體" pitchFamily="65" charset="-120"/>
              </a:rPr>
              <a:t>今日發表既施政報告中提出咗一系列中長期增加基層房屋供應既措施，除咗呢啲措施外，你認為政府有冇需要為租住喺私人樓宇，而冇領取綜援既低收入家庭提供生活津貼</a:t>
            </a:r>
            <a:r>
              <a:rPr lang="zh-TW" altLang="en-US" sz="1400" b="1" dirty="0" smtClean="0">
                <a:ea typeface="標楷體" pitchFamily="65" charset="-120"/>
              </a:rPr>
              <a:t>？</a:t>
            </a:r>
            <a:r>
              <a:rPr lang="en-US" altLang="zh-TW" sz="1400" b="1" dirty="0" smtClean="0">
                <a:ea typeface="標楷體" pitchFamily="65" charset="-120"/>
              </a:rPr>
              <a:t>(</a:t>
            </a:r>
            <a:r>
              <a:rPr lang="zh-TW" altLang="en-US" sz="1400" b="1" dirty="0">
                <a:ea typeface="標楷體" pitchFamily="65" charset="-120"/>
              </a:rPr>
              <a:t>基數</a:t>
            </a:r>
            <a:r>
              <a:rPr lang="en-US" altLang="zh-TW" sz="1400" b="1" dirty="0" smtClean="0">
                <a:ea typeface="標楷體" pitchFamily="65" charset="-120"/>
              </a:rPr>
              <a:t>=542)</a:t>
            </a:r>
            <a:endParaRPr lang="en-US" altLang="zh-TW" sz="1400" b="1" dirty="0">
              <a:ea typeface="標楷體" pitchFamily="65" charset="-120"/>
            </a:endParaRPr>
          </a:p>
        </p:txBody>
      </p:sp>
      <p:sp>
        <p:nvSpPr>
          <p:cNvPr id="19460" name="Line 5"/>
          <p:cNvSpPr>
            <a:spLocks noChangeShapeType="1"/>
          </p:cNvSpPr>
          <p:nvPr/>
        </p:nvSpPr>
        <p:spPr bwMode="auto">
          <a:xfrm>
            <a:off x="887413" y="1125538"/>
            <a:ext cx="75438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HK" altLang="en-US"/>
          </a:p>
        </p:txBody>
      </p:sp>
      <p:graphicFrame>
        <p:nvGraphicFramePr>
          <p:cNvPr id="6" name="表格 6"/>
          <p:cNvGraphicFramePr>
            <a:graphicFrameLocks noGrp="1"/>
          </p:cNvGraphicFramePr>
          <p:nvPr>
            <p:extLst>
              <p:ext uri="{D42A27DB-BD31-4B8C-83A1-F6EECF244321}">
                <p14:modId xmlns:p14="http://schemas.microsoft.com/office/powerpoint/2010/main" val="78312772"/>
              </p:ext>
            </p:extLst>
          </p:nvPr>
        </p:nvGraphicFramePr>
        <p:xfrm>
          <a:off x="4644464" y="1335362"/>
          <a:ext cx="4104000" cy="1949622"/>
        </p:xfrm>
        <a:graphic>
          <a:graphicData uri="http://schemas.openxmlformats.org/drawingml/2006/table">
            <a:tbl>
              <a:tblPr/>
              <a:tblGrid>
                <a:gridCol w="1080000"/>
                <a:gridCol w="756000"/>
                <a:gridCol w="756000"/>
                <a:gridCol w="756000"/>
                <a:gridCol w="756000"/>
              </a:tblGrid>
              <a:tr h="252000">
                <a:tc gridSpan="5">
                  <a:txBody>
                    <a:bodyPr/>
                    <a:lstStyle/>
                    <a:p>
                      <a:pPr algn="ctr" rtl="0" fontAlgn="ct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按年</a:t>
                      </a:r>
                      <a:r>
                        <a:rPr lang="zh-TW" altLang="en-US" sz="1600" b="1" i="0" u="none" strike="noStrike" dirty="0">
                          <a:solidFill>
                            <a:schemeClr val="tx1"/>
                          </a:solidFill>
                          <a:latin typeface="Times New Roman" pitchFamily="18" charset="0"/>
                          <a:ea typeface="標楷體" pitchFamily="65" charset="-120"/>
                          <a:cs typeface="Times New Roman" pitchFamily="18" charset="0"/>
                        </a:rPr>
                        <a:t>齡組</a:t>
                      </a: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別分析</a:t>
                      </a:r>
                      <a:r>
                        <a:rPr lang="en-US" altLang="zh-TW" sz="1600" b="1" i="0" u="none" strike="noStrike" baseline="30000" dirty="0" smtClean="0">
                          <a:solidFill>
                            <a:schemeClr val="tx1"/>
                          </a:solidFill>
                          <a:latin typeface="Times New Roman" pitchFamily="18" charset="0"/>
                          <a:ea typeface="標楷體" pitchFamily="65" charset="-120"/>
                          <a:cs typeface="Times New Roman" pitchFamily="18" charset="0"/>
                        </a:rPr>
                        <a:t>#</a:t>
                      </a:r>
                      <a:endParaRPr lang="zh-TW" altLang="en-US" sz="1600" b="1"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有需要</a:t>
                      </a: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一半</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冇需要</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唔</a:t>
                      </a:r>
                      <a:r>
                        <a:rPr lang="zh-TW" altLang="en-US" sz="1400" b="0" i="0" u="none" strike="noStrike" dirty="0">
                          <a:solidFill>
                            <a:schemeClr val="tx1"/>
                          </a:solidFill>
                          <a:latin typeface="Times New Roman" pitchFamily="18" charset="0"/>
                          <a:ea typeface="標楷體" pitchFamily="65" charset="-120"/>
                          <a:cs typeface="Times New Roman" pitchFamily="18" charset="0"/>
                        </a:rPr>
                        <a:t>知</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a:t>
                      </a: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
                      </a:r>
                      <a:br>
                        <a:rPr lang="en-US" altLang="zh-TW" sz="1400" b="0" i="0" u="none" strike="noStrike" dirty="0" smtClean="0">
                          <a:solidFill>
                            <a:schemeClr val="tx1"/>
                          </a:solidFill>
                          <a:latin typeface="Times New Roman" pitchFamily="18" charset="0"/>
                          <a:ea typeface="標楷體" pitchFamily="65" charset="-120"/>
                          <a:cs typeface="Times New Roman" pitchFamily="18" charset="0"/>
                        </a:rPr>
                      </a:b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難講</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a:solidFill>
                            <a:schemeClr val="tx1"/>
                          </a:solidFill>
                          <a:latin typeface="Times New Roman" pitchFamily="18" charset="0"/>
                          <a:ea typeface="標楷體" pitchFamily="65" charset="-120"/>
                          <a:cs typeface="Times New Roman" pitchFamily="18" charset="0"/>
                        </a:rPr>
                        <a:t>18-29</a:t>
                      </a:r>
                      <a:r>
                        <a:rPr lang="zh-TW" altLang="en-US" sz="1400" b="0" i="0" u="none" strike="noStrike" dirty="0">
                          <a:solidFill>
                            <a:schemeClr val="tx1"/>
                          </a:solidFill>
                          <a:latin typeface="Times New Roman" pitchFamily="18" charset="0"/>
                          <a:ea typeface="標楷體" pitchFamily="65" charset="-120"/>
                          <a:cs typeface="Times New Roman" pitchFamily="18" charset="0"/>
                        </a:rPr>
                        <a:t>歲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66%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7%</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a:solidFill>
                            <a:schemeClr val="tx1"/>
                          </a:solidFill>
                          <a:latin typeface="Times New Roman" pitchFamily="18" charset="0"/>
                          <a:ea typeface="標楷體" pitchFamily="65" charset="-120"/>
                          <a:cs typeface="Times New Roman" pitchFamily="18" charset="0"/>
                        </a:rPr>
                        <a:t>30-49</a:t>
                      </a:r>
                      <a:r>
                        <a:rPr lang="zh-TW" altLang="en-US" sz="1400" b="0" i="0" u="none" strike="noStrike">
                          <a:solidFill>
                            <a:schemeClr val="tx1"/>
                          </a:solidFill>
                          <a:latin typeface="Times New Roman" pitchFamily="18" charset="0"/>
                          <a:ea typeface="標楷體" pitchFamily="65" charset="-120"/>
                          <a:cs typeface="Times New Roman" pitchFamily="18" charset="0"/>
                        </a:rPr>
                        <a:t>歲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55%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3%</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a:solidFill>
                            <a:schemeClr val="tx1"/>
                          </a:solidFill>
                          <a:latin typeface="Times New Roman" pitchFamily="18" charset="0"/>
                          <a:ea typeface="標楷體" pitchFamily="65" charset="-120"/>
                          <a:cs typeface="Times New Roman" pitchFamily="18" charset="0"/>
                        </a:rPr>
                        <a:t>50</a:t>
                      </a:r>
                      <a:r>
                        <a:rPr lang="zh-TW" altLang="en-US" sz="1400" b="0" i="0" u="none" strike="noStrike" dirty="0">
                          <a:solidFill>
                            <a:schemeClr val="tx1"/>
                          </a:solidFill>
                          <a:latin typeface="Times New Roman" pitchFamily="18" charset="0"/>
                          <a:ea typeface="標楷體" pitchFamily="65" charset="-120"/>
                          <a:cs typeface="Times New Roman" pitchFamily="18" charset="0"/>
                        </a:rPr>
                        <a:t>歲或以上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58%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7%</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整體樣本</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58%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smtClean="0">
                          <a:solidFill>
                            <a:srgbClr val="000000"/>
                          </a:solidFill>
                          <a:effectLst/>
                          <a:latin typeface="Times New Roman"/>
                        </a:rPr>
                        <a:t>6%</a:t>
                      </a:r>
                      <a:endParaRPr lang="en-US" altLang="zh-HK" sz="1400" b="0" i="0" u="none" strike="noStrike" dirty="0">
                        <a:solidFill>
                          <a:srgbClr val="000000"/>
                        </a:solidFill>
                        <a:effectLst/>
                        <a:latin typeface="Times New Roman"/>
                      </a:endParaRP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gridSpan="5">
                  <a:txBody>
                    <a:bodyPr/>
                    <a:lstStyle/>
                    <a:p>
                      <a:pPr algn="ctr" rtl="0" fontAlgn="ct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smtClean="0">
                          <a:solidFill>
                            <a:schemeClr val="tx1"/>
                          </a:solidFill>
                          <a:latin typeface="Times New Roman" pitchFamily="18" charset="0"/>
                          <a:ea typeface="標楷體" pitchFamily="65" charset="-120"/>
                          <a:cs typeface="Times New Roman" pitchFamily="18" charset="0"/>
                        </a:rPr>
                        <a:t>95%</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異</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bl>
          </a:graphicData>
        </a:graphic>
      </p:graphicFrame>
      <p:sp>
        <p:nvSpPr>
          <p:cNvPr id="7" name="Rounded Rectangle 6"/>
          <p:cNvSpPr/>
          <p:nvPr/>
        </p:nvSpPr>
        <p:spPr>
          <a:xfrm>
            <a:off x="5724128" y="2016369"/>
            <a:ext cx="758734" cy="241388"/>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8" name="表格 6"/>
          <p:cNvGraphicFramePr>
            <a:graphicFrameLocks noGrp="1"/>
          </p:cNvGraphicFramePr>
          <p:nvPr>
            <p:extLst>
              <p:ext uri="{D42A27DB-BD31-4B8C-83A1-F6EECF244321}">
                <p14:modId xmlns:p14="http://schemas.microsoft.com/office/powerpoint/2010/main" val="195658896"/>
              </p:ext>
            </p:extLst>
          </p:nvPr>
        </p:nvGraphicFramePr>
        <p:xfrm>
          <a:off x="4659313" y="3539794"/>
          <a:ext cx="4104000" cy="1949622"/>
        </p:xfrm>
        <a:graphic>
          <a:graphicData uri="http://schemas.openxmlformats.org/drawingml/2006/table">
            <a:tbl>
              <a:tblPr/>
              <a:tblGrid>
                <a:gridCol w="1080000"/>
                <a:gridCol w="756000"/>
                <a:gridCol w="756000"/>
                <a:gridCol w="756000"/>
                <a:gridCol w="756000"/>
              </a:tblGrid>
              <a:tr h="252000">
                <a:tc gridSpan="5">
                  <a:txBody>
                    <a:bodyPr/>
                    <a:lstStyle/>
                    <a:p>
                      <a:pPr algn="ctr" rtl="0" fontAlgn="ct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按社會階層分析</a:t>
                      </a:r>
                      <a:r>
                        <a:rPr lang="en-US" altLang="zh-TW" sz="1600" b="1" i="0" u="none" strike="noStrike" baseline="30000" dirty="0" smtClean="0">
                          <a:solidFill>
                            <a:schemeClr val="tx1"/>
                          </a:solidFill>
                          <a:latin typeface="Times New Roman" pitchFamily="18" charset="0"/>
                          <a:ea typeface="標楷體" pitchFamily="65" charset="-120"/>
                          <a:cs typeface="Times New Roman" pitchFamily="18" charset="0"/>
                        </a:rPr>
                        <a:t>##</a:t>
                      </a:r>
                      <a:endParaRPr lang="zh-TW" altLang="en-US" sz="1600" b="1"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有需要</a:t>
                      </a: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一半</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冇需要</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唔</a:t>
                      </a:r>
                      <a:r>
                        <a:rPr lang="zh-TW" altLang="en-US" sz="1400" b="0" i="0" u="none" strike="noStrike" dirty="0">
                          <a:solidFill>
                            <a:schemeClr val="tx1"/>
                          </a:solidFill>
                          <a:latin typeface="Times New Roman" pitchFamily="18" charset="0"/>
                          <a:ea typeface="標楷體" pitchFamily="65" charset="-120"/>
                          <a:cs typeface="Times New Roman" pitchFamily="18" charset="0"/>
                        </a:rPr>
                        <a:t>知</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a:t>
                      </a: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
                      </a:r>
                      <a:br>
                        <a:rPr lang="en-US" altLang="zh-TW" sz="1400" b="0" i="0" u="none" strike="noStrike" dirty="0" smtClean="0">
                          <a:solidFill>
                            <a:schemeClr val="tx1"/>
                          </a:solidFill>
                          <a:latin typeface="Times New Roman" pitchFamily="18" charset="0"/>
                          <a:ea typeface="標楷體" pitchFamily="65" charset="-120"/>
                          <a:cs typeface="Times New Roman" pitchFamily="18" charset="0"/>
                        </a:rPr>
                      </a:b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難講</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統稱</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上層</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endParaRPr lang="zh-TW" altLang="en-US" sz="1400" b="0" i="0" u="none" strike="noStrike" spc="-300" baseline="0"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56%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6%</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統稱</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中層</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6%</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統稱</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下層</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70%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整體樣本</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58%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6%</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gridSpan="5">
                  <a:txBody>
                    <a:bodyPr/>
                    <a:lstStyle/>
                    <a:p>
                      <a:pPr algn="ctr" rtl="0" fontAlgn="ct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smtClean="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異</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bl>
          </a:graphicData>
        </a:graphic>
      </p:graphicFrame>
      <p:sp>
        <p:nvSpPr>
          <p:cNvPr id="10" name="Rounded Rectangle 9"/>
          <p:cNvSpPr/>
          <p:nvPr/>
        </p:nvSpPr>
        <p:spPr>
          <a:xfrm>
            <a:off x="5756030" y="4725144"/>
            <a:ext cx="726831" cy="245404"/>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11" name="Chart 10"/>
          <p:cNvGraphicFramePr>
            <a:graphicFrameLocks/>
          </p:cNvGraphicFramePr>
          <p:nvPr>
            <p:extLst>
              <p:ext uri="{D42A27DB-BD31-4B8C-83A1-F6EECF244321}">
                <p14:modId xmlns:p14="http://schemas.microsoft.com/office/powerpoint/2010/main" val="271237920"/>
              </p:ext>
            </p:extLst>
          </p:nvPr>
        </p:nvGraphicFramePr>
        <p:xfrm>
          <a:off x="323528" y="1249200"/>
          <a:ext cx="4320000" cy="4680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500063" y="188913"/>
            <a:ext cx="8072437" cy="928687"/>
          </a:xfrm>
          <a:prstGeom prst="rect">
            <a:avLst/>
          </a:prstGeom>
          <a:noFill/>
          <a:ln w="9525">
            <a:noFill/>
            <a:miter lim="800000"/>
            <a:headEnd/>
            <a:tailEnd/>
          </a:ln>
        </p:spPr>
        <p:txBody>
          <a:bodyPr anchor="ctr"/>
          <a:lstStyle/>
          <a:p>
            <a:pPr algn="ctr" fontAlgn="ctr">
              <a:defRPr/>
            </a:pPr>
            <a:r>
              <a:rPr kumimoji="0" lang="zh-TW" altLang="en-US" sz="2600" b="1" dirty="0" smtClean="0">
                <a:solidFill>
                  <a:srgbClr val="000000"/>
                </a:solidFill>
                <a:ea typeface="標楷體" pitchFamily="65" charset="-120"/>
                <a:cs typeface="+mj-cs"/>
              </a:rPr>
              <a:t>對為</a:t>
            </a:r>
            <a:r>
              <a:rPr kumimoji="0" lang="zh-TW" altLang="en-US" sz="2600" b="1" dirty="0" smtClean="0">
                <a:solidFill>
                  <a:srgbClr val="0000FF"/>
                </a:solidFill>
                <a:ea typeface="標楷體" pitchFamily="65" charset="-120"/>
              </a:rPr>
              <a:t>兼</a:t>
            </a:r>
            <a:r>
              <a:rPr kumimoji="0" lang="zh-TW" altLang="en-US" sz="2600" b="1" dirty="0">
                <a:solidFill>
                  <a:srgbClr val="0000FF"/>
                </a:solidFill>
                <a:ea typeface="標楷體" pitchFamily="65" charset="-120"/>
              </a:rPr>
              <a:t>讀制自資專上課</a:t>
            </a:r>
            <a:r>
              <a:rPr kumimoji="0" lang="zh-TW" altLang="en-US" sz="2600" b="1" dirty="0" smtClean="0">
                <a:solidFill>
                  <a:srgbClr val="0000FF"/>
                </a:solidFill>
                <a:ea typeface="標楷體" pitchFamily="65" charset="-120"/>
              </a:rPr>
              <a:t>程學生</a:t>
            </a:r>
            <a:r>
              <a:rPr kumimoji="0" lang="zh-TW" altLang="en-US" sz="2600" b="1" dirty="0" smtClean="0">
                <a:solidFill>
                  <a:srgbClr val="000000"/>
                </a:solidFill>
                <a:ea typeface="標楷體" pitchFamily="65" charset="-120"/>
              </a:rPr>
              <a:t>提供</a:t>
            </a:r>
            <a:r>
              <a:rPr kumimoji="0" lang="zh-TW" altLang="en-US" sz="2600" b="1" dirty="0" smtClean="0">
                <a:solidFill>
                  <a:srgbClr val="0000FF"/>
                </a:solidFill>
                <a:ea typeface="標楷體" pitchFamily="65" charset="-120"/>
                <a:cs typeface="+mj-cs"/>
              </a:rPr>
              <a:t>學費資助</a:t>
            </a:r>
            <a:r>
              <a:rPr kumimoji="0" lang="zh-TW" altLang="en-US" sz="2600" b="1" dirty="0" smtClean="0">
                <a:solidFill>
                  <a:srgbClr val="000000"/>
                </a:solidFill>
                <a:ea typeface="標楷體" pitchFamily="65" charset="-120"/>
                <a:cs typeface="+mj-cs"/>
              </a:rPr>
              <a:t>的</a:t>
            </a:r>
            <a:r>
              <a:rPr kumimoji="0" lang="zh-TW" altLang="en-US" sz="2600" b="1" dirty="0">
                <a:solidFill>
                  <a:srgbClr val="000000"/>
                </a:solidFill>
                <a:ea typeface="標楷體" pitchFamily="65" charset="-120"/>
                <a:cs typeface="+mj-cs"/>
              </a:rPr>
              <a:t>意見</a:t>
            </a:r>
            <a:endParaRPr kumimoji="0" lang="en-US" altLang="zh-TW" sz="2600" b="1" dirty="0">
              <a:solidFill>
                <a:srgbClr val="000000"/>
              </a:solidFill>
              <a:ea typeface="標楷體" pitchFamily="65" charset="-120"/>
              <a:cs typeface="+mj-cs"/>
            </a:endParaRPr>
          </a:p>
        </p:txBody>
      </p:sp>
      <p:sp>
        <p:nvSpPr>
          <p:cNvPr id="20483" name="Line 5"/>
          <p:cNvSpPr>
            <a:spLocks noChangeShapeType="1"/>
          </p:cNvSpPr>
          <p:nvPr/>
        </p:nvSpPr>
        <p:spPr bwMode="auto">
          <a:xfrm>
            <a:off x="906463" y="1117600"/>
            <a:ext cx="75438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HK" altLang="en-US"/>
          </a:p>
        </p:txBody>
      </p:sp>
      <p:sp>
        <p:nvSpPr>
          <p:cNvPr id="20484" name="Rectangle 2"/>
          <p:cNvSpPr>
            <a:spLocks noChangeArrowheads="1"/>
          </p:cNvSpPr>
          <p:nvPr/>
        </p:nvSpPr>
        <p:spPr bwMode="auto">
          <a:xfrm>
            <a:off x="179388" y="5929313"/>
            <a:ext cx="8785225"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marL="363538" indent="-363538" eaLnBrk="1" fontAlgn="ctr" hangingPunct="1">
              <a:lnSpc>
                <a:spcPct val="90000"/>
              </a:lnSpc>
            </a:pPr>
            <a:r>
              <a:rPr lang="en-US" altLang="zh-TW" sz="1400" b="1" dirty="0">
                <a:ea typeface="標楷體" pitchFamily="65" charset="-120"/>
              </a:rPr>
              <a:t>[</a:t>
            </a:r>
            <a:r>
              <a:rPr lang="en-US" altLang="zh-TW" sz="1400" b="1" dirty="0" smtClean="0">
                <a:ea typeface="標楷體" pitchFamily="65" charset="-120"/>
              </a:rPr>
              <a:t>Q5]	</a:t>
            </a:r>
            <a:r>
              <a:rPr lang="zh-TW" altLang="en-US" sz="1400" b="1" dirty="0">
                <a:ea typeface="標楷體" pitchFamily="65" charset="-120"/>
              </a:rPr>
              <a:t>政府喺</a:t>
            </a:r>
            <a:r>
              <a:rPr lang="en-US" altLang="zh-TW" sz="1400" b="1" dirty="0">
                <a:ea typeface="標楷體" pitchFamily="65" charset="-120"/>
              </a:rPr>
              <a:t>2017</a:t>
            </a:r>
            <a:r>
              <a:rPr lang="zh-TW" altLang="en-US" sz="1400" b="1" dirty="0">
                <a:ea typeface="標楷體" pitchFamily="65" charset="-120"/>
              </a:rPr>
              <a:t>年開始，為修讀全日制自資專上課程既青年提供學費資助，你認為政府有冇需要為修讀兼讀制自資專上課程既青年，同樣提供學費資助？</a:t>
            </a:r>
            <a:r>
              <a:rPr lang="en-US" altLang="zh-TW" sz="1400" b="1" dirty="0" smtClean="0">
                <a:ea typeface="標楷體" pitchFamily="65" charset="-120"/>
              </a:rPr>
              <a:t>(</a:t>
            </a:r>
            <a:r>
              <a:rPr lang="zh-TW" altLang="en-US" sz="1400" b="1" dirty="0">
                <a:ea typeface="標楷體" pitchFamily="65" charset="-120"/>
              </a:rPr>
              <a:t>基數</a:t>
            </a:r>
            <a:r>
              <a:rPr lang="en-US" altLang="zh-TW" sz="1400" b="1" dirty="0" smtClean="0">
                <a:ea typeface="標楷體" pitchFamily="65" charset="-120"/>
              </a:rPr>
              <a:t>=545)</a:t>
            </a:r>
            <a:endParaRPr lang="en-US" altLang="zh-TW" sz="1400" b="1" dirty="0">
              <a:ea typeface="標楷體" pitchFamily="65" charset="-120"/>
            </a:endParaRPr>
          </a:p>
        </p:txBody>
      </p:sp>
      <p:graphicFrame>
        <p:nvGraphicFramePr>
          <p:cNvPr id="12" name="表格 6"/>
          <p:cNvGraphicFramePr>
            <a:graphicFrameLocks noGrp="1"/>
          </p:cNvGraphicFramePr>
          <p:nvPr>
            <p:extLst>
              <p:ext uri="{D42A27DB-BD31-4B8C-83A1-F6EECF244321}">
                <p14:modId xmlns:p14="http://schemas.microsoft.com/office/powerpoint/2010/main" val="2322497690"/>
              </p:ext>
            </p:extLst>
          </p:nvPr>
        </p:nvGraphicFramePr>
        <p:xfrm>
          <a:off x="4644464" y="1335362"/>
          <a:ext cx="4104000" cy="1697622"/>
        </p:xfrm>
        <a:graphic>
          <a:graphicData uri="http://schemas.openxmlformats.org/drawingml/2006/table">
            <a:tbl>
              <a:tblPr/>
              <a:tblGrid>
                <a:gridCol w="1080000"/>
                <a:gridCol w="756000"/>
                <a:gridCol w="756000"/>
                <a:gridCol w="756000"/>
                <a:gridCol w="756000"/>
              </a:tblGrid>
              <a:tr h="252000">
                <a:tc gridSpan="5">
                  <a:txBody>
                    <a:bodyPr/>
                    <a:lstStyle/>
                    <a:p>
                      <a:pPr algn="ctr" rtl="0" fontAlgn="ct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按年</a:t>
                      </a:r>
                      <a:r>
                        <a:rPr lang="zh-TW" altLang="en-US" sz="1600" b="1" i="0" u="none" strike="noStrike" dirty="0">
                          <a:solidFill>
                            <a:schemeClr val="tx1"/>
                          </a:solidFill>
                          <a:latin typeface="Times New Roman" pitchFamily="18" charset="0"/>
                          <a:ea typeface="標楷體" pitchFamily="65" charset="-120"/>
                          <a:cs typeface="Times New Roman" pitchFamily="18" charset="0"/>
                        </a:rPr>
                        <a:t>齡組</a:t>
                      </a: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別分析</a:t>
                      </a:r>
                      <a:endParaRPr lang="zh-TW" altLang="en-US" sz="1600" b="1"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有需要</a:t>
                      </a: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一半</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冇需要</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唔</a:t>
                      </a:r>
                      <a:r>
                        <a:rPr lang="zh-TW" altLang="en-US" sz="1400" b="0" i="0" u="none" strike="noStrike" dirty="0">
                          <a:solidFill>
                            <a:schemeClr val="tx1"/>
                          </a:solidFill>
                          <a:latin typeface="Times New Roman" pitchFamily="18" charset="0"/>
                          <a:ea typeface="標楷體" pitchFamily="65" charset="-120"/>
                          <a:cs typeface="Times New Roman" pitchFamily="18" charset="0"/>
                        </a:rPr>
                        <a:t>知</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a:t>
                      </a: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
                      </a:r>
                      <a:br>
                        <a:rPr lang="en-US" altLang="zh-TW" sz="1400" b="0" i="0" u="none" strike="noStrike" dirty="0" smtClean="0">
                          <a:solidFill>
                            <a:schemeClr val="tx1"/>
                          </a:solidFill>
                          <a:latin typeface="Times New Roman" pitchFamily="18" charset="0"/>
                          <a:ea typeface="標楷體" pitchFamily="65" charset="-120"/>
                          <a:cs typeface="Times New Roman" pitchFamily="18" charset="0"/>
                        </a:rPr>
                      </a:b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難講</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a:solidFill>
                            <a:schemeClr val="tx1"/>
                          </a:solidFill>
                          <a:latin typeface="Times New Roman" pitchFamily="18" charset="0"/>
                          <a:ea typeface="標楷體" pitchFamily="65" charset="-120"/>
                          <a:cs typeface="Times New Roman" pitchFamily="18" charset="0"/>
                        </a:rPr>
                        <a:t>18-29</a:t>
                      </a:r>
                      <a:r>
                        <a:rPr lang="zh-TW" altLang="en-US" sz="1400" b="0" i="0" u="none" strike="noStrike" dirty="0">
                          <a:solidFill>
                            <a:schemeClr val="tx1"/>
                          </a:solidFill>
                          <a:latin typeface="Times New Roman" pitchFamily="18" charset="0"/>
                          <a:ea typeface="標楷體" pitchFamily="65" charset="-120"/>
                          <a:cs typeface="Times New Roman" pitchFamily="18" charset="0"/>
                        </a:rPr>
                        <a:t>歲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72%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a:solidFill>
                            <a:schemeClr val="tx1"/>
                          </a:solidFill>
                          <a:latin typeface="Times New Roman" pitchFamily="18" charset="0"/>
                          <a:ea typeface="標楷體" pitchFamily="65" charset="-120"/>
                          <a:cs typeface="Times New Roman" pitchFamily="18" charset="0"/>
                        </a:rPr>
                        <a:t>30-49</a:t>
                      </a:r>
                      <a:r>
                        <a:rPr lang="zh-TW" altLang="en-US" sz="1400" b="0" i="0" u="none" strike="noStrike">
                          <a:solidFill>
                            <a:schemeClr val="tx1"/>
                          </a:solidFill>
                          <a:latin typeface="Times New Roman" pitchFamily="18" charset="0"/>
                          <a:ea typeface="標楷體" pitchFamily="65" charset="-120"/>
                          <a:cs typeface="Times New Roman" pitchFamily="18" charset="0"/>
                        </a:rPr>
                        <a:t>歲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65%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a:solidFill>
                            <a:schemeClr val="tx1"/>
                          </a:solidFill>
                          <a:latin typeface="Times New Roman" pitchFamily="18" charset="0"/>
                          <a:ea typeface="標楷體" pitchFamily="65" charset="-120"/>
                          <a:cs typeface="Times New Roman" pitchFamily="18" charset="0"/>
                        </a:rPr>
                        <a:t>50</a:t>
                      </a:r>
                      <a:r>
                        <a:rPr lang="zh-TW" altLang="en-US" sz="1400" b="0" i="0" u="none" strike="noStrike" dirty="0">
                          <a:solidFill>
                            <a:schemeClr val="tx1"/>
                          </a:solidFill>
                          <a:latin typeface="Times New Roman" pitchFamily="18" charset="0"/>
                          <a:ea typeface="標楷體" pitchFamily="65" charset="-120"/>
                          <a:cs typeface="Times New Roman" pitchFamily="18" charset="0"/>
                        </a:rPr>
                        <a:t>歲或以上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65%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7%</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整體樣本</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66%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ctr"/>
                      <a:r>
                        <a:rPr lang="en-US" altLang="zh-HK" sz="1400" b="0" i="0" u="none" strike="noStrike" dirty="0" smtClean="0">
                          <a:solidFill>
                            <a:srgbClr val="000000"/>
                          </a:solidFill>
                          <a:effectLst/>
                          <a:latin typeface="Times New Roman"/>
                        </a:rPr>
                        <a:t>20%</a:t>
                      </a:r>
                      <a:endParaRPr lang="en-US" altLang="zh-HK" sz="1400" b="0" i="0" u="none" strike="noStrike" dirty="0">
                        <a:solidFill>
                          <a:srgbClr val="000000"/>
                        </a:solidFill>
                        <a:effectLst/>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6%</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sp>
        <p:nvSpPr>
          <p:cNvPr id="13" name="Rounded Rectangle 12"/>
          <p:cNvSpPr/>
          <p:nvPr/>
        </p:nvSpPr>
        <p:spPr>
          <a:xfrm>
            <a:off x="5747465" y="2017480"/>
            <a:ext cx="720000" cy="252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14" name="表格 6"/>
          <p:cNvGraphicFramePr>
            <a:graphicFrameLocks noGrp="1"/>
          </p:cNvGraphicFramePr>
          <p:nvPr>
            <p:extLst>
              <p:ext uri="{D42A27DB-BD31-4B8C-83A1-F6EECF244321}">
                <p14:modId xmlns:p14="http://schemas.microsoft.com/office/powerpoint/2010/main" val="1747103296"/>
              </p:ext>
            </p:extLst>
          </p:nvPr>
        </p:nvGraphicFramePr>
        <p:xfrm>
          <a:off x="4659313" y="3539794"/>
          <a:ext cx="4104000" cy="1949622"/>
        </p:xfrm>
        <a:graphic>
          <a:graphicData uri="http://schemas.openxmlformats.org/drawingml/2006/table">
            <a:tbl>
              <a:tblPr/>
              <a:tblGrid>
                <a:gridCol w="1080000"/>
                <a:gridCol w="756000"/>
                <a:gridCol w="756000"/>
                <a:gridCol w="756000"/>
                <a:gridCol w="756000"/>
              </a:tblGrid>
              <a:tr h="252000">
                <a:tc gridSpan="5">
                  <a:txBody>
                    <a:bodyPr/>
                    <a:lstStyle/>
                    <a:p>
                      <a:pPr algn="ctr" rtl="0" fontAlgn="ct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按社會階層分析</a:t>
                      </a:r>
                      <a:r>
                        <a:rPr lang="en-US" altLang="zh-TW" sz="1600" b="1" i="0" u="none" strike="noStrike" baseline="30000" dirty="0" smtClean="0">
                          <a:solidFill>
                            <a:schemeClr val="tx1"/>
                          </a:solidFill>
                          <a:latin typeface="Times New Roman" pitchFamily="18" charset="0"/>
                          <a:ea typeface="標楷體" pitchFamily="65" charset="-120"/>
                          <a:cs typeface="Times New Roman" pitchFamily="18" charset="0"/>
                        </a:rPr>
                        <a:t>##</a:t>
                      </a:r>
                      <a:endParaRPr lang="zh-TW" altLang="en-US" sz="1600" b="1"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有需要</a:t>
                      </a: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a:solidFill>
                            <a:srgbClr val="000000"/>
                          </a:solidFill>
                          <a:latin typeface="Times New Roman" pitchFamily="18" charset="0"/>
                          <a:ea typeface="標楷體" pitchFamily="65" charset="-120"/>
                          <a:cs typeface="Times New Roman" pitchFamily="18" charset="0"/>
                        </a:rPr>
                        <a:t>一半</a:t>
                      </a: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半</a:t>
                      </a:r>
                      <a:endParaRPr lang="zh-TW" altLang="en-US" sz="1400" b="0" i="0" u="none" strike="noStrike" dirty="0">
                        <a:solidFill>
                          <a:srgbClr val="000000"/>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冇需要</a:t>
                      </a:r>
                      <a:endParaRPr lang="zh-TW" altLang="en-US" sz="1400" b="0" i="0" u="none" strike="noStrike" dirty="0">
                        <a:solidFill>
                          <a:srgbClr val="000000"/>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唔</a:t>
                      </a:r>
                      <a:r>
                        <a:rPr lang="zh-TW" altLang="en-US" sz="1400" b="0" i="0" u="none" strike="noStrike" dirty="0">
                          <a:solidFill>
                            <a:srgbClr val="000000"/>
                          </a:solidFill>
                          <a:latin typeface="Times New Roman" pitchFamily="18" charset="0"/>
                          <a:ea typeface="標楷體" pitchFamily="65" charset="-120"/>
                          <a:cs typeface="Times New Roman" pitchFamily="18" charset="0"/>
                        </a:rPr>
                        <a:t>知</a:t>
                      </a: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a:t>
                      </a:r>
                      <a:r>
                        <a:rPr lang="en-US" altLang="zh-TW" sz="1400" b="0" i="0" u="none" strike="noStrike" dirty="0" smtClean="0">
                          <a:solidFill>
                            <a:srgbClr val="000000"/>
                          </a:solidFill>
                          <a:latin typeface="Times New Roman" pitchFamily="18" charset="0"/>
                          <a:ea typeface="標楷體" pitchFamily="65" charset="-120"/>
                          <a:cs typeface="Times New Roman" pitchFamily="18" charset="0"/>
                        </a:rPr>
                        <a:t/>
                      </a:r>
                      <a:br>
                        <a:rPr lang="en-US" altLang="zh-TW" sz="1400" b="0" i="0" u="none" strike="noStrike" dirty="0" smtClean="0">
                          <a:solidFill>
                            <a:srgbClr val="000000"/>
                          </a:solidFill>
                          <a:latin typeface="Times New Roman" pitchFamily="18" charset="0"/>
                          <a:ea typeface="標楷體" pitchFamily="65" charset="-120"/>
                          <a:cs typeface="Times New Roman" pitchFamily="18" charset="0"/>
                        </a:rPr>
                      </a:b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難講</a:t>
                      </a:r>
                      <a:endParaRPr lang="zh-TW" altLang="en-US" sz="1400" b="0" i="0" u="none" strike="noStrike" dirty="0">
                        <a:solidFill>
                          <a:srgbClr val="000000"/>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統稱</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上層</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endParaRPr lang="zh-TW" altLang="en-US" sz="1400" b="0" i="0" u="none" strike="noStrike" spc="-300" baseline="0"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56%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6%</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統稱</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中層</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67%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統稱</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下層</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78%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整體樣本</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66%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6%</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gridSpan="5">
                  <a:txBody>
                    <a:bodyPr/>
                    <a:lstStyle/>
                    <a:p>
                      <a:pPr algn="ctr" rtl="0" fontAlgn="ct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smtClean="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異</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bl>
          </a:graphicData>
        </a:graphic>
      </p:graphicFrame>
      <p:sp>
        <p:nvSpPr>
          <p:cNvPr id="15" name="Rounded Rectangle 14"/>
          <p:cNvSpPr/>
          <p:nvPr/>
        </p:nvSpPr>
        <p:spPr>
          <a:xfrm>
            <a:off x="5754224" y="4725144"/>
            <a:ext cx="720000" cy="252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16" name="Chart 15"/>
          <p:cNvGraphicFramePr>
            <a:graphicFrameLocks/>
          </p:cNvGraphicFramePr>
          <p:nvPr>
            <p:extLst>
              <p:ext uri="{D42A27DB-BD31-4B8C-83A1-F6EECF244321}">
                <p14:modId xmlns:p14="http://schemas.microsoft.com/office/powerpoint/2010/main" val="4028482288"/>
              </p:ext>
            </p:extLst>
          </p:nvPr>
        </p:nvGraphicFramePr>
        <p:xfrm>
          <a:off x="323528" y="1249200"/>
          <a:ext cx="4320000" cy="4680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500063" y="188913"/>
            <a:ext cx="8072437" cy="928687"/>
          </a:xfrm>
          <a:prstGeom prst="rect">
            <a:avLst/>
          </a:prstGeom>
          <a:noFill/>
          <a:ln w="9525">
            <a:noFill/>
            <a:miter lim="800000"/>
            <a:headEnd/>
            <a:tailEnd/>
          </a:ln>
        </p:spPr>
        <p:txBody>
          <a:bodyPr anchor="ctr"/>
          <a:lstStyle/>
          <a:p>
            <a:pPr algn="ctr" fontAlgn="ctr">
              <a:defRPr/>
            </a:pPr>
            <a:r>
              <a:rPr lang="zh-TW" altLang="en-US" sz="2600" b="1" dirty="0">
                <a:solidFill>
                  <a:srgbClr val="000000"/>
                </a:solidFill>
                <a:ea typeface="標楷體" pitchFamily="65" charset="-120"/>
              </a:rPr>
              <a:t>施政報</a:t>
            </a:r>
            <a:r>
              <a:rPr lang="zh-TW" altLang="en-US" sz="2600" b="1" dirty="0" smtClean="0">
                <a:solidFill>
                  <a:srgbClr val="000000"/>
                </a:solidFill>
                <a:ea typeface="標楷體" pitchFamily="65" charset="-120"/>
              </a:rPr>
              <a:t>告托兒服務措施</a:t>
            </a:r>
            <a:r>
              <a:rPr lang="en-US" altLang="zh-TW" sz="2600" b="1" dirty="0" smtClean="0">
                <a:solidFill>
                  <a:srgbClr val="000000"/>
                </a:solidFill>
                <a:ea typeface="標楷體" pitchFamily="65" charset="-120"/>
              </a:rPr>
              <a:t/>
            </a:r>
            <a:br>
              <a:rPr lang="en-US" altLang="zh-TW" sz="2600" b="1" dirty="0" smtClean="0">
                <a:solidFill>
                  <a:srgbClr val="000000"/>
                </a:solidFill>
                <a:ea typeface="標楷體" pitchFamily="65" charset="-120"/>
              </a:rPr>
            </a:br>
            <a:r>
              <a:rPr lang="zh-TW" altLang="en-US" sz="2600" b="1" dirty="0" smtClean="0">
                <a:solidFill>
                  <a:srgbClr val="000000"/>
                </a:solidFill>
                <a:ea typeface="標楷體" pitchFamily="65" charset="-120"/>
              </a:rPr>
              <a:t>對</a:t>
            </a:r>
            <a:r>
              <a:rPr lang="zh-TW" altLang="en-US" sz="2600" b="1" dirty="0">
                <a:solidFill>
                  <a:srgbClr val="0000FF"/>
                </a:solidFill>
                <a:ea typeface="標楷體" pitchFamily="65" charset="-120"/>
              </a:rPr>
              <a:t>協助基層家庭照顧兒童</a:t>
            </a:r>
            <a:r>
              <a:rPr lang="zh-TW" altLang="en-US" sz="2600" b="1" dirty="0" smtClean="0">
                <a:solidFill>
                  <a:srgbClr val="000000"/>
                </a:solidFill>
                <a:ea typeface="標楷體" pitchFamily="65" charset="-120"/>
              </a:rPr>
              <a:t>的</a:t>
            </a:r>
            <a:r>
              <a:rPr lang="zh-TW" altLang="en-US" sz="2600" b="1" dirty="0">
                <a:ea typeface="標楷體" pitchFamily="65" charset="-120"/>
              </a:rPr>
              <a:t>效用</a:t>
            </a:r>
            <a:endParaRPr kumimoji="0" lang="en-US" altLang="zh-TW" sz="2600" b="1" dirty="0">
              <a:solidFill>
                <a:srgbClr val="000000"/>
              </a:solidFill>
              <a:ea typeface="標楷體" pitchFamily="65" charset="-120"/>
              <a:cs typeface="+mj-cs"/>
            </a:endParaRPr>
          </a:p>
        </p:txBody>
      </p:sp>
      <p:sp>
        <p:nvSpPr>
          <p:cNvPr id="20483" name="Line 5"/>
          <p:cNvSpPr>
            <a:spLocks noChangeShapeType="1"/>
          </p:cNvSpPr>
          <p:nvPr/>
        </p:nvSpPr>
        <p:spPr bwMode="auto">
          <a:xfrm>
            <a:off x="906463" y="1117600"/>
            <a:ext cx="75438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HK" altLang="en-US"/>
          </a:p>
        </p:txBody>
      </p:sp>
      <p:sp>
        <p:nvSpPr>
          <p:cNvPr id="20484" name="Rectangle 2"/>
          <p:cNvSpPr>
            <a:spLocks noChangeArrowheads="1"/>
          </p:cNvSpPr>
          <p:nvPr/>
        </p:nvSpPr>
        <p:spPr bwMode="auto">
          <a:xfrm>
            <a:off x="179388" y="5929313"/>
            <a:ext cx="8785225"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marL="363538" indent="-363538" eaLnBrk="1" fontAlgn="ctr" hangingPunct="1">
              <a:lnSpc>
                <a:spcPct val="90000"/>
              </a:lnSpc>
            </a:pPr>
            <a:r>
              <a:rPr lang="en-US" altLang="zh-TW" sz="1400" b="1" dirty="0">
                <a:ea typeface="標楷體" pitchFamily="65" charset="-120"/>
              </a:rPr>
              <a:t>[</a:t>
            </a:r>
            <a:r>
              <a:rPr lang="en-US" altLang="zh-TW" sz="1400" b="1" dirty="0" smtClean="0">
                <a:ea typeface="標楷體" pitchFamily="65" charset="-120"/>
              </a:rPr>
              <a:t>Q6]	</a:t>
            </a:r>
            <a:r>
              <a:rPr lang="zh-TW" altLang="en-US" sz="1400" b="1" dirty="0">
                <a:ea typeface="標楷體" pitchFamily="65" charset="-120"/>
              </a:rPr>
              <a:t>你認為施政報告中有關托兒服務既措施，對協助基層家庭照顧兒童既效用屬於大定細呢</a:t>
            </a:r>
            <a:r>
              <a:rPr lang="zh-TW" altLang="en-US" sz="1400" b="1" dirty="0" smtClean="0">
                <a:ea typeface="標楷體" pitchFamily="65" charset="-120"/>
              </a:rPr>
              <a:t>？</a:t>
            </a:r>
            <a:endParaRPr lang="en-US" altLang="zh-TW" sz="1400" b="1" dirty="0">
              <a:ea typeface="標楷體" pitchFamily="65" charset="-120"/>
            </a:endParaRPr>
          </a:p>
        </p:txBody>
      </p:sp>
      <p:graphicFrame>
        <p:nvGraphicFramePr>
          <p:cNvPr id="12" name="表格 6"/>
          <p:cNvGraphicFramePr>
            <a:graphicFrameLocks noGrp="1"/>
          </p:cNvGraphicFramePr>
          <p:nvPr>
            <p:extLst>
              <p:ext uri="{D42A27DB-BD31-4B8C-83A1-F6EECF244321}">
                <p14:modId xmlns:p14="http://schemas.microsoft.com/office/powerpoint/2010/main" val="1113371802"/>
              </p:ext>
            </p:extLst>
          </p:nvPr>
        </p:nvGraphicFramePr>
        <p:xfrm>
          <a:off x="4644464" y="1335362"/>
          <a:ext cx="4104000" cy="1949622"/>
        </p:xfrm>
        <a:graphic>
          <a:graphicData uri="http://schemas.openxmlformats.org/drawingml/2006/table">
            <a:tbl>
              <a:tblPr/>
              <a:tblGrid>
                <a:gridCol w="1080000"/>
                <a:gridCol w="756000"/>
                <a:gridCol w="756000"/>
                <a:gridCol w="756000"/>
                <a:gridCol w="756000"/>
              </a:tblGrid>
              <a:tr h="252000">
                <a:tc gridSpan="5">
                  <a:txBody>
                    <a:bodyPr/>
                    <a:lstStyle/>
                    <a:p>
                      <a:pPr algn="ctr" rtl="0" fontAlgn="ct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按年</a:t>
                      </a:r>
                      <a:r>
                        <a:rPr lang="zh-TW" altLang="en-US" sz="1600" b="1" i="0" u="none" strike="noStrike" dirty="0">
                          <a:solidFill>
                            <a:schemeClr val="tx1"/>
                          </a:solidFill>
                          <a:latin typeface="Times New Roman" pitchFamily="18" charset="0"/>
                          <a:ea typeface="標楷體" pitchFamily="65" charset="-120"/>
                          <a:cs typeface="Times New Roman" pitchFamily="18" charset="0"/>
                        </a:rPr>
                        <a:t>齡組</a:t>
                      </a: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別分析</a:t>
                      </a:r>
                      <a:r>
                        <a:rPr lang="en-US" altLang="zh-TW" sz="1600" b="1" i="0" u="none" strike="noStrike" baseline="30000" dirty="0" smtClean="0">
                          <a:solidFill>
                            <a:schemeClr val="tx1"/>
                          </a:solidFill>
                          <a:latin typeface="Times New Roman" pitchFamily="18" charset="0"/>
                          <a:ea typeface="標楷體" pitchFamily="65" charset="-120"/>
                          <a:cs typeface="Times New Roman" pitchFamily="18" charset="0"/>
                        </a:rPr>
                        <a:t>##</a:t>
                      </a:r>
                      <a:endParaRPr lang="zh-TW" altLang="en-US" sz="1600" b="1"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52000">
                <a:tc>
                  <a:txBody>
                    <a:bodyPr/>
                    <a:lstStyle/>
                    <a:p>
                      <a:pPr algn="ctr" rtl="0" fontAlgn="ct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效用大</a:t>
                      </a: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一半</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效用細</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唔</a:t>
                      </a:r>
                      <a:r>
                        <a:rPr lang="zh-TW" altLang="en-US" sz="1400" b="0" i="0" u="none" strike="noStrike" dirty="0">
                          <a:solidFill>
                            <a:schemeClr val="tx1"/>
                          </a:solidFill>
                          <a:latin typeface="Times New Roman" pitchFamily="18" charset="0"/>
                          <a:ea typeface="標楷體" pitchFamily="65" charset="-120"/>
                          <a:cs typeface="Times New Roman" pitchFamily="18" charset="0"/>
                        </a:rPr>
                        <a:t>知</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a:t>
                      </a: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
                      </a:r>
                      <a:br>
                        <a:rPr lang="en-US" altLang="zh-TW" sz="1400" b="0" i="0" u="none" strike="noStrike" dirty="0" smtClean="0">
                          <a:solidFill>
                            <a:schemeClr val="tx1"/>
                          </a:solidFill>
                          <a:latin typeface="Times New Roman" pitchFamily="18" charset="0"/>
                          <a:ea typeface="標楷體" pitchFamily="65" charset="-120"/>
                          <a:cs typeface="Times New Roman" pitchFamily="18" charset="0"/>
                        </a:rPr>
                      </a:b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難講</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18-29</a:t>
                      </a:r>
                      <a:r>
                        <a:rPr lang="zh-TW" altLang="en-US" sz="1400" b="0" i="0" u="none" strike="noStrike" dirty="0">
                          <a:solidFill>
                            <a:schemeClr val="tx1"/>
                          </a:solidFill>
                          <a:latin typeface="Times New Roman" pitchFamily="18" charset="0"/>
                          <a:ea typeface="標楷體" pitchFamily="65" charset="-120"/>
                          <a:cs typeface="Times New Roman" pitchFamily="18" charset="0"/>
                        </a:rPr>
                        <a:t>歲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49%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13%</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30-49</a:t>
                      </a:r>
                      <a:r>
                        <a:rPr lang="zh-TW" altLang="en-US" sz="1400" b="0" i="0" u="none" strike="noStrike" dirty="0">
                          <a:solidFill>
                            <a:schemeClr val="tx1"/>
                          </a:solidFill>
                          <a:latin typeface="Times New Roman" pitchFamily="18" charset="0"/>
                          <a:ea typeface="標楷體" pitchFamily="65" charset="-120"/>
                          <a:cs typeface="Times New Roman" pitchFamily="18" charset="0"/>
                        </a:rPr>
                        <a:t>歲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19%</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a:solidFill>
                            <a:schemeClr val="tx1"/>
                          </a:solidFill>
                          <a:latin typeface="Times New Roman" pitchFamily="18" charset="0"/>
                          <a:ea typeface="標楷體" pitchFamily="65" charset="-120"/>
                          <a:cs typeface="Times New Roman" pitchFamily="18" charset="0"/>
                        </a:rPr>
                        <a:t>50</a:t>
                      </a:r>
                      <a:r>
                        <a:rPr lang="zh-TW" altLang="en-US" sz="1400" b="0" i="0" u="none" strike="noStrike" dirty="0">
                          <a:solidFill>
                            <a:schemeClr val="tx1"/>
                          </a:solidFill>
                          <a:latin typeface="Times New Roman" pitchFamily="18" charset="0"/>
                          <a:ea typeface="標楷體" pitchFamily="65" charset="-120"/>
                          <a:cs typeface="Times New Roman" pitchFamily="18" charset="0"/>
                        </a:rPr>
                        <a:t>歲或以上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30%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21%</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整體樣本</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23%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38%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19%</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gridSpan="5">
                  <a:txBody>
                    <a:bodyPr/>
                    <a:lstStyle/>
                    <a:p>
                      <a:pPr algn="ctr" rtl="0" fontAlgn="ct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smtClean="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異</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bl>
          </a:graphicData>
        </a:graphic>
      </p:graphicFrame>
      <p:sp>
        <p:nvSpPr>
          <p:cNvPr id="13" name="Rounded Rectangle 12"/>
          <p:cNvSpPr/>
          <p:nvPr/>
        </p:nvSpPr>
        <p:spPr>
          <a:xfrm>
            <a:off x="7251399" y="2027740"/>
            <a:ext cx="720000" cy="252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14" name="表格 6"/>
          <p:cNvGraphicFramePr>
            <a:graphicFrameLocks noGrp="1"/>
          </p:cNvGraphicFramePr>
          <p:nvPr>
            <p:extLst>
              <p:ext uri="{D42A27DB-BD31-4B8C-83A1-F6EECF244321}">
                <p14:modId xmlns:p14="http://schemas.microsoft.com/office/powerpoint/2010/main" val="172632278"/>
              </p:ext>
            </p:extLst>
          </p:nvPr>
        </p:nvGraphicFramePr>
        <p:xfrm>
          <a:off x="4659313" y="3539794"/>
          <a:ext cx="4104000" cy="1697622"/>
        </p:xfrm>
        <a:graphic>
          <a:graphicData uri="http://schemas.openxmlformats.org/drawingml/2006/table">
            <a:tbl>
              <a:tblPr/>
              <a:tblGrid>
                <a:gridCol w="1080000"/>
                <a:gridCol w="756000"/>
                <a:gridCol w="756000"/>
                <a:gridCol w="756000"/>
                <a:gridCol w="756000"/>
              </a:tblGrid>
              <a:tr h="252000">
                <a:tc gridSpan="5">
                  <a:txBody>
                    <a:bodyPr/>
                    <a:lstStyle/>
                    <a:p>
                      <a:pPr algn="ctr" rtl="0" fontAlgn="ct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按社會階層分析</a:t>
                      </a:r>
                      <a:endParaRPr lang="zh-TW" altLang="en-US" sz="1600" b="1"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52000">
                <a:tc>
                  <a:txBody>
                    <a:bodyPr/>
                    <a:lstStyle/>
                    <a:p>
                      <a:pPr algn="ctr" rtl="0" fontAlgn="ct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效用大</a:t>
                      </a: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一半</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效用細</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唔</a:t>
                      </a:r>
                      <a:r>
                        <a:rPr lang="zh-TW" altLang="en-US" sz="1400" b="0" i="0" u="none" strike="noStrike" dirty="0">
                          <a:solidFill>
                            <a:srgbClr val="000000"/>
                          </a:solidFill>
                          <a:latin typeface="Times New Roman" pitchFamily="18" charset="0"/>
                          <a:ea typeface="標楷體" pitchFamily="65" charset="-120"/>
                          <a:cs typeface="Times New Roman" pitchFamily="18" charset="0"/>
                        </a:rPr>
                        <a:t>知</a:t>
                      </a: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a:t>
                      </a:r>
                      <a:r>
                        <a:rPr lang="en-US" altLang="zh-TW" sz="1400" b="0" i="0" u="none" strike="noStrike" dirty="0" smtClean="0">
                          <a:solidFill>
                            <a:srgbClr val="000000"/>
                          </a:solidFill>
                          <a:latin typeface="Times New Roman" pitchFamily="18" charset="0"/>
                          <a:ea typeface="標楷體" pitchFamily="65" charset="-120"/>
                          <a:cs typeface="Times New Roman" pitchFamily="18" charset="0"/>
                        </a:rPr>
                        <a:t/>
                      </a:r>
                      <a:br>
                        <a:rPr lang="en-US" altLang="zh-TW" sz="1400" b="0" i="0" u="none" strike="noStrike" dirty="0" smtClean="0">
                          <a:solidFill>
                            <a:srgbClr val="000000"/>
                          </a:solidFill>
                          <a:latin typeface="Times New Roman" pitchFamily="18" charset="0"/>
                          <a:ea typeface="標楷體" pitchFamily="65" charset="-120"/>
                          <a:cs typeface="Times New Roman" pitchFamily="18" charset="0"/>
                        </a:rPr>
                      </a:b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難講</a:t>
                      </a:r>
                      <a:endParaRPr lang="zh-TW" altLang="en-US" sz="1400" b="0" i="0" u="none" strike="noStrike" dirty="0">
                        <a:solidFill>
                          <a:srgbClr val="000000"/>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統稱</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上層</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endParaRPr lang="zh-TW" altLang="en-US" sz="1400" b="0" i="0" u="none" strike="noStrike" spc="-300" baseline="0"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30%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21%</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統稱</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中層</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42%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15%</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統稱</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下層</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40%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19%</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整體樣本</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23%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38%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19%</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sp>
        <p:nvSpPr>
          <p:cNvPr id="15" name="Rounded Rectangle 14"/>
          <p:cNvSpPr/>
          <p:nvPr/>
        </p:nvSpPr>
        <p:spPr>
          <a:xfrm>
            <a:off x="7261144" y="4473528"/>
            <a:ext cx="720000" cy="504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16" name="Chart 15"/>
          <p:cNvGraphicFramePr>
            <a:graphicFrameLocks/>
          </p:cNvGraphicFramePr>
          <p:nvPr>
            <p:extLst>
              <p:ext uri="{D42A27DB-BD31-4B8C-83A1-F6EECF244321}">
                <p14:modId xmlns:p14="http://schemas.microsoft.com/office/powerpoint/2010/main" val="200124270"/>
              </p:ext>
            </p:extLst>
          </p:nvPr>
        </p:nvGraphicFramePr>
        <p:xfrm>
          <a:off x="322658" y="1249313"/>
          <a:ext cx="4320000" cy="468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298936665"/>
              </p:ext>
            </p:extLst>
          </p:nvPr>
        </p:nvGraphicFramePr>
        <p:xfrm>
          <a:off x="4704970" y="5533269"/>
          <a:ext cx="866988" cy="396044"/>
        </p:xfrm>
        <a:graphic>
          <a:graphicData uri="http://schemas.openxmlformats.org/drawingml/2006/table">
            <a:tbl>
              <a:tblPr firstRow="1" bandRow="1">
                <a:tableStyleId>{5C22544A-7EE6-4342-B048-85BDC9FD1C3A}</a:tableStyleId>
              </a:tblPr>
              <a:tblGrid>
                <a:gridCol w="216747">
                  <a:extLst>
                    <a:ext uri="{9D8B030D-6E8A-4147-A177-3AD203B41FA5}">
                      <a16:colId xmlns:a16="http://schemas.microsoft.com/office/drawing/2014/main" xmlns="" val="20000"/>
                    </a:ext>
                  </a:extLst>
                </a:gridCol>
                <a:gridCol w="216747">
                  <a:extLst>
                    <a:ext uri="{9D8B030D-6E8A-4147-A177-3AD203B41FA5}">
                      <a16:colId xmlns:a16="http://schemas.microsoft.com/office/drawing/2014/main" xmlns="" val="20001"/>
                    </a:ext>
                  </a:extLst>
                </a:gridCol>
                <a:gridCol w="216747">
                  <a:extLst>
                    <a:ext uri="{9D8B030D-6E8A-4147-A177-3AD203B41FA5}">
                      <a16:colId xmlns:a16="http://schemas.microsoft.com/office/drawing/2014/main" xmlns="" val="20002"/>
                    </a:ext>
                  </a:extLst>
                </a:gridCol>
                <a:gridCol w="216747">
                  <a:extLst>
                    <a:ext uri="{9D8B030D-6E8A-4147-A177-3AD203B41FA5}">
                      <a16:colId xmlns:a16="http://schemas.microsoft.com/office/drawing/2014/main" xmlns="" val="20003"/>
                    </a:ext>
                  </a:extLst>
                </a:gridCol>
              </a:tblGrid>
              <a:tr h="198022">
                <a:tc>
                  <a:txBody>
                    <a:bodyPr/>
                    <a:lstStyle/>
                    <a:p>
                      <a:pPr algn="ctr"/>
                      <a:endParaRPr lang="zh-HK" altLang="en-US" sz="100" b="1" dirty="0">
                        <a:solidFill>
                          <a:schemeClr val="tx1"/>
                        </a:solidFill>
                        <a:latin typeface="Times New Roman" panose="02020603050405020304" pitchFamily="18" charset="0"/>
                        <a:cs typeface="Times New Roman" panose="02020603050405020304" pitchFamily="18"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33CC33"/>
                    </a:solidFill>
                  </a:tcPr>
                </a:tc>
                <a:tc>
                  <a:txBody>
                    <a:bodyPr/>
                    <a:lstStyle/>
                    <a:p>
                      <a:pPr algn="ctr"/>
                      <a:endParaRPr lang="zh-HK" altLang="en-US" sz="100" b="1" dirty="0">
                        <a:solidFill>
                          <a:schemeClr val="tx1"/>
                        </a:solidFill>
                        <a:latin typeface="Times New Roman" panose="02020603050405020304" pitchFamily="18" charset="0"/>
                        <a:cs typeface="Times New Roman" panose="02020603050405020304" pitchFamily="18"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endParaRPr lang="zh-HK" altLang="en-US" sz="100" b="1" dirty="0">
                        <a:solidFill>
                          <a:schemeClr val="tx1"/>
                        </a:solidFill>
                        <a:latin typeface="Times New Roman" panose="02020603050405020304" pitchFamily="18" charset="0"/>
                        <a:cs typeface="Times New Roman" panose="02020603050405020304" pitchFamily="18"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gn="ctr"/>
                      <a:endParaRPr lang="zh-HK" altLang="en-US" sz="100" b="1" dirty="0">
                        <a:solidFill>
                          <a:schemeClr val="tx1"/>
                        </a:solidFill>
                        <a:latin typeface="Times New Roman" panose="02020603050405020304" pitchFamily="18" charset="0"/>
                        <a:cs typeface="Times New Roman" panose="02020603050405020304" pitchFamily="18"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xmlns="" val="10000"/>
                  </a:ext>
                </a:extLst>
              </a:tr>
              <a:tr h="198022">
                <a:tc>
                  <a:txBody>
                    <a:bodyPr/>
                    <a:lstStyle/>
                    <a:p>
                      <a:pPr algn="ctr"/>
                      <a:endParaRPr lang="zh-HK" altLang="en-US" sz="100" b="1" dirty="0">
                        <a:solidFill>
                          <a:schemeClr val="tx1"/>
                        </a:solidFill>
                        <a:latin typeface="Times New Roman" panose="02020603050405020304" pitchFamily="18" charset="0"/>
                        <a:cs typeface="Times New Roman" panose="02020603050405020304" pitchFamily="18"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mpd="sng">
                      <a:noFill/>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66FF66">
                        <a:alpha val="70000"/>
                      </a:srgbClr>
                    </a:solidFill>
                  </a:tcPr>
                </a:tc>
                <a:tc>
                  <a:txBody>
                    <a:bodyPr/>
                    <a:lstStyle/>
                    <a:p>
                      <a:pPr algn="ctr"/>
                      <a:endParaRPr lang="zh-HK" altLang="en-US" sz="100" b="1" dirty="0">
                        <a:solidFill>
                          <a:schemeClr val="tx1"/>
                        </a:solidFill>
                        <a:latin typeface="Times New Roman" panose="02020603050405020304" pitchFamily="18" charset="0"/>
                        <a:cs typeface="Times New Roman" panose="02020603050405020304" pitchFamily="18"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mpd="sng">
                      <a:noFill/>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alpha val="70000"/>
                      </a:schemeClr>
                    </a:solidFill>
                  </a:tcPr>
                </a:tc>
                <a:tc>
                  <a:txBody>
                    <a:bodyPr/>
                    <a:lstStyle/>
                    <a:p>
                      <a:pPr algn="ctr"/>
                      <a:endParaRPr lang="zh-HK" altLang="en-US" sz="100" b="1" dirty="0">
                        <a:solidFill>
                          <a:schemeClr val="tx1"/>
                        </a:solidFill>
                        <a:latin typeface="Times New Roman" panose="02020603050405020304" pitchFamily="18" charset="0"/>
                        <a:cs typeface="Times New Roman" panose="02020603050405020304" pitchFamily="18"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mpd="sng">
                      <a:noFill/>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FF99CC">
                        <a:alpha val="69804"/>
                      </a:srgbClr>
                    </a:solidFill>
                  </a:tcPr>
                </a:tc>
                <a:tc>
                  <a:txBody>
                    <a:bodyPr/>
                    <a:lstStyle/>
                    <a:p>
                      <a:pPr algn="ctr"/>
                      <a:endParaRPr lang="zh-HK" altLang="en-US" sz="100" b="1" dirty="0">
                        <a:solidFill>
                          <a:schemeClr val="tx1"/>
                        </a:solidFill>
                        <a:latin typeface="Times New Roman" panose="02020603050405020304" pitchFamily="18" charset="0"/>
                        <a:cs typeface="Times New Roman" panose="02020603050405020304" pitchFamily="18"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mpd="sng">
                      <a:noFill/>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alpha val="70000"/>
                      </a:schemeClr>
                    </a:solidFill>
                  </a:tcPr>
                </a:tc>
                <a:extLst>
                  <a:ext uri="{0D108BD9-81ED-4DB2-BD59-A6C34878D82A}">
                    <a16:rowId xmlns:a16="http://schemas.microsoft.com/office/drawing/2014/main" xmlns="" val="10001"/>
                  </a:ext>
                </a:extLst>
              </a:tr>
            </a:tbl>
          </a:graphicData>
        </a:graphic>
      </p:graphicFrame>
      <p:sp>
        <p:nvSpPr>
          <p:cNvPr id="11" name="文字方塊 2"/>
          <p:cNvSpPr txBox="1"/>
          <p:nvPr/>
        </p:nvSpPr>
        <p:spPr>
          <a:xfrm>
            <a:off x="5508104" y="5509918"/>
            <a:ext cx="1194558" cy="461665"/>
          </a:xfrm>
          <a:prstGeom prst="rect">
            <a:avLst/>
          </a:prstGeom>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zh-TW" sz="1200" dirty="0">
                <a:latin typeface="Times New Roman" pitchFamily="18" charset="0"/>
                <a:ea typeface="標楷體" pitchFamily="65" charset="-120"/>
              </a:rPr>
              <a:t>2018 </a:t>
            </a:r>
            <a:r>
              <a:rPr lang="zh-TW" altLang="en-US" sz="1200" dirty="0">
                <a:latin typeface="Times New Roman" pitchFamily="18" charset="0"/>
                <a:ea typeface="標楷體" pitchFamily="65" charset="-120"/>
              </a:rPr>
              <a:t>基</a:t>
            </a:r>
            <a:r>
              <a:rPr lang="zh-TW" altLang="en-US" sz="1200" dirty="0" smtClean="0">
                <a:latin typeface="Times New Roman" pitchFamily="18" charset="0"/>
                <a:ea typeface="標楷體" pitchFamily="65" charset="-120"/>
              </a:rPr>
              <a:t>數</a:t>
            </a:r>
            <a:r>
              <a:rPr lang="en-US" altLang="zh-TW" sz="1200" dirty="0" smtClean="0">
                <a:latin typeface="Times New Roman" pitchFamily="18" charset="0"/>
                <a:ea typeface="標楷體" pitchFamily="65" charset="-120"/>
              </a:rPr>
              <a:t>= 542</a:t>
            </a:r>
            <a:endParaRPr lang="en-US" altLang="zh-TW" sz="1200" dirty="0">
              <a:latin typeface="Times New Roman" pitchFamily="18" charset="0"/>
              <a:ea typeface="標楷體" pitchFamily="65" charset="-120"/>
            </a:endParaRPr>
          </a:p>
          <a:p>
            <a:r>
              <a:rPr lang="en-US" altLang="zh-TW" sz="1200" dirty="0" smtClean="0">
                <a:latin typeface="Times New Roman" pitchFamily="18" charset="0"/>
                <a:ea typeface="標楷體" pitchFamily="65" charset="-120"/>
              </a:rPr>
              <a:t>2015 </a:t>
            </a:r>
            <a:r>
              <a:rPr lang="zh-TW" altLang="en-US" sz="1200" dirty="0">
                <a:latin typeface="Times New Roman" pitchFamily="18" charset="0"/>
                <a:ea typeface="標楷體" pitchFamily="65" charset="-120"/>
              </a:rPr>
              <a:t>基數</a:t>
            </a:r>
            <a:r>
              <a:rPr lang="en-US" altLang="zh-TW" sz="1200" dirty="0">
                <a:latin typeface="Times New Roman" pitchFamily="18" charset="0"/>
                <a:ea typeface="標楷體" pitchFamily="65" charset="-120"/>
              </a:rPr>
              <a:t>= </a:t>
            </a:r>
            <a:r>
              <a:rPr lang="en-US" altLang="zh-TW" sz="1200" dirty="0" smtClean="0">
                <a:latin typeface="Times New Roman" pitchFamily="18" charset="0"/>
                <a:ea typeface="標楷體" pitchFamily="65" charset="-120"/>
              </a:rPr>
              <a:t>525</a:t>
            </a:r>
            <a:endParaRPr lang="en-US" altLang="zh-TW" sz="1200" dirty="0">
              <a:latin typeface="Times New Roman" pitchFamily="18" charset="0"/>
              <a:ea typeface="標楷體" pitchFamily="65" charset="-120"/>
            </a:endParaRPr>
          </a:p>
        </p:txBody>
      </p:sp>
    </p:spTree>
    <p:extLst>
      <p:ext uri="{BB962C8B-B14F-4D97-AF65-F5344CB8AC3E}">
        <p14:creationId xmlns:p14="http://schemas.microsoft.com/office/powerpoint/2010/main" val="121664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500063" y="188913"/>
            <a:ext cx="8072437" cy="928687"/>
          </a:xfrm>
          <a:prstGeom prst="rect">
            <a:avLst/>
          </a:prstGeom>
          <a:noFill/>
          <a:ln w="9525">
            <a:noFill/>
            <a:miter lim="800000"/>
            <a:headEnd/>
            <a:tailEnd/>
          </a:ln>
        </p:spPr>
        <p:txBody>
          <a:bodyPr anchor="ctr"/>
          <a:lstStyle/>
          <a:p>
            <a:pPr algn="ctr" fontAlgn="ctr">
              <a:defRPr/>
            </a:pPr>
            <a:r>
              <a:rPr lang="zh-TW" altLang="en-US" sz="2600" b="1" dirty="0">
                <a:solidFill>
                  <a:srgbClr val="000000"/>
                </a:solidFill>
                <a:ea typeface="標楷體" pitchFamily="65" charset="-120"/>
              </a:rPr>
              <a:t>施政報</a:t>
            </a:r>
            <a:r>
              <a:rPr lang="zh-TW" altLang="en-US" sz="2600" b="1" dirty="0" smtClean="0">
                <a:solidFill>
                  <a:srgbClr val="000000"/>
                </a:solidFill>
                <a:ea typeface="標楷體" pitchFamily="65" charset="-120"/>
              </a:rPr>
              <a:t>告支援少數族裔措施</a:t>
            </a:r>
            <a:r>
              <a:rPr lang="en-US" altLang="zh-TW" sz="2600" b="1" dirty="0" smtClean="0">
                <a:solidFill>
                  <a:srgbClr val="000000"/>
                </a:solidFill>
                <a:ea typeface="標楷體" pitchFamily="65" charset="-120"/>
              </a:rPr>
              <a:t/>
            </a:r>
            <a:br>
              <a:rPr lang="en-US" altLang="zh-TW" sz="2600" b="1" dirty="0" smtClean="0">
                <a:solidFill>
                  <a:srgbClr val="000000"/>
                </a:solidFill>
                <a:ea typeface="標楷體" pitchFamily="65" charset="-120"/>
              </a:rPr>
            </a:br>
            <a:r>
              <a:rPr lang="zh-TW" altLang="en-US" sz="2600" b="1" dirty="0" smtClean="0">
                <a:solidFill>
                  <a:srgbClr val="000000"/>
                </a:solidFill>
                <a:ea typeface="標楷體" pitchFamily="65" charset="-120"/>
              </a:rPr>
              <a:t>對</a:t>
            </a:r>
            <a:r>
              <a:rPr lang="zh-TW" altLang="en-US" sz="2600" b="1" dirty="0">
                <a:solidFill>
                  <a:srgbClr val="0000FF"/>
                </a:solidFill>
                <a:ea typeface="標楷體" pitchFamily="65" charset="-120"/>
              </a:rPr>
              <a:t>改善少數族裔就業機會</a:t>
            </a:r>
            <a:r>
              <a:rPr lang="zh-TW" altLang="en-US" sz="2600" b="1" dirty="0" smtClean="0">
                <a:solidFill>
                  <a:srgbClr val="000000"/>
                </a:solidFill>
                <a:ea typeface="標楷體" pitchFamily="65" charset="-120"/>
              </a:rPr>
              <a:t>的</a:t>
            </a:r>
            <a:r>
              <a:rPr lang="zh-TW" altLang="en-US" sz="2600" b="1" dirty="0">
                <a:ea typeface="標楷體" pitchFamily="65" charset="-120"/>
              </a:rPr>
              <a:t>效用</a:t>
            </a:r>
            <a:endParaRPr kumimoji="0" lang="en-US" altLang="zh-TW" sz="2600" b="1" dirty="0">
              <a:solidFill>
                <a:srgbClr val="000000"/>
              </a:solidFill>
              <a:ea typeface="標楷體" pitchFamily="65" charset="-120"/>
              <a:cs typeface="+mj-cs"/>
            </a:endParaRPr>
          </a:p>
        </p:txBody>
      </p:sp>
      <p:sp>
        <p:nvSpPr>
          <p:cNvPr id="20483" name="Line 5"/>
          <p:cNvSpPr>
            <a:spLocks noChangeShapeType="1"/>
          </p:cNvSpPr>
          <p:nvPr/>
        </p:nvSpPr>
        <p:spPr bwMode="auto">
          <a:xfrm>
            <a:off x="906463" y="1117600"/>
            <a:ext cx="75438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HK" altLang="en-US"/>
          </a:p>
        </p:txBody>
      </p:sp>
      <p:sp>
        <p:nvSpPr>
          <p:cNvPr id="20484" name="Rectangle 2"/>
          <p:cNvSpPr>
            <a:spLocks noChangeArrowheads="1"/>
          </p:cNvSpPr>
          <p:nvPr/>
        </p:nvSpPr>
        <p:spPr bwMode="auto">
          <a:xfrm>
            <a:off x="179388" y="5929313"/>
            <a:ext cx="8785225"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marL="363538" indent="-363538" eaLnBrk="1" fontAlgn="ctr" hangingPunct="1">
              <a:lnSpc>
                <a:spcPct val="90000"/>
              </a:lnSpc>
            </a:pPr>
            <a:r>
              <a:rPr lang="en-US" altLang="zh-TW" sz="1400" b="1" dirty="0">
                <a:ea typeface="標楷體" pitchFamily="65" charset="-120"/>
              </a:rPr>
              <a:t>[</a:t>
            </a:r>
            <a:r>
              <a:rPr lang="en-US" altLang="zh-TW" sz="1400" b="1" dirty="0" smtClean="0">
                <a:ea typeface="標楷體" pitchFamily="65" charset="-120"/>
              </a:rPr>
              <a:t>Q7]	</a:t>
            </a:r>
            <a:r>
              <a:rPr lang="zh-TW" altLang="en-US" sz="1400" b="1" dirty="0">
                <a:ea typeface="標楷體" pitchFamily="65" charset="-120"/>
              </a:rPr>
              <a:t>你認為施政報告中提出支援少數族裔既措施，對改善少數族裔就業機會既效用屬於大定細呢？</a:t>
            </a:r>
            <a:r>
              <a:rPr lang="en-US" altLang="zh-TW" sz="1400" b="1" dirty="0" smtClean="0">
                <a:ea typeface="標楷體" pitchFamily="65" charset="-120"/>
              </a:rPr>
              <a:t>(</a:t>
            </a:r>
            <a:r>
              <a:rPr lang="zh-TW" altLang="en-US" sz="1400" b="1" dirty="0">
                <a:ea typeface="標楷體" pitchFamily="65" charset="-120"/>
              </a:rPr>
              <a:t>基數</a:t>
            </a:r>
            <a:r>
              <a:rPr lang="en-US" altLang="zh-TW" sz="1400" b="1" dirty="0" smtClean="0">
                <a:ea typeface="標楷體" pitchFamily="65" charset="-120"/>
              </a:rPr>
              <a:t>=538)</a:t>
            </a:r>
            <a:endParaRPr lang="en-US" altLang="zh-TW" sz="1400" b="1" dirty="0">
              <a:ea typeface="標楷體" pitchFamily="65" charset="-120"/>
            </a:endParaRPr>
          </a:p>
        </p:txBody>
      </p:sp>
      <p:graphicFrame>
        <p:nvGraphicFramePr>
          <p:cNvPr id="12" name="表格 6"/>
          <p:cNvGraphicFramePr>
            <a:graphicFrameLocks noGrp="1"/>
          </p:cNvGraphicFramePr>
          <p:nvPr>
            <p:extLst>
              <p:ext uri="{D42A27DB-BD31-4B8C-83A1-F6EECF244321}">
                <p14:modId xmlns:p14="http://schemas.microsoft.com/office/powerpoint/2010/main" val="3893746922"/>
              </p:ext>
            </p:extLst>
          </p:nvPr>
        </p:nvGraphicFramePr>
        <p:xfrm>
          <a:off x="4644464" y="1335362"/>
          <a:ext cx="4104000" cy="1697622"/>
        </p:xfrm>
        <a:graphic>
          <a:graphicData uri="http://schemas.openxmlformats.org/drawingml/2006/table">
            <a:tbl>
              <a:tblPr/>
              <a:tblGrid>
                <a:gridCol w="1080000"/>
                <a:gridCol w="756000"/>
                <a:gridCol w="756000"/>
                <a:gridCol w="756000"/>
                <a:gridCol w="756000"/>
              </a:tblGrid>
              <a:tr h="252000">
                <a:tc gridSpan="5">
                  <a:txBody>
                    <a:bodyPr/>
                    <a:lstStyle/>
                    <a:p>
                      <a:pPr algn="ctr" rtl="0" fontAlgn="ct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按年</a:t>
                      </a:r>
                      <a:r>
                        <a:rPr lang="zh-TW" altLang="en-US" sz="1600" b="1" i="0" u="none" strike="noStrike" dirty="0">
                          <a:solidFill>
                            <a:schemeClr val="tx1"/>
                          </a:solidFill>
                          <a:latin typeface="Times New Roman" pitchFamily="18" charset="0"/>
                          <a:ea typeface="標楷體" pitchFamily="65" charset="-120"/>
                          <a:cs typeface="Times New Roman" pitchFamily="18" charset="0"/>
                        </a:rPr>
                        <a:t>齡組</a:t>
                      </a: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別分析</a:t>
                      </a:r>
                      <a:endParaRPr lang="zh-TW" altLang="en-US" sz="1600" b="1"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52000">
                <a:tc>
                  <a:txBody>
                    <a:bodyPr/>
                    <a:lstStyle/>
                    <a:p>
                      <a:pPr algn="ctr" rtl="0" fontAlgn="ct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效用大</a:t>
                      </a: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一半</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效用細</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唔</a:t>
                      </a:r>
                      <a:r>
                        <a:rPr lang="zh-TW" altLang="en-US" sz="1400" b="0" i="0" u="none" strike="noStrike" dirty="0">
                          <a:solidFill>
                            <a:schemeClr val="tx1"/>
                          </a:solidFill>
                          <a:latin typeface="Times New Roman" pitchFamily="18" charset="0"/>
                          <a:ea typeface="標楷體" pitchFamily="65" charset="-120"/>
                          <a:cs typeface="Times New Roman" pitchFamily="18" charset="0"/>
                        </a:rPr>
                        <a:t>知</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a:t>
                      </a: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
                      </a:r>
                      <a:br>
                        <a:rPr lang="en-US" altLang="zh-TW" sz="1400" b="0" i="0" u="none" strike="noStrike" dirty="0" smtClean="0">
                          <a:solidFill>
                            <a:schemeClr val="tx1"/>
                          </a:solidFill>
                          <a:latin typeface="Times New Roman" pitchFamily="18" charset="0"/>
                          <a:ea typeface="標楷體" pitchFamily="65" charset="-120"/>
                          <a:cs typeface="Times New Roman" pitchFamily="18" charset="0"/>
                        </a:rPr>
                      </a:b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難講</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18-29</a:t>
                      </a:r>
                      <a:r>
                        <a:rPr lang="zh-TW" altLang="en-US" sz="1400" b="0" i="0" u="none" strike="noStrike" dirty="0">
                          <a:solidFill>
                            <a:schemeClr val="tx1"/>
                          </a:solidFill>
                          <a:latin typeface="Times New Roman" pitchFamily="18" charset="0"/>
                          <a:ea typeface="標楷體" pitchFamily="65" charset="-120"/>
                          <a:cs typeface="Times New Roman" pitchFamily="18" charset="0"/>
                        </a:rPr>
                        <a:t>歲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48%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20%</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30-49</a:t>
                      </a:r>
                      <a:r>
                        <a:rPr lang="zh-TW" altLang="en-US" sz="1400" b="0" i="0" u="none" strike="noStrike" dirty="0">
                          <a:solidFill>
                            <a:schemeClr val="tx1"/>
                          </a:solidFill>
                          <a:latin typeface="Times New Roman" pitchFamily="18" charset="0"/>
                          <a:ea typeface="標楷體" pitchFamily="65" charset="-120"/>
                          <a:cs typeface="Times New Roman" pitchFamily="18" charset="0"/>
                        </a:rPr>
                        <a:t>歲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41%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33%</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a:solidFill>
                            <a:schemeClr val="tx1"/>
                          </a:solidFill>
                          <a:latin typeface="Times New Roman" pitchFamily="18" charset="0"/>
                          <a:ea typeface="標楷體" pitchFamily="65" charset="-120"/>
                          <a:cs typeface="Times New Roman" pitchFamily="18" charset="0"/>
                        </a:rPr>
                        <a:t>50</a:t>
                      </a:r>
                      <a:r>
                        <a:rPr lang="zh-TW" altLang="en-US" sz="1400" b="0" i="0" u="none" strike="noStrike" dirty="0">
                          <a:solidFill>
                            <a:schemeClr val="tx1"/>
                          </a:solidFill>
                          <a:latin typeface="Times New Roman" pitchFamily="18" charset="0"/>
                          <a:ea typeface="標楷體" pitchFamily="65" charset="-120"/>
                          <a:cs typeface="Times New Roman" pitchFamily="18" charset="0"/>
                        </a:rPr>
                        <a:t>歲或以上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39%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27%</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整體樣本</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41%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28%</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sp>
        <p:nvSpPr>
          <p:cNvPr id="13" name="Rounded Rectangle 12"/>
          <p:cNvSpPr/>
          <p:nvPr/>
        </p:nvSpPr>
        <p:spPr>
          <a:xfrm>
            <a:off x="7251399" y="2027740"/>
            <a:ext cx="720000" cy="252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14" name="表格 6"/>
          <p:cNvGraphicFramePr>
            <a:graphicFrameLocks noGrp="1"/>
          </p:cNvGraphicFramePr>
          <p:nvPr>
            <p:extLst>
              <p:ext uri="{D42A27DB-BD31-4B8C-83A1-F6EECF244321}">
                <p14:modId xmlns:p14="http://schemas.microsoft.com/office/powerpoint/2010/main" val="2083555271"/>
              </p:ext>
            </p:extLst>
          </p:nvPr>
        </p:nvGraphicFramePr>
        <p:xfrm>
          <a:off x="4659313" y="3539794"/>
          <a:ext cx="4104000" cy="1949622"/>
        </p:xfrm>
        <a:graphic>
          <a:graphicData uri="http://schemas.openxmlformats.org/drawingml/2006/table">
            <a:tbl>
              <a:tblPr/>
              <a:tblGrid>
                <a:gridCol w="1080000"/>
                <a:gridCol w="756000"/>
                <a:gridCol w="756000"/>
                <a:gridCol w="756000"/>
                <a:gridCol w="756000"/>
              </a:tblGrid>
              <a:tr h="252000">
                <a:tc gridSpan="5">
                  <a:txBody>
                    <a:bodyPr/>
                    <a:lstStyle/>
                    <a:p>
                      <a:pPr algn="ctr" rtl="0" fontAlgn="ct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按社會階層分析</a:t>
                      </a:r>
                      <a:r>
                        <a:rPr lang="en-US" altLang="zh-TW" sz="1600" b="1" i="0" u="none" strike="noStrike" baseline="30000" dirty="0" smtClean="0">
                          <a:solidFill>
                            <a:schemeClr val="tx1"/>
                          </a:solidFill>
                          <a:latin typeface="Times New Roman" pitchFamily="18" charset="0"/>
                          <a:ea typeface="標楷體" pitchFamily="65" charset="-120"/>
                          <a:cs typeface="Times New Roman" pitchFamily="18" charset="0"/>
                        </a:rPr>
                        <a:t>#</a:t>
                      </a:r>
                      <a:endParaRPr lang="zh-TW" altLang="en-US" sz="1600" b="1"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52000">
                <a:tc>
                  <a:txBody>
                    <a:bodyPr/>
                    <a:lstStyle/>
                    <a:p>
                      <a:pPr algn="ctr" rtl="0" fontAlgn="ct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效用大</a:t>
                      </a: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一半</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效用細</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唔</a:t>
                      </a:r>
                      <a:r>
                        <a:rPr lang="zh-TW" altLang="en-US" sz="1400" b="0" i="0" u="none" strike="noStrike" dirty="0">
                          <a:solidFill>
                            <a:srgbClr val="000000"/>
                          </a:solidFill>
                          <a:latin typeface="Times New Roman" pitchFamily="18" charset="0"/>
                          <a:ea typeface="標楷體" pitchFamily="65" charset="-120"/>
                          <a:cs typeface="Times New Roman" pitchFamily="18" charset="0"/>
                        </a:rPr>
                        <a:t>知</a:t>
                      </a: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a:t>
                      </a:r>
                      <a:r>
                        <a:rPr lang="en-US" altLang="zh-TW" sz="1400" b="0" i="0" u="none" strike="noStrike" dirty="0" smtClean="0">
                          <a:solidFill>
                            <a:srgbClr val="000000"/>
                          </a:solidFill>
                          <a:latin typeface="Times New Roman" pitchFamily="18" charset="0"/>
                          <a:ea typeface="標楷體" pitchFamily="65" charset="-120"/>
                          <a:cs typeface="Times New Roman" pitchFamily="18" charset="0"/>
                        </a:rPr>
                        <a:t/>
                      </a:r>
                      <a:br>
                        <a:rPr lang="en-US" altLang="zh-TW" sz="1400" b="0" i="0" u="none" strike="noStrike" dirty="0" smtClean="0">
                          <a:solidFill>
                            <a:srgbClr val="000000"/>
                          </a:solidFill>
                          <a:latin typeface="Times New Roman" pitchFamily="18" charset="0"/>
                          <a:ea typeface="標楷體" pitchFamily="65" charset="-120"/>
                          <a:cs typeface="Times New Roman" pitchFamily="18" charset="0"/>
                        </a:rPr>
                      </a:b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難講</a:t>
                      </a:r>
                      <a:endParaRPr lang="zh-TW" altLang="en-US" sz="1400" b="0" i="0" u="none" strike="noStrike" dirty="0">
                        <a:solidFill>
                          <a:srgbClr val="000000"/>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統稱</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上層</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endParaRPr lang="zh-TW" altLang="en-US" sz="1400" b="0" i="0" u="none" strike="noStrike" spc="-300" baseline="0"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37%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24%</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統稱</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中層</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43%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27%</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統稱</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下層</a:t>
                      </a:r>
                      <a:r>
                        <a:rPr lang="zh-TW" altLang="en-US" sz="1400" b="0" i="0" u="none" strike="noStrike" spc="-300" baseline="0" dirty="0" smtClean="0">
                          <a:solidFill>
                            <a:schemeClr val="tx1"/>
                          </a:solidFill>
                          <a:latin typeface="Times New Roman" pitchFamily="18" charset="0"/>
                          <a:ea typeface="標楷體" pitchFamily="65" charset="-120"/>
                          <a:cs typeface="Times New Roman" pitchFamily="18" charset="0"/>
                        </a:rPr>
                        <a:t>」</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45%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30%</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整體樣本</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41%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28%</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gridSpan="5">
                  <a:txBody>
                    <a:bodyPr/>
                    <a:lstStyle/>
                    <a:p>
                      <a:pPr algn="ctr" rtl="0" fontAlgn="ct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smtClean="0">
                          <a:solidFill>
                            <a:schemeClr val="tx1"/>
                          </a:solidFill>
                          <a:latin typeface="Times New Roman" pitchFamily="18" charset="0"/>
                          <a:ea typeface="標楷體" pitchFamily="65" charset="-120"/>
                          <a:cs typeface="Times New Roman" pitchFamily="18" charset="0"/>
                        </a:rPr>
                        <a:t>95%</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異</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bl>
          </a:graphicData>
        </a:graphic>
      </p:graphicFrame>
      <p:sp>
        <p:nvSpPr>
          <p:cNvPr id="15" name="Rounded Rectangle 14"/>
          <p:cNvSpPr/>
          <p:nvPr/>
        </p:nvSpPr>
        <p:spPr>
          <a:xfrm>
            <a:off x="7272296" y="4725144"/>
            <a:ext cx="720000" cy="252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16" name="Chart 15"/>
          <p:cNvGraphicFramePr>
            <a:graphicFrameLocks/>
          </p:cNvGraphicFramePr>
          <p:nvPr>
            <p:extLst>
              <p:ext uri="{D42A27DB-BD31-4B8C-83A1-F6EECF244321}">
                <p14:modId xmlns:p14="http://schemas.microsoft.com/office/powerpoint/2010/main" val="1597998457"/>
              </p:ext>
            </p:extLst>
          </p:nvPr>
        </p:nvGraphicFramePr>
        <p:xfrm>
          <a:off x="322658" y="1249313"/>
          <a:ext cx="4320000" cy="468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1664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01625" y="510381"/>
            <a:ext cx="8534400" cy="614363"/>
          </a:xfrm>
        </p:spPr>
        <p:txBody>
          <a:bodyPr/>
          <a:lstStyle/>
          <a:p>
            <a:pPr eaLnBrk="1" hangingPunct="1"/>
            <a:r>
              <a:rPr lang="zh-TW" altLang="en-US" sz="3600" b="1" dirty="0" smtClean="0">
                <a:solidFill>
                  <a:srgbClr val="000000"/>
                </a:solidFill>
                <a:latin typeface="標楷體" pitchFamily="65" charset="-120"/>
                <a:ea typeface="標楷體" pitchFamily="65" charset="-120"/>
              </a:rPr>
              <a:t>總結</a:t>
            </a:r>
            <a:endParaRPr lang="zh-HK" altLang="en-US" sz="3600" dirty="0" smtClean="0"/>
          </a:p>
        </p:txBody>
      </p:sp>
      <p:sp>
        <p:nvSpPr>
          <p:cNvPr id="3" name="Rectangle 2"/>
          <p:cNvSpPr>
            <a:spLocks noChangeArrowheads="1"/>
          </p:cNvSpPr>
          <p:nvPr/>
        </p:nvSpPr>
        <p:spPr bwMode="auto">
          <a:xfrm>
            <a:off x="755576" y="1412776"/>
            <a:ext cx="7675562" cy="486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74650" indent="-374650"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lgn="just" eaLnBrk="1" hangingPunct="1">
              <a:lnSpc>
                <a:spcPct val="110000"/>
              </a:lnSpc>
              <a:spcBef>
                <a:spcPts val="1200"/>
              </a:spcBef>
              <a:buClr>
                <a:schemeClr val="tx1"/>
              </a:buClr>
              <a:buSzPct val="75000"/>
              <a:buFont typeface="Wingdings" pitchFamily="2" charset="2"/>
              <a:buChar char="l"/>
            </a:pPr>
            <a:r>
              <a:rPr lang="zh-TW" altLang="en-US" b="1" dirty="0">
                <a:ea typeface="標楷體" pitchFamily="65" charset="-120"/>
              </a:rPr>
              <a:t>整體而言，巿民對特</a:t>
            </a:r>
            <a:r>
              <a:rPr lang="zh-TW" altLang="en-US" b="1" dirty="0" smtClean="0">
                <a:ea typeface="標楷體" pitchFamily="65" charset="-120"/>
              </a:rPr>
              <a:t>首林鄭月娥第二份施</a:t>
            </a:r>
            <a:r>
              <a:rPr lang="zh-TW" altLang="en-US" b="1" dirty="0">
                <a:ea typeface="標楷體" pitchFamily="65" charset="-120"/>
              </a:rPr>
              <a:t>政報告中扶貧措施的評</a:t>
            </a:r>
            <a:r>
              <a:rPr lang="zh-TW" altLang="en-US" b="1" dirty="0" smtClean="0">
                <a:ea typeface="標楷體" pitchFamily="65" charset="-120"/>
              </a:rPr>
              <a:t>價較其首份施政報告大幅下跌，滿</a:t>
            </a:r>
            <a:r>
              <a:rPr lang="zh-TW" altLang="en-US" b="1" dirty="0">
                <a:ea typeface="標楷體" pitchFamily="65" charset="-120"/>
              </a:rPr>
              <a:t>意程度評</a:t>
            </a:r>
            <a:r>
              <a:rPr lang="zh-TW" altLang="en-US" b="1" dirty="0" smtClean="0">
                <a:ea typeface="標楷體" pitchFamily="65" charset="-120"/>
              </a:rPr>
              <a:t>分為 </a:t>
            </a:r>
            <a:r>
              <a:rPr lang="en-US" altLang="zh-TW" b="1" dirty="0" smtClean="0">
                <a:ea typeface="標楷體" pitchFamily="65" charset="-120"/>
              </a:rPr>
              <a:t>45.6 </a:t>
            </a:r>
            <a:r>
              <a:rPr lang="zh-TW" altLang="en-US" b="1" dirty="0" smtClean="0">
                <a:ea typeface="標楷體" pitchFamily="65" charset="-120"/>
              </a:rPr>
              <a:t>分。</a:t>
            </a:r>
            <a:endParaRPr lang="en-US" altLang="zh-TW" b="1" dirty="0">
              <a:ea typeface="標楷體" pitchFamily="65" charset="-120"/>
            </a:endParaRPr>
          </a:p>
          <a:p>
            <a:pPr algn="just" eaLnBrk="1" hangingPunct="1">
              <a:lnSpc>
                <a:spcPct val="110000"/>
              </a:lnSpc>
              <a:spcBef>
                <a:spcPts val="1200"/>
              </a:spcBef>
              <a:buClr>
                <a:schemeClr val="tx1"/>
              </a:buClr>
              <a:buSzPct val="75000"/>
              <a:buFont typeface="Wingdings" pitchFamily="2" charset="2"/>
              <a:buChar char="l"/>
            </a:pPr>
            <a:r>
              <a:rPr lang="zh-TW" altLang="en-US" b="1" dirty="0">
                <a:ea typeface="標楷體" pitchFamily="65" charset="-120"/>
              </a:rPr>
              <a:t>市民對施</a:t>
            </a:r>
            <a:r>
              <a:rPr lang="zh-TW" altLang="en-US" b="1" dirty="0" smtClean="0">
                <a:ea typeface="標楷體" pitchFamily="65" charset="-120"/>
              </a:rPr>
              <a:t>政措</a:t>
            </a:r>
            <a:r>
              <a:rPr lang="zh-TW" altLang="en-US" b="1" dirty="0">
                <a:ea typeface="標楷體" pitchFamily="65" charset="-120"/>
              </a:rPr>
              <a:t>施改善低收入人士生</a:t>
            </a:r>
            <a:r>
              <a:rPr lang="zh-TW" altLang="en-US" b="1" dirty="0" smtClean="0">
                <a:ea typeface="標楷體" pitchFamily="65" charset="-120"/>
              </a:rPr>
              <a:t>活的</a:t>
            </a:r>
            <a:r>
              <a:rPr lang="zh-TW" altLang="en-US" b="1" dirty="0">
                <a:ea typeface="標楷體" pitchFamily="65" charset="-120"/>
              </a:rPr>
              <a:t>效</a:t>
            </a:r>
            <a:r>
              <a:rPr lang="zh-TW" altLang="en-US" b="1" dirty="0" smtClean="0">
                <a:ea typeface="標楷體" pitchFamily="65" charset="-120"/>
              </a:rPr>
              <a:t>用評價同樣下跌。近半被</a:t>
            </a:r>
            <a:r>
              <a:rPr lang="zh-TW" altLang="en-US" b="1" dirty="0">
                <a:ea typeface="標楷體" pitchFamily="65" charset="-120"/>
              </a:rPr>
              <a:t>訪者認</a:t>
            </a:r>
            <a:r>
              <a:rPr lang="zh-TW" altLang="en-US" b="1" dirty="0" smtClean="0">
                <a:ea typeface="標楷體" pitchFamily="65" charset="-120"/>
              </a:rPr>
              <a:t>為措</a:t>
            </a:r>
            <a:r>
              <a:rPr lang="zh-TW" altLang="en-US" b="1" dirty="0">
                <a:ea typeface="標楷體" pitchFamily="65" charset="-120"/>
              </a:rPr>
              <a:t>施對改善低收入人士生</a:t>
            </a:r>
            <a:r>
              <a:rPr lang="zh-TW" altLang="en-US" b="1" dirty="0" smtClean="0">
                <a:ea typeface="標楷體" pitchFamily="65" charset="-120"/>
              </a:rPr>
              <a:t>活「</a:t>
            </a:r>
            <a:r>
              <a:rPr lang="zh-TW" altLang="en-US" b="1" dirty="0">
                <a:ea typeface="標楷體" pitchFamily="65" charset="-120"/>
              </a:rPr>
              <a:t>效用小</a:t>
            </a:r>
            <a:r>
              <a:rPr lang="zh-TW" altLang="en-US" b="1" dirty="0" smtClean="0">
                <a:ea typeface="標楷體" pitchFamily="65" charset="-120"/>
              </a:rPr>
              <a:t>」或「沒</a:t>
            </a:r>
            <a:r>
              <a:rPr lang="zh-TW" altLang="en-US" b="1" dirty="0">
                <a:ea typeface="標楷體" pitchFamily="65" charset="-120"/>
              </a:rPr>
              <a:t>有效</a:t>
            </a:r>
            <a:r>
              <a:rPr lang="zh-TW" altLang="en-US" b="1" dirty="0" smtClean="0">
                <a:ea typeface="標楷體" pitchFamily="65" charset="-120"/>
              </a:rPr>
              <a:t>用」</a:t>
            </a:r>
            <a:r>
              <a:rPr lang="zh-TW" altLang="en-US" b="1" dirty="0">
                <a:ea typeface="標楷體" pitchFamily="65" charset="-120"/>
              </a:rPr>
              <a:t>，較去年明顯上升</a:t>
            </a:r>
            <a:r>
              <a:rPr lang="en-US" altLang="zh-TW" b="1" dirty="0" smtClean="0">
                <a:ea typeface="標楷體" pitchFamily="65" charset="-120"/>
              </a:rPr>
              <a:t>。</a:t>
            </a:r>
            <a:r>
              <a:rPr lang="zh-TW" altLang="en-US" b="1" dirty="0">
                <a:ea typeface="標楷體" pitchFamily="65" charset="-120"/>
              </a:rPr>
              <a:t>另外，六成被訪者認為施政報告對收窄貧富差距「效用小」或「沒有效用</a:t>
            </a:r>
            <a:r>
              <a:rPr lang="zh-TW" altLang="en-US" b="1" dirty="0" smtClean="0">
                <a:ea typeface="標楷體" pitchFamily="65" charset="-120"/>
              </a:rPr>
              <a:t>」。</a:t>
            </a:r>
            <a:endParaRPr lang="en-US" altLang="zh-TW" b="1" dirty="0">
              <a:ea typeface="標楷體" pitchFamily="65" charset="-120"/>
            </a:endParaRPr>
          </a:p>
          <a:p>
            <a:pPr algn="just" eaLnBrk="1" hangingPunct="1">
              <a:lnSpc>
                <a:spcPct val="110000"/>
              </a:lnSpc>
              <a:spcBef>
                <a:spcPts val="1200"/>
              </a:spcBef>
              <a:buClr>
                <a:schemeClr val="tx1"/>
              </a:buClr>
              <a:buSzPct val="75000"/>
              <a:buFont typeface="Wingdings" pitchFamily="2" charset="2"/>
              <a:buChar char="l"/>
            </a:pPr>
            <a:r>
              <a:rPr lang="zh-TW" altLang="en-US" b="1" dirty="0">
                <a:ea typeface="標楷體" pitchFamily="65" charset="-120"/>
              </a:rPr>
              <a:t>深入分析顯示，年紀愈輕、教育程度愈高者愈傾向對施政報</a:t>
            </a:r>
            <a:r>
              <a:rPr lang="zh-TW" altLang="en-US" b="1" dirty="0" smtClean="0">
                <a:ea typeface="標楷體" pitchFamily="65" charset="-120"/>
              </a:rPr>
              <a:t>告、其扶貧措施、以及其收窄貧富差距的效用表</a:t>
            </a:r>
            <a:r>
              <a:rPr lang="zh-TW" altLang="en-US" b="1" dirty="0">
                <a:ea typeface="標楷體" pitchFamily="65" charset="-120"/>
              </a:rPr>
              <a:t>達負面意見</a:t>
            </a:r>
            <a:r>
              <a:rPr lang="zh-TW" altLang="en-US" b="1" dirty="0" smtClean="0">
                <a:ea typeface="標楷體" pitchFamily="65" charset="-120"/>
              </a:rPr>
              <a:t>。</a:t>
            </a:r>
            <a:endParaRPr lang="en-US" altLang="zh-TW" b="1" dirty="0">
              <a:ea typeface="標楷體" pitchFamily="65" charset="-120"/>
            </a:endParaRPr>
          </a:p>
        </p:txBody>
      </p:sp>
      <p:sp>
        <p:nvSpPr>
          <p:cNvPr id="23556" name="Line 5"/>
          <p:cNvSpPr>
            <a:spLocks noChangeShapeType="1"/>
          </p:cNvSpPr>
          <p:nvPr/>
        </p:nvSpPr>
        <p:spPr bwMode="auto">
          <a:xfrm>
            <a:off x="755650" y="1268760"/>
            <a:ext cx="7675563"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HK"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01625" y="510381"/>
            <a:ext cx="8534400" cy="614363"/>
          </a:xfrm>
        </p:spPr>
        <p:txBody>
          <a:bodyPr/>
          <a:lstStyle/>
          <a:p>
            <a:pPr eaLnBrk="1" hangingPunct="1"/>
            <a:r>
              <a:rPr lang="zh-TW" altLang="en-US" sz="3600" b="1" dirty="0" smtClean="0">
                <a:solidFill>
                  <a:srgbClr val="000000"/>
                </a:solidFill>
                <a:latin typeface="標楷體" pitchFamily="65" charset="-120"/>
                <a:ea typeface="標楷體" pitchFamily="65" charset="-120"/>
              </a:rPr>
              <a:t>總結</a:t>
            </a:r>
            <a:endParaRPr lang="zh-HK" altLang="en-US" sz="3600" dirty="0" smtClean="0"/>
          </a:p>
        </p:txBody>
      </p:sp>
      <p:sp>
        <p:nvSpPr>
          <p:cNvPr id="3" name="Rectangle 2"/>
          <p:cNvSpPr>
            <a:spLocks noChangeArrowheads="1"/>
          </p:cNvSpPr>
          <p:nvPr/>
        </p:nvSpPr>
        <p:spPr bwMode="auto">
          <a:xfrm>
            <a:off x="755576" y="1561021"/>
            <a:ext cx="7675562" cy="430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74650" indent="-374650"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lgn="just" eaLnBrk="1" hangingPunct="1">
              <a:lnSpc>
                <a:spcPct val="110000"/>
              </a:lnSpc>
              <a:spcBef>
                <a:spcPts val="1200"/>
              </a:spcBef>
              <a:buClr>
                <a:schemeClr val="tx1"/>
              </a:buClr>
              <a:buSzPct val="75000"/>
              <a:buFont typeface="Wingdings" pitchFamily="2" charset="2"/>
              <a:buChar char="l"/>
            </a:pPr>
            <a:r>
              <a:rPr lang="zh-TW" altLang="en-US" b="1" dirty="0" smtClean="0">
                <a:ea typeface="標楷體" pitchFamily="65" charset="-120"/>
              </a:rPr>
              <a:t>施政報告針對特定組群的政策方面，近四成被訪者</a:t>
            </a:r>
            <a:r>
              <a:rPr lang="zh-TW" altLang="en-US" b="1" dirty="0">
                <a:ea typeface="標楷體" pitchFamily="65" charset="-120"/>
              </a:rPr>
              <a:t>認為有關托兒服務的新措施對協助基層家庭照顧兒童「效用小」或「沒有效用</a:t>
            </a:r>
            <a:r>
              <a:rPr lang="zh-TW" altLang="en-US" b="1" dirty="0" smtClean="0">
                <a:ea typeface="標楷體" pitchFamily="65" charset="-120"/>
              </a:rPr>
              <a:t>」。同樣，有</a:t>
            </a:r>
            <a:r>
              <a:rPr lang="zh-TW" altLang="en-US" b="1" dirty="0">
                <a:ea typeface="標楷體" pitchFamily="65" charset="-120"/>
              </a:rPr>
              <a:t>四成被訪者認為支援少數族裔的新措施對改善少數族裔就業機會「效用小」或「沒有效用</a:t>
            </a:r>
            <a:r>
              <a:rPr lang="zh-TW" altLang="en-US" b="1" dirty="0" smtClean="0">
                <a:ea typeface="標楷體" pitchFamily="65" charset="-120"/>
              </a:rPr>
              <a:t>」。</a:t>
            </a:r>
            <a:endParaRPr lang="en-US" altLang="zh-TW" b="1" dirty="0" smtClean="0">
              <a:ea typeface="標楷體" pitchFamily="65" charset="-120"/>
            </a:endParaRPr>
          </a:p>
          <a:p>
            <a:pPr algn="just" eaLnBrk="1" hangingPunct="1">
              <a:lnSpc>
                <a:spcPct val="110000"/>
              </a:lnSpc>
              <a:spcBef>
                <a:spcPts val="1200"/>
              </a:spcBef>
              <a:buClr>
                <a:schemeClr val="tx1"/>
              </a:buClr>
              <a:buSzPct val="75000"/>
              <a:buFont typeface="Wingdings" pitchFamily="2" charset="2"/>
              <a:buChar char="l"/>
            </a:pPr>
            <a:r>
              <a:rPr lang="zh-TW" altLang="en-US" b="1" dirty="0" smtClean="0">
                <a:ea typeface="標楷體" pitchFamily="65" charset="-120"/>
              </a:rPr>
              <a:t>施政報告未有觸及的扶貧措施方面，近六成被訪</a:t>
            </a:r>
            <a:r>
              <a:rPr lang="zh-TW" altLang="en-US" b="1" dirty="0">
                <a:ea typeface="標楷體" pitchFamily="65" charset="-120"/>
              </a:rPr>
              <a:t>者認為政府有需要</a:t>
            </a:r>
            <a:r>
              <a:rPr lang="zh-TW" altLang="en-US" b="1" dirty="0" smtClean="0">
                <a:ea typeface="標楷體" pitchFamily="65" charset="-120"/>
              </a:rPr>
              <a:t>為租住私人樓宇、沒有領取綜援的低收入家庭提供生活津貼，反對者則佔四分之一；三分之二被訪者認為政府有需</a:t>
            </a:r>
            <a:r>
              <a:rPr lang="zh-TW" altLang="en-US" b="1" dirty="0">
                <a:ea typeface="標楷體" pitchFamily="65" charset="-120"/>
              </a:rPr>
              <a:t>要</a:t>
            </a:r>
            <a:r>
              <a:rPr lang="zh-TW" altLang="en-US" b="1" dirty="0" smtClean="0">
                <a:ea typeface="標楷體" pitchFamily="65" charset="-120"/>
              </a:rPr>
              <a:t>為修讀兼</a:t>
            </a:r>
            <a:r>
              <a:rPr lang="zh-TW" altLang="en-US" b="1" dirty="0">
                <a:ea typeface="標楷體" pitchFamily="65" charset="-120"/>
              </a:rPr>
              <a:t>讀制自資專上課</a:t>
            </a:r>
            <a:r>
              <a:rPr lang="zh-TW" altLang="en-US" b="1" dirty="0" smtClean="0">
                <a:ea typeface="標楷體" pitchFamily="65" charset="-120"/>
              </a:rPr>
              <a:t>程的青年提</a:t>
            </a:r>
            <a:r>
              <a:rPr lang="zh-TW" altLang="en-US" b="1" dirty="0">
                <a:ea typeface="標楷體" pitchFamily="65" charset="-120"/>
              </a:rPr>
              <a:t>供學費資</a:t>
            </a:r>
            <a:r>
              <a:rPr lang="zh-TW" altLang="en-US" b="1" dirty="0" smtClean="0">
                <a:ea typeface="標楷體" pitchFamily="65" charset="-120"/>
              </a:rPr>
              <a:t>助，認為沒有需要的則有兩成。</a:t>
            </a:r>
            <a:endParaRPr lang="en-US" altLang="zh-TW" b="1" dirty="0">
              <a:ea typeface="標楷體" pitchFamily="65" charset="-120"/>
            </a:endParaRPr>
          </a:p>
        </p:txBody>
      </p:sp>
      <p:sp>
        <p:nvSpPr>
          <p:cNvPr id="23556" name="Line 5"/>
          <p:cNvSpPr>
            <a:spLocks noChangeShapeType="1"/>
          </p:cNvSpPr>
          <p:nvPr/>
        </p:nvSpPr>
        <p:spPr bwMode="auto">
          <a:xfrm>
            <a:off x="755650" y="1268760"/>
            <a:ext cx="7675563"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HK" altLang="en-US"/>
          </a:p>
        </p:txBody>
      </p:sp>
    </p:spTree>
    <p:extLst>
      <p:ext uri="{BB962C8B-B14F-4D97-AF65-F5344CB8AC3E}">
        <p14:creationId xmlns:p14="http://schemas.microsoft.com/office/powerpoint/2010/main" val="32737445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Line 5"/>
          <p:cNvSpPr>
            <a:spLocks noChangeShapeType="1"/>
          </p:cNvSpPr>
          <p:nvPr/>
        </p:nvSpPr>
        <p:spPr bwMode="auto">
          <a:xfrm>
            <a:off x="844550" y="3276600"/>
            <a:ext cx="75438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HK" altLang="en-US"/>
          </a:p>
        </p:txBody>
      </p:sp>
      <p:sp>
        <p:nvSpPr>
          <p:cNvPr id="4" name="Rectangle 2"/>
          <p:cNvSpPr>
            <a:spLocks noChangeArrowheads="1"/>
          </p:cNvSpPr>
          <p:nvPr/>
        </p:nvSpPr>
        <p:spPr bwMode="auto">
          <a:xfrm>
            <a:off x="838200" y="1557338"/>
            <a:ext cx="7621588" cy="1600200"/>
          </a:xfrm>
          <a:prstGeom prst="rect">
            <a:avLst/>
          </a:prstGeom>
          <a:noFill/>
          <a:ln w="9525">
            <a:noFill/>
            <a:miter lim="800000"/>
            <a:headEnd/>
            <a:tailEnd/>
          </a:ln>
        </p:spPr>
        <p:txBody>
          <a:bodyPr anchor="ctr"/>
          <a:lstStyle/>
          <a:p>
            <a:pPr algn="ctr">
              <a:lnSpc>
                <a:spcPct val="90000"/>
              </a:lnSpc>
              <a:defRPr/>
            </a:pPr>
            <a:r>
              <a:rPr lang="zh-TW" altLang="en-US" sz="4800" b="1" kern="0" dirty="0">
                <a:solidFill>
                  <a:srgbClr val="000000"/>
                </a:solidFill>
                <a:latin typeface="標楷體" pitchFamily="65" charset="-120"/>
                <a:ea typeface="標楷體" pitchFamily="65" charset="-120"/>
                <a:cs typeface="+mj-cs"/>
              </a:rPr>
              <a:t>報 告 完 畢</a:t>
            </a:r>
          </a:p>
        </p:txBody>
      </p:sp>
      <p:sp>
        <p:nvSpPr>
          <p:cNvPr id="5" name="Rectangle 3"/>
          <p:cNvSpPr>
            <a:spLocks noChangeArrowheads="1"/>
          </p:cNvSpPr>
          <p:nvPr/>
        </p:nvSpPr>
        <p:spPr bwMode="auto">
          <a:xfrm>
            <a:off x="152400" y="3690938"/>
            <a:ext cx="8812213" cy="1143000"/>
          </a:xfrm>
          <a:prstGeom prst="rect">
            <a:avLst/>
          </a:prstGeom>
          <a:noFill/>
          <a:ln w="9525">
            <a:noFill/>
            <a:miter lim="800000"/>
            <a:headEnd/>
            <a:tailEnd/>
          </a:ln>
        </p:spPr>
        <p:txBody>
          <a:bodyPr/>
          <a:lstStyle/>
          <a:p>
            <a:pPr algn="ctr">
              <a:spcBef>
                <a:spcPct val="20000"/>
              </a:spcBef>
              <a:buClr>
                <a:schemeClr val="tx1"/>
              </a:buClr>
              <a:buSzPct val="75000"/>
              <a:buFont typeface="Wingdings" pitchFamily="2" charset="2"/>
              <a:buNone/>
              <a:defRPr/>
            </a:pPr>
            <a:r>
              <a:rPr lang="zh-TW" altLang="en-US" sz="2800" b="1" kern="0" dirty="0">
                <a:solidFill>
                  <a:srgbClr val="000000"/>
                </a:solidFill>
                <a:effectLst>
                  <a:outerShdw blurRad="38100" dist="38100" dir="2700000" algn="tl">
                    <a:srgbClr val="C0C0C0"/>
                  </a:outerShdw>
                </a:effectLst>
                <a:latin typeface="標楷體" pitchFamily="65" charset="-120"/>
                <a:ea typeface="標楷體" pitchFamily="65" charset="-120"/>
              </a:rPr>
              <a:t>詳細報告結果，請瀏覽</a:t>
            </a:r>
            <a:endParaRPr lang="zh-TW" altLang="en-US" sz="2800" b="1" kern="0" dirty="0">
              <a:solidFill>
                <a:srgbClr val="000000"/>
              </a:solidFill>
              <a:effectLst>
                <a:outerShdw blurRad="38100" dist="38100" dir="2700000" algn="tl">
                  <a:srgbClr val="C0C0C0"/>
                </a:outerShdw>
              </a:effectLst>
              <a:latin typeface="+mn-lt"/>
              <a:ea typeface="標楷體" pitchFamily="65" charset="-120"/>
            </a:endParaRPr>
          </a:p>
          <a:p>
            <a:pPr algn="ctr">
              <a:spcBef>
                <a:spcPct val="20000"/>
              </a:spcBef>
              <a:buClr>
                <a:schemeClr val="tx1"/>
              </a:buClr>
              <a:buSzPct val="75000"/>
              <a:buFont typeface="Wingdings" pitchFamily="2" charset="2"/>
              <a:buNone/>
              <a:defRPr/>
            </a:pPr>
            <a:r>
              <a:rPr lang="en-US" altLang="zh-TW" sz="2800" b="1" kern="0" dirty="0">
                <a:solidFill>
                  <a:srgbClr val="000000"/>
                </a:solidFill>
                <a:effectLst>
                  <a:outerShdw blurRad="38100" dist="38100" dir="2700000" algn="tl">
                    <a:srgbClr val="C0C0C0"/>
                  </a:outerShdw>
                </a:effectLst>
                <a:ea typeface="標楷體" pitchFamily="65" charset="-120"/>
                <a:cs typeface="Times New Roman" pitchFamily="18" charset="0"/>
              </a:rPr>
              <a:t>http://hkupop.hku.hk</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txBox="1">
            <a:spLocks noChangeArrowheads="1"/>
          </p:cNvSpPr>
          <p:nvPr/>
        </p:nvSpPr>
        <p:spPr bwMode="auto">
          <a:xfrm>
            <a:off x="684213" y="2066925"/>
            <a:ext cx="7759700"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74650" indent="-374650"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lgn="just" eaLnBrk="1" hangingPunct="1">
              <a:lnSpc>
                <a:spcPct val="110000"/>
              </a:lnSpc>
              <a:spcBef>
                <a:spcPct val="20000"/>
              </a:spcBef>
              <a:spcAft>
                <a:spcPct val="50000"/>
              </a:spcAft>
              <a:buClr>
                <a:schemeClr val="accent1"/>
              </a:buClr>
              <a:buSzPct val="85000"/>
              <a:buFont typeface="Wingdings 2" pitchFamily="18" charset="2"/>
              <a:buChar char=""/>
            </a:pPr>
            <a:r>
              <a:rPr kumimoji="0" lang="zh-TW" altLang="en-US" b="1" dirty="0">
                <a:latin typeface="Calibri" pitchFamily="34" charset="0"/>
                <a:ea typeface="標楷體" pitchFamily="65" charset="-120"/>
              </a:rPr>
              <a:t>香港社會服務聯會由 </a:t>
            </a:r>
            <a:r>
              <a:rPr kumimoji="0" lang="en-US" altLang="zh-TW" b="1" dirty="0">
                <a:ea typeface="標楷體" pitchFamily="65" charset="-120"/>
              </a:rPr>
              <a:t>2010 </a:t>
            </a:r>
            <a:r>
              <a:rPr kumimoji="0" lang="zh-TW" altLang="en-US" b="1" dirty="0">
                <a:ea typeface="標楷體" pitchFamily="65" charset="-120"/>
              </a:rPr>
              <a:t>年開始，連</a:t>
            </a:r>
            <a:r>
              <a:rPr kumimoji="0" lang="zh-TW" altLang="en-US" b="1" dirty="0" smtClean="0">
                <a:ea typeface="標楷體" pitchFamily="65" charset="-120"/>
              </a:rPr>
              <a:t>續九次委</a:t>
            </a:r>
            <a:r>
              <a:rPr kumimoji="0" lang="zh-TW" altLang="en-US" b="1" dirty="0">
                <a:ea typeface="標楷體" pitchFamily="65" charset="-120"/>
              </a:rPr>
              <a:t>託香港大學民意研究計劃進行意見調查，探討本港市民對</a:t>
            </a:r>
            <a:r>
              <a:rPr kumimoji="0" lang="zh-HK" altLang="en-US" b="1" dirty="0">
                <a:ea typeface="標楷體" pitchFamily="65" charset="-120"/>
              </a:rPr>
              <a:t>各份</a:t>
            </a:r>
            <a:r>
              <a:rPr kumimoji="0" lang="zh-TW" altLang="en-US" b="1" dirty="0">
                <a:ea typeface="標楷體" pitchFamily="65" charset="-120"/>
              </a:rPr>
              <a:t>施政報告中扶貧措施的即時反應，作為長期研究。 </a:t>
            </a:r>
            <a:endParaRPr kumimoji="0" lang="zh-TW" altLang="en-US" sz="1900" b="1" dirty="0">
              <a:ea typeface="標楷體" pitchFamily="65" charset="-120"/>
            </a:endParaRPr>
          </a:p>
          <a:p>
            <a:pPr algn="just" eaLnBrk="1" hangingPunct="1">
              <a:lnSpc>
                <a:spcPct val="110000"/>
              </a:lnSpc>
              <a:spcBef>
                <a:spcPct val="20000"/>
              </a:spcBef>
              <a:spcAft>
                <a:spcPct val="50000"/>
              </a:spcAft>
              <a:buClr>
                <a:schemeClr val="accent1"/>
              </a:buClr>
              <a:buSzPct val="85000"/>
              <a:buFont typeface="Wingdings 2" pitchFamily="18" charset="2"/>
              <a:buChar char=""/>
            </a:pPr>
            <a:r>
              <a:rPr kumimoji="0" lang="zh-TW" altLang="en-US" b="1" dirty="0">
                <a:ea typeface="標楷體" pitchFamily="65" charset="-120"/>
              </a:rPr>
              <a:t>調查問卷由港大民研計劃諮詢</a:t>
            </a:r>
            <a:r>
              <a:rPr kumimoji="0" lang="zh-TW" altLang="en-US" b="1" dirty="0">
                <a:latin typeface="Calibri" pitchFamily="34" charset="0"/>
                <a:ea typeface="標楷體" pitchFamily="65" charset="-120"/>
              </a:rPr>
              <a:t>香港社會服務聯會</a:t>
            </a:r>
            <a:r>
              <a:rPr kumimoji="0" lang="zh-TW" altLang="en-US" b="1" dirty="0">
                <a:ea typeface="標楷體" pitchFamily="65" charset="-120"/>
              </a:rPr>
              <a:t>後獨立設計，所有操作、數據收集及分析由民研計劃獨立進行，結果亦由</a:t>
            </a:r>
            <a:r>
              <a:rPr kumimoji="0" lang="zh-TW" altLang="en-US" b="1" u="sng" dirty="0">
                <a:ea typeface="標楷體" pitchFamily="65" charset="-120"/>
              </a:rPr>
              <a:t>民研計劃全面負責</a:t>
            </a:r>
            <a:r>
              <a:rPr kumimoji="0" lang="zh-TW" altLang="en-US" b="1" dirty="0">
                <a:ea typeface="標楷體" pitchFamily="65" charset="-120"/>
              </a:rPr>
              <a:t>。</a:t>
            </a:r>
            <a:endParaRPr kumimoji="0" lang="zh-TW" altLang="en-US" sz="1900" b="1" dirty="0">
              <a:ea typeface="標楷體" pitchFamily="65" charset="-120"/>
            </a:endParaRPr>
          </a:p>
          <a:p>
            <a:pPr algn="just" eaLnBrk="1" hangingPunct="1">
              <a:lnSpc>
                <a:spcPct val="110000"/>
              </a:lnSpc>
              <a:spcBef>
                <a:spcPct val="20000"/>
              </a:spcBef>
              <a:spcAft>
                <a:spcPct val="50000"/>
              </a:spcAft>
              <a:buClr>
                <a:schemeClr val="accent1"/>
              </a:buClr>
              <a:buSzPct val="85000"/>
              <a:buFont typeface="Wingdings 2" pitchFamily="18" charset="2"/>
              <a:buChar char=""/>
            </a:pPr>
            <a:r>
              <a:rPr kumimoji="0" lang="zh-TW" altLang="en-US" b="1" dirty="0">
                <a:ea typeface="標楷體" pitchFamily="65" charset="-120"/>
              </a:rPr>
              <a:t>調查方法和結果</a:t>
            </a:r>
            <a:r>
              <a:rPr kumimoji="0" lang="zh-TW" altLang="en-US" b="1" u="sng" dirty="0">
                <a:ea typeface="標楷體" pitchFamily="65" charset="-120"/>
              </a:rPr>
              <a:t>全面公開</a:t>
            </a:r>
            <a:r>
              <a:rPr kumimoji="0" lang="zh-TW" altLang="en-US" b="1" dirty="0">
                <a:ea typeface="標楷體" pitchFamily="65" charset="-120"/>
              </a:rPr>
              <a:t>。</a:t>
            </a:r>
          </a:p>
        </p:txBody>
      </p:sp>
      <p:sp>
        <p:nvSpPr>
          <p:cNvPr id="13315" name="Rectangle 2"/>
          <p:cNvSpPr>
            <a:spLocks noGrp="1" noChangeArrowheads="1"/>
          </p:cNvSpPr>
          <p:nvPr>
            <p:ph type="title"/>
          </p:nvPr>
        </p:nvSpPr>
        <p:spPr>
          <a:xfrm>
            <a:off x="265113" y="509935"/>
            <a:ext cx="8534400" cy="758825"/>
          </a:xfrm>
        </p:spPr>
        <p:txBody>
          <a:bodyPr anchor="ctr"/>
          <a:lstStyle/>
          <a:p>
            <a:pPr eaLnBrk="1" hangingPunct="1"/>
            <a:r>
              <a:rPr lang="zh-TW" altLang="en-US" sz="3600" b="1" dirty="0" smtClean="0">
                <a:solidFill>
                  <a:srgbClr val="000000"/>
                </a:solidFill>
                <a:latin typeface="標楷體" pitchFamily="65" charset="-120"/>
                <a:ea typeface="標楷體" pitchFamily="65" charset="-120"/>
              </a:rPr>
              <a:t>研究背景</a:t>
            </a:r>
          </a:p>
        </p:txBody>
      </p:sp>
      <p:sp>
        <p:nvSpPr>
          <p:cNvPr id="13316" name="Line 5"/>
          <p:cNvSpPr>
            <a:spLocks noChangeShapeType="1"/>
          </p:cNvSpPr>
          <p:nvPr/>
        </p:nvSpPr>
        <p:spPr bwMode="auto">
          <a:xfrm>
            <a:off x="684213" y="1412875"/>
            <a:ext cx="77470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HK"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4"/>
          <p:cNvSpPr>
            <a:spLocks noGrp="1"/>
          </p:cNvSpPr>
          <p:nvPr>
            <p:ph type="title"/>
          </p:nvPr>
        </p:nvSpPr>
        <p:spPr>
          <a:xfrm>
            <a:off x="301625" y="476672"/>
            <a:ext cx="8534400" cy="720725"/>
          </a:xfrm>
        </p:spPr>
        <p:txBody>
          <a:bodyPr/>
          <a:lstStyle/>
          <a:p>
            <a:pPr eaLnBrk="1" hangingPunct="1"/>
            <a:r>
              <a:rPr lang="en-US" altLang="zh-TW" sz="3600" b="1" dirty="0" smtClean="0">
                <a:solidFill>
                  <a:schemeClr val="tx1"/>
                </a:solidFill>
                <a:latin typeface="Times New Roman" pitchFamily="18" charset="0"/>
                <a:ea typeface="標楷體" pitchFamily="65" charset="-120"/>
                <a:cs typeface="Times New Roman" pitchFamily="18" charset="0"/>
              </a:rPr>
              <a:t>2018</a:t>
            </a:r>
            <a:r>
              <a:rPr lang="zh-TW" altLang="en-US" sz="3600" b="1" dirty="0" smtClean="0">
                <a:solidFill>
                  <a:schemeClr val="tx1"/>
                </a:solidFill>
                <a:latin typeface="Times New Roman" pitchFamily="18" charset="0"/>
                <a:ea typeface="標楷體" pitchFamily="65" charset="-120"/>
                <a:cs typeface="Times New Roman" pitchFamily="18" charset="0"/>
              </a:rPr>
              <a:t>年</a:t>
            </a:r>
            <a:r>
              <a:rPr lang="zh-TW" altLang="en-US" sz="3600" b="1" dirty="0" smtClean="0">
                <a:solidFill>
                  <a:schemeClr val="tx1"/>
                </a:solidFill>
                <a:latin typeface="標楷體" pitchFamily="65" charset="-120"/>
                <a:ea typeface="標楷體" pitchFamily="65" charset="-120"/>
              </a:rPr>
              <a:t>施政報告即時調查簡介 </a:t>
            </a:r>
            <a:endParaRPr lang="zh-HK" altLang="en-US" sz="3600" b="1" dirty="0" smtClean="0">
              <a:solidFill>
                <a:schemeClr val="tx1"/>
              </a:solidFill>
              <a:latin typeface="標楷體" pitchFamily="65" charset="-120"/>
              <a:ea typeface="標楷體" pitchFamily="65" charset="-120"/>
            </a:endParaRPr>
          </a:p>
        </p:txBody>
      </p:sp>
      <p:sp>
        <p:nvSpPr>
          <p:cNvPr id="14339" name="Rectangle 3"/>
          <p:cNvSpPr txBox="1">
            <a:spLocks noChangeArrowheads="1"/>
          </p:cNvSpPr>
          <p:nvPr/>
        </p:nvSpPr>
        <p:spPr bwMode="auto">
          <a:xfrm>
            <a:off x="684213" y="1844824"/>
            <a:ext cx="7747000" cy="37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74650" indent="-374650"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lnSpc>
                <a:spcPct val="110000"/>
              </a:lnSpc>
              <a:spcBef>
                <a:spcPts val="600"/>
              </a:spcBef>
              <a:spcAft>
                <a:spcPts val="1200"/>
              </a:spcAft>
              <a:buClr>
                <a:schemeClr val="accent1"/>
              </a:buClr>
              <a:buSzPct val="85000"/>
              <a:buFont typeface="Wingdings 2" pitchFamily="18" charset="2"/>
              <a:buChar char=""/>
            </a:pPr>
            <a:r>
              <a:rPr kumimoji="0" lang="zh-TW" altLang="en-US" b="1" dirty="0">
                <a:ea typeface="標楷體" pitchFamily="65" charset="-120"/>
              </a:rPr>
              <a:t>特首發表施政報告當日，民研計劃</a:t>
            </a:r>
            <a:r>
              <a:rPr kumimoji="0" lang="zh-TW" altLang="en-US" b="1" dirty="0" smtClean="0">
                <a:ea typeface="標楷體" pitchFamily="65" charset="-120"/>
              </a:rPr>
              <a:t>於下午約四時半開</a:t>
            </a:r>
            <a:r>
              <a:rPr kumimoji="0" lang="zh-TW" altLang="en-US" b="1" dirty="0">
                <a:ea typeface="標楷體" pitchFamily="65" charset="-120"/>
              </a:rPr>
              <a:t>始，動</a:t>
            </a:r>
            <a:r>
              <a:rPr kumimoji="0" lang="zh-TW" altLang="en-US" b="1" dirty="0" smtClean="0">
                <a:ea typeface="標楷體" pitchFamily="65" charset="-120"/>
              </a:rPr>
              <a:t>員約六十名</a:t>
            </a:r>
            <a:r>
              <a:rPr kumimoji="0" lang="zh-TW" altLang="en-US" b="1" dirty="0">
                <a:ea typeface="標楷體" pitchFamily="65" charset="-120"/>
              </a:rPr>
              <a:t>訪問員進行隨機抽樣電話訪問。網上問卷</a:t>
            </a:r>
            <a:r>
              <a:rPr kumimoji="0" lang="zh-TW" altLang="en-US" b="1" dirty="0" smtClean="0">
                <a:ea typeface="標楷體" pitchFamily="65" charset="-120"/>
              </a:rPr>
              <a:t>亦同時開</a:t>
            </a:r>
            <a:r>
              <a:rPr kumimoji="0" lang="zh-TW" altLang="en-US" b="1" dirty="0">
                <a:ea typeface="標楷體" pitchFamily="65" charset="-120"/>
              </a:rPr>
              <a:t>始接受預先隨機抽樣</a:t>
            </a:r>
            <a:r>
              <a:rPr kumimoji="0" lang="zh-TW" altLang="en-US" b="1" dirty="0" smtClean="0">
                <a:ea typeface="標楷體" pitchFamily="65" charset="-120"/>
              </a:rPr>
              <a:t>的追蹤樣本提交回</a:t>
            </a:r>
            <a:r>
              <a:rPr kumimoji="0" lang="zh-TW" altLang="en-US" b="1" dirty="0">
                <a:ea typeface="標楷體" pitchFamily="65" charset="-120"/>
              </a:rPr>
              <a:t>應。</a:t>
            </a:r>
            <a:endParaRPr kumimoji="0" lang="en-US" altLang="zh-TW" b="1" dirty="0">
              <a:ea typeface="標楷體" pitchFamily="65" charset="-120"/>
            </a:endParaRPr>
          </a:p>
          <a:p>
            <a:pPr eaLnBrk="1" hangingPunct="1">
              <a:lnSpc>
                <a:spcPct val="110000"/>
              </a:lnSpc>
              <a:spcBef>
                <a:spcPts val="600"/>
              </a:spcBef>
              <a:spcAft>
                <a:spcPts val="1200"/>
              </a:spcAft>
              <a:buClr>
                <a:schemeClr val="accent1"/>
              </a:buClr>
              <a:buSzPct val="85000"/>
              <a:buFont typeface="Wingdings 2" pitchFamily="18" charset="2"/>
              <a:buChar char=""/>
            </a:pPr>
            <a:r>
              <a:rPr kumimoji="0" lang="zh-TW" altLang="en-US" b="1" dirty="0">
                <a:ea typeface="標楷體" pitchFamily="65" charset="-120"/>
              </a:rPr>
              <a:t>訪問於晚上</a:t>
            </a:r>
            <a:r>
              <a:rPr kumimoji="0" lang="zh-TW" altLang="en-US" b="1" dirty="0" smtClean="0">
                <a:ea typeface="標楷體" pitchFamily="65" charset="-120"/>
              </a:rPr>
              <a:t>約八</a:t>
            </a:r>
            <a:r>
              <a:rPr kumimoji="0" lang="zh-HK" altLang="en-US" b="1" dirty="0" smtClean="0">
                <a:ea typeface="標楷體" pitchFamily="65" charset="-120"/>
              </a:rPr>
              <a:t>時</a:t>
            </a:r>
            <a:r>
              <a:rPr kumimoji="0" lang="zh-TW" altLang="en-US" b="1" dirty="0" smtClean="0">
                <a:ea typeface="標楷體" pitchFamily="65" charset="-120"/>
              </a:rPr>
              <a:t>結</a:t>
            </a:r>
            <a:r>
              <a:rPr kumimoji="0" lang="zh-TW" altLang="en-US" b="1" dirty="0">
                <a:ea typeface="標楷體" pitchFamily="65" charset="-120"/>
              </a:rPr>
              <a:t>束，共錄</a:t>
            </a:r>
            <a:r>
              <a:rPr kumimoji="0" lang="zh-TW" altLang="en-US" b="1" dirty="0" smtClean="0">
                <a:ea typeface="標楷體" pitchFamily="65" charset="-120"/>
              </a:rPr>
              <a:t>得 </a:t>
            </a:r>
            <a:r>
              <a:rPr kumimoji="0" lang="en-US" altLang="zh-TW" b="1" dirty="0" smtClean="0">
                <a:ea typeface="標楷體" pitchFamily="65" charset="-120"/>
              </a:rPr>
              <a:t>584 </a:t>
            </a:r>
            <a:r>
              <a:rPr kumimoji="0" lang="zh-TW" altLang="en-US" b="1" dirty="0" smtClean="0">
                <a:ea typeface="標楷體" pitchFamily="65" charset="-120"/>
              </a:rPr>
              <a:t>個</a:t>
            </a:r>
            <a:r>
              <a:rPr kumimoji="0" lang="zh-TW" altLang="en-US" b="1" dirty="0">
                <a:ea typeface="標楷體" pitchFamily="65" charset="-120"/>
              </a:rPr>
              <a:t>成功個案，當</a:t>
            </a:r>
            <a:r>
              <a:rPr kumimoji="0" lang="zh-TW" altLang="en-US" b="1" dirty="0" smtClean="0">
                <a:ea typeface="標楷體" pitchFamily="65" charset="-120"/>
              </a:rPr>
              <a:t>中 </a:t>
            </a:r>
            <a:r>
              <a:rPr kumimoji="0" lang="en-US" altLang="zh-TW" b="1" dirty="0" smtClean="0">
                <a:ea typeface="標楷體" pitchFamily="65" charset="-120"/>
              </a:rPr>
              <a:t>545 </a:t>
            </a:r>
            <a:r>
              <a:rPr kumimoji="0" lang="en-US" altLang="zh-TW" b="1" dirty="0" err="1" smtClean="0">
                <a:ea typeface="標楷體" pitchFamily="65" charset="-120"/>
              </a:rPr>
              <a:t>人自稱知道施政報告內容</a:t>
            </a:r>
            <a:r>
              <a:rPr kumimoji="0" lang="en-US" altLang="zh-TW" b="1" dirty="0" err="1">
                <a:ea typeface="標楷體" pitchFamily="65" charset="-120"/>
              </a:rPr>
              <a:t>，成為</a:t>
            </a:r>
            <a:r>
              <a:rPr kumimoji="0" lang="zh-TW" altLang="en-US" b="1" dirty="0">
                <a:ea typeface="標楷體" pitchFamily="65" charset="-120"/>
              </a:rPr>
              <a:t>是次調查</a:t>
            </a:r>
            <a:r>
              <a:rPr kumimoji="0" lang="zh-TW" altLang="en-US" b="1" dirty="0" smtClean="0">
                <a:ea typeface="標楷體" pitchFamily="65" charset="-120"/>
              </a:rPr>
              <a:t>的有效樣</a:t>
            </a:r>
            <a:r>
              <a:rPr kumimoji="0" lang="zh-TW" altLang="en-US" b="1" dirty="0">
                <a:ea typeface="標楷體" pitchFamily="65" charset="-120"/>
              </a:rPr>
              <a:t>本。 </a:t>
            </a:r>
          </a:p>
          <a:p>
            <a:pPr eaLnBrk="1" hangingPunct="1">
              <a:lnSpc>
                <a:spcPct val="110000"/>
              </a:lnSpc>
              <a:spcBef>
                <a:spcPts val="600"/>
              </a:spcBef>
              <a:spcAft>
                <a:spcPts val="1200"/>
              </a:spcAft>
              <a:buClr>
                <a:schemeClr val="accent1"/>
              </a:buClr>
              <a:buSzPct val="85000"/>
              <a:buFont typeface="Wingdings 2" pitchFamily="18" charset="2"/>
              <a:buChar char=""/>
            </a:pPr>
            <a:r>
              <a:rPr kumimoji="0" lang="zh-TW" altLang="en-US" b="1" dirty="0">
                <a:ea typeface="標楷體" pitchFamily="65" charset="-120"/>
              </a:rPr>
              <a:t>一般調查數字及分析於施政報告發表當日及翌日由民研計劃發表，扶貧措施調查數字則在今天公佈。</a:t>
            </a:r>
            <a:endParaRPr kumimoji="0" lang="en-US" altLang="zh-TW" b="1" dirty="0">
              <a:ea typeface="標楷體" pitchFamily="65" charset="-120"/>
            </a:endParaRPr>
          </a:p>
        </p:txBody>
      </p:sp>
      <p:sp>
        <p:nvSpPr>
          <p:cNvPr id="5" name="Line 5"/>
          <p:cNvSpPr>
            <a:spLocks noChangeShapeType="1"/>
          </p:cNvSpPr>
          <p:nvPr/>
        </p:nvSpPr>
        <p:spPr bwMode="auto">
          <a:xfrm>
            <a:off x="684213" y="1412875"/>
            <a:ext cx="77470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HK"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1625" y="620490"/>
            <a:ext cx="8534400" cy="576262"/>
          </a:xfrm>
        </p:spPr>
        <p:txBody>
          <a:bodyPr/>
          <a:lstStyle/>
          <a:p>
            <a:pPr eaLnBrk="1" hangingPunct="1"/>
            <a:r>
              <a:rPr lang="zh-TW" altLang="zh-HK" sz="3600" b="1" dirty="0" smtClean="0">
                <a:solidFill>
                  <a:schemeClr val="tx1"/>
                </a:solidFill>
                <a:latin typeface="標楷體" pitchFamily="65" charset="-120"/>
                <a:ea typeface="標楷體" pitchFamily="65" charset="-120"/>
              </a:rPr>
              <a:t>樣本資料</a:t>
            </a:r>
            <a:endParaRPr lang="zh-HK" altLang="en-US" sz="3600" b="1" dirty="0" smtClean="0">
              <a:solidFill>
                <a:schemeClr val="tx1"/>
              </a:solidFill>
              <a:latin typeface="標楷體" pitchFamily="65" charset="-120"/>
              <a:ea typeface="標楷體" pitchFamily="65" charset="-120"/>
            </a:endParaRPr>
          </a:p>
        </p:txBody>
      </p:sp>
      <p:sp>
        <p:nvSpPr>
          <p:cNvPr id="15363" name="Rectangle 6"/>
          <p:cNvSpPr>
            <a:spLocks noChangeArrowheads="1"/>
          </p:cNvSpPr>
          <p:nvPr/>
        </p:nvSpPr>
        <p:spPr bwMode="auto">
          <a:xfrm>
            <a:off x="611560" y="1629395"/>
            <a:ext cx="8064895" cy="4607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616075" indent="-1616075" defTabSz="882650" eaLnBrk="0" hangingPunct="0">
              <a:tabLst>
                <a:tab pos="1616075" algn="l"/>
              </a:tabLst>
              <a:defRPr kumimoji="1" sz="2400">
                <a:solidFill>
                  <a:schemeClr val="tx1"/>
                </a:solidFill>
                <a:latin typeface="Times New Roman" pitchFamily="18" charset="0"/>
                <a:ea typeface="新細明體" pitchFamily="18" charset="-120"/>
              </a:defRPr>
            </a:lvl1pPr>
            <a:lvl2pPr marL="742950" indent="-285750" defTabSz="882650" eaLnBrk="0" hangingPunct="0">
              <a:tabLst>
                <a:tab pos="1616075" algn="l"/>
              </a:tabLst>
              <a:defRPr kumimoji="1" sz="2400">
                <a:solidFill>
                  <a:schemeClr val="tx1"/>
                </a:solidFill>
                <a:latin typeface="Times New Roman" pitchFamily="18" charset="0"/>
                <a:ea typeface="新細明體" pitchFamily="18" charset="-120"/>
              </a:defRPr>
            </a:lvl2pPr>
            <a:lvl3pPr marL="1143000" indent="-228600" defTabSz="882650" eaLnBrk="0" hangingPunct="0">
              <a:tabLst>
                <a:tab pos="1616075" algn="l"/>
              </a:tabLst>
              <a:defRPr kumimoji="1" sz="2400">
                <a:solidFill>
                  <a:schemeClr val="tx1"/>
                </a:solidFill>
                <a:latin typeface="Times New Roman" pitchFamily="18" charset="0"/>
                <a:ea typeface="新細明體" pitchFamily="18" charset="-120"/>
              </a:defRPr>
            </a:lvl3pPr>
            <a:lvl4pPr marL="1600200" indent="-228600" defTabSz="882650" eaLnBrk="0" hangingPunct="0">
              <a:tabLst>
                <a:tab pos="1616075" algn="l"/>
              </a:tabLst>
              <a:defRPr kumimoji="1" sz="2400">
                <a:solidFill>
                  <a:schemeClr val="tx1"/>
                </a:solidFill>
                <a:latin typeface="Times New Roman" pitchFamily="18" charset="0"/>
                <a:ea typeface="新細明體" pitchFamily="18" charset="-120"/>
              </a:defRPr>
            </a:lvl4pPr>
            <a:lvl5pPr marL="2057400" indent="-228600" defTabSz="882650" eaLnBrk="0" hangingPunct="0">
              <a:tabLst>
                <a:tab pos="1616075" algn="l"/>
              </a:tabLst>
              <a:defRPr kumimoji="1" sz="2400">
                <a:solidFill>
                  <a:schemeClr val="tx1"/>
                </a:solidFill>
                <a:latin typeface="Times New Roman" pitchFamily="18" charset="0"/>
                <a:ea typeface="新細明體" pitchFamily="18" charset="-120"/>
              </a:defRPr>
            </a:lvl5pPr>
            <a:lvl6pPr marL="2514600" indent="-228600" defTabSz="882650" eaLnBrk="0" fontAlgn="base" hangingPunct="0">
              <a:spcBef>
                <a:spcPct val="0"/>
              </a:spcBef>
              <a:spcAft>
                <a:spcPct val="0"/>
              </a:spcAft>
              <a:tabLst>
                <a:tab pos="1616075" algn="l"/>
              </a:tabLst>
              <a:defRPr kumimoji="1" sz="2400">
                <a:solidFill>
                  <a:schemeClr val="tx1"/>
                </a:solidFill>
                <a:latin typeface="Times New Roman" pitchFamily="18" charset="0"/>
                <a:ea typeface="新細明體" pitchFamily="18" charset="-120"/>
              </a:defRPr>
            </a:lvl6pPr>
            <a:lvl7pPr marL="2971800" indent="-228600" defTabSz="882650" eaLnBrk="0" fontAlgn="base" hangingPunct="0">
              <a:spcBef>
                <a:spcPct val="0"/>
              </a:spcBef>
              <a:spcAft>
                <a:spcPct val="0"/>
              </a:spcAft>
              <a:tabLst>
                <a:tab pos="1616075" algn="l"/>
              </a:tabLst>
              <a:defRPr kumimoji="1" sz="2400">
                <a:solidFill>
                  <a:schemeClr val="tx1"/>
                </a:solidFill>
                <a:latin typeface="Times New Roman" pitchFamily="18" charset="0"/>
                <a:ea typeface="新細明體" pitchFamily="18" charset="-120"/>
              </a:defRPr>
            </a:lvl7pPr>
            <a:lvl8pPr marL="3429000" indent="-228600" defTabSz="882650" eaLnBrk="0" fontAlgn="base" hangingPunct="0">
              <a:spcBef>
                <a:spcPct val="0"/>
              </a:spcBef>
              <a:spcAft>
                <a:spcPct val="0"/>
              </a:spcAft>
              <a:tabLst>
                <a:tab pos="1616075" algn="l"/>
              </a:tabLst>
              <a:defRPr kumimoji="1" sz="2400">
                <a:solidFill>
                  <a:schemeClr val="tx1"/>
                </a:solidFill>
                <a:latin typeface="Times New Roman" pitchFamily="18" charset="0"/>
                <a:ea typeface="新細明體" pitchFamily="18" charset="-120"/>
              </a:defRPr>
            </a:lvl8pPr>
            <a:lvl9pPr marL="3886200" indent="-228600" defTabSz="882650" eaLnBrk="0" fontAlgn="base" hangingPunct="0">
              <a:spcBef>
                <a:spcPct val="0"/>
              </a:spcBef>
              <a:spcAft>
                <a:spcPct val="0"/>
              </a:spcAft>
              <a:tabLst>
                <a:tab pos="1616075" algn="l"/>
              </a:tabLst>
              <a:defRPr kumimoji="1" sz="2400">
                <a:solidFill>
                  <a:schemeClr val="tx1"/>
                </a:solidFill>
                <a:latin typeface="Times New Roman" pitchFamily="18" charset="0"/>
                <a:ea typeface="新細明體" pitchFamily="18" charset="-120"/>
              </a:defRPr>
            </a:lvl9pPr>
          </a:lstStyle>
          <a:p>
            <a:pPr marL="1793875" indent="-1793875" eaLnBrk="1" hangingPunct="1">
              <a:lnSpc>
                <a:spcPct val="150000"/>
              </a:lnSpc>
              <a:spcBef>
                <a:spcPts val="1200"/>
              </a:spcBef>
              <a:buClr>
                <a:schemeClr val="folHlink"/>
              </a:buClr>
              <a:buSzPct val="75000"/>
              <a:buFont typeface="Monotype Sorts"/>
              <a:buNone/>
              <a:tabLst>
                <a:tab pos="1793875" algn="l"/>
              </a:tabLst>
            </a:pPr>
            <a:r>
              <a:rPr lang="zh-TW" altLang="en-US" sz="2000" b="1" dirty="0" smtClean="0">
                <a:ea typeface="標楷體" pitchFamily="65" charset="-120"/>
              </a:rPr>
              <a:t>調查日</a:t>
            </a:r>
            <a:r>
              <a:rPr lang="zh-TW" altLang="en-US" sz="2000" b="1" dirty="0">
                <a:ea typeface="標楷體" pitchFamily="65" charset="-120"/>
              </a:rPr>
              <a:t>期：</a:t>
            </a:r>
            <a:r>
              <a:rPr lang="en-US" altLang="zh-TW" sz="2000" b="1" dirty="0">
                <a:ea typeface="標楷體" pitchFamily="65" charset="-120"/>
              </a:rPr>
              <a:t>	</a:t>
            </a:r>
            <a:r>
              <a:rPr lang="en-US" altLang="zh-TW" sz="2000" b="1" dirty="0" smtClean="0">
                <a:ea typeface="標楷體" pitchFamily="65" charset="-120"/>
              </a:rPr>
              <a:t>2018</a:t>
            </a:r>
            <a:r>
              <a:rPr lang="zh-TW" altLang="en-US" sz="2000" b="1" dirty="0" smtClean="0">
                <a:ea typeface="標楷體" pitchFamily="65" charset="-120"/>
              </a:rPr>
              <a:t>年</a:t>
            </a:r>
            <a:r>
              <a:rPr lang="en-US" altLang="zh-TW" sz="2000" b="1" dirty="0" smtClean="0">
                <a:ea typeface="標楷體" pitchFamily="65" charset="-120"/>
              </a:rPr>
              <a:t>10</a:t>
            </a:r>
            <a:r>
              <a:rPr lang="zh-TW" altLang="en-US" sz="2000" b="1" dirty="0" smtClean="0">
                <a:ea typeface="標楷體" pitchFamily="65" charset="-120"/>
              </a:rPr>
              <a:t>月</a:t>
            </a:r>
            <a:r>
              <a:rPr lang="en-US" altLang="zh-TW" sz="2000" b="1" dirty="0" smtClean="0">
                <a:ea typeface="標楷體" pitchFamily="65" charset="-120"/>
              </a:rPr>
              <a:t>10</a:t>
            </a:r>
            <a:r>
              <a:rPr lang="zh-TW" altLang="en-US" sz="2000" b="1" dirty="0" smtClean="0">
                <a:ea typeface="標楷體" pitchFamily="65" charset="-120"/>
              </a:rPr>
              <a:t>日</a:t>
            </a:r>
            <a:endParaRPr lang="zh-TW" altLang="en-US" sz="2000" b="1" dirty="0">
              <a:ea typeface="標楷體" pitchFamily="65" charset="-120"/>
            </a:endParaRPr>
          </a:p>
          <a:p>
            <a:pPr marL="1793875" indent="-1793875" eaLnBrk="1" hangingPunct="1">
              <a:spcBef>
                <a:spcPts val="1200"/>
              </a:spcBef>
              <a:buClr>
                <a:schemeClr val="folHlink"/>
              </a:buClr>
              <a:buSzPct val="75000"/>
              <a:tabLst>
                <a:tab pos="1793875" algn="l"/>
              </a:tabLst>
            </a:pPr>
            <a:r>
              <a:rPr lang="zh-TW" altLang="en-US" sz="2000" b="1" dirty="0">
                <a:ea typeface="標楷體" pitchFamily="65" charset="-120"/>
              </a:rPr>
              <a:t>調查方法</a:t>
            </a:r>
            <a:r>
              <a:rPr lang="zh-TW" altLang="en-US" sz="2000" b="1" dirty="0" smtClean="0">
                <a:ea typeface="標楷體" pitchFamily="65" charset="-120"/>
              </a:rPr>
              <a:t>：</a:t>
            </a:r>
            <a:r>
              <a:rPr lang="en-US" altLang="zh-TW" sz="2000" b="1" dirty="0">
                <a:ea typeface="標楷體" pitchFamily="65" charset="-120"/>
              </a:rPr>
              <a:t>	</a:t>
            </a:r>
            <a:r>
              <a:rPr lang="zh-TW" altLang="en-US" sz="2000" b="1" dirty="0" smtClean="0">
                <a:ea typeface="標楷體" pitchFamily="65" charset="-120"/>
              </a:rPr>
              <a:t>固網</a:t>
            </a:r>
            <a:r>
              <a:rPr lang="zh-TW" altLang="en-US" sz="2000" b="1" dirty="0">
                <a:ea typeface="標楷體" pitchFamily="65" charset="-120"/>
              </a:rPr>
              <a:t>樣本</a:t>
            </a:r>
            <a:r>
              <a:rPr lang="zh-TW" altLang="en-US" sz="2000" b="1" dirty="0" smtClean="0">
                <a:ea typeface="標楷體" pitchFamily="65" charset="-120"/>
              </a:rPr>
              <a:t>及手</a:t>
            </a:r>
            <a:r>
              <a:rPr lang="zh-TW" altLang="en-US" sz="2000" b="1" dirty="0">
                <a:ea typeface="標楷體" pitchFamily="65" charset="-120"/>
              </a:rPr>
              <a:t>機樣本由</a:t>
            </a:r>
            <a:r>
              <a:rPr lang="zh-TW" altLang="en-US" sz="2000" b="1" dirty="0" smtClean="0">
                <a:ea typeface="標楷體" pitchFamily="65" charset="-120"/>
              </a:rPr>
              <a:t>訪問員進行隨機抽樣電</a:t>
            </a:r>
            <a:r>
              <a:rPr lang="zh-TW" altLang="en-US" sz="2000" b="1" dirty="0">
                <a:ea typeface="標楷體" pitchFamily="65" charset="-120"/>
              </a:rPr>
              <a:t>話訪</a:t>
            </a:r>
            <a:r>
              <a:rPr lang="zh-TW" altLang="en-US" sz="2000" b="1" dirty="0" smtClean="0">
                <a:ea typeface="標楷體" pitchFamily="65" charset="-120"/>
              </a:rPr>
              <a:t>問；預</a:t>
            </a:r>
            <a:r>
              <a:rPr lang="zh-TW" altLang="en-US" sz="2000" b="1" dirty="0">
                <a:ea typeface="標楷體" pitchFamily="65" charset="-120"/>
              </a:rPr>
              <a:t>先隨機抽樣</a:t>
            </a:r>
            <a:r>
              <a:rPr lang="zh-TW" altLang="en-US" sz="2000" b="1" dirty="0" smtClean="0">
                <a:ea typeface="標楷體" pitchFamily="65" charset="-120"/>
              </a:rPr>
              <a:t>的追蹤樣本則以</a:t>
            </a:r>
            <a:r>
              <a:rPr lang="zh-TW" altLang="en-US" sz="2000" b="1" dirty="0">
                <a:ea typeface="標楷體" pitchFamily="65" charset="-120"/>
              </a:rPr>
              <a:t>網上問</a:t>
            </a:r>
            <a:r>
              <a:rPr lang="zh-TW" altLang="en-US" sz="2000" b="1" dirty="0" smtClean="0">
                <a:ea typeface="標楷體" pitchFamily="65" charset="-120"/>
              </a:rPr>
              <a:t>卷形</a:t>
            </a:r>
            <a:r>
              <a:rPr lang="zh-TW" altLang="en-US" sz="2000" b="1" dirty="0">
                <a:ea typeface="標楷體" pitchFamily="65" charset="-120"/>
              </a:rPr>
              <a:t>式進行</a:t>
            </a:r>
          </a:p>
          <a:p>
            <a:pPr marL="1793875" indent="-1793875" eaLnBrk="1" hangingPunct="1">
              <a:spcBef>
                <a:spcPts val="1200"/>
              </a:spcBef>
              <a:buClr>
                <a:schemeClr val="folHlink"/>
              </a:buClr>
              <a:buSzPct val="75000"/>
              <a:buFont typeface="Monotype Sorts"/>
              <a:buNone/>
              <a:tabLst>
                <a:tab pos="1793875" algn="l"/>
              </a:tabLst>
            </a:pPr>
            <a:r>
              <a:rPr lang="zh-TW" altLang="en-US" sz="2000" b="1" dirty="0" smtClean="0">
                <a:ea typeface="標楷體" pitchFamily="65" charset="-120"/>
              </a:rPr>
              <a:t>訪</a:t>
            </a:r>
            <a:r>
              <a:rPr lang="zh-TW" altLang="en-US" sz="2000" b="1" dirty="0">
                <a:ea typeface="標楷體" pitchFamily="65" charset="-120"/>
              </a:rPr>
              <a:t>問對象：</a:t>
            </a:r>
            <a:r>
              <a:rPr lang="en-US" altLang="zh-TW" sz="2000" b="1" dirty="0">
                <a:ea typeface="標楷體" pitchFamily="65" charset="-120"/>
              </a:rPr>
              <a:t>	</a:t>
            </a:r>
            <a:r>
              <a:rPr lang="en-US" altLang="zh-TW" sz="2000" b="1" dirty="0" smtClean="0">
                <a:ea typeface="標楷體" pitchFamily="65" charset="-120"/>
              </a:rPr>
              <a:t>18</a:t>
            </a:r>
            <a:r>
              <a:rPr lang="zh-TW" altLang="en-US" sz="2000" b="1" dirty="0" smtClean="0">
                <a:ea typeface="標楷體" pitchFamily="65" charset="-120"/>
              </a:rPr>
              <a:t>歲</a:t>
            </a:r>
            <a:r>
              <a:rPr lang="zh-TW" altLang="en-US" sz="2000" b="1" dirty="0">
                <a:ea typeface="標楷體" pitchFamily="65" charset="-120"/>
              </a:rPr>
              <a:t>或以上操粵語、</a:t>
            </a:r>
            <a:r>
              <a:rPr lang="zh-TW" altLang="en-US" sz="2000" b="1" dirty="0" smtClean="0">
                <a:ea typeface="標楷體" pitchFamily="65" charset="-120"/>
              </a:rPr>
              <a:t>並知道施</a:t>
            </a:r>
            <a:r>
              <a:rPr lang="zh-TW" altLang="en-US" sz="2000" b="1" dirty="0">
                <a:ea typeface="標楷體" pitchFamily="65" charset="-120"/>
              </a:rPr>
              <a:t>政報告內容的香港居民</a:t>
            </a:r>
            <a:endParaRPr lang="en-US" altLang="zh-TW" sz="2000" b="1" dirty="0">
              <a:ea typeface="標楷體" pitchFamily="65" charset="-120"/>
            </a:endParaRPr>
          </a:p>
          <a:p>
            <a:pPr marL="1793875" indent="-1793875" eaLnBrk="1" hangingPunct="1">
              <a:lnSpc>
                <a:spcPct val="110000"/>
              </a:lnSpc>
              <a:spcBef>
                <a:spcPts val="1200"/>
              </a:spcBef>
              <a:buClr>
                <a:schemeClr val="folHlink"/>
              </a:buClr>
              <a:buSzPct val="75000"/>
              <a:buFont typeface="Monotype Sorts"/>
              <a:buNone/>
              <a:tabLst>
                <a:tab pos="1793875" algn="l"/>
              </a:tabLst>
            </a:pPr>
            <a:r>
              <a:rPr lang="zh-TW" altLang="en-US" sz="2000" b="1" dirty="0" smtClean="0">
                <a:ea typeface="標楷體" pitchFamily="65" charset="-120"/>
              </a:rPr>
              <a:t>成功樣本：</a:t>
            </a:r>
            <a:r>
              <a:rPr lang="en-US" altLang="zh-TW" sz="2000" b="1" dirty="0">
                <a:ea typeface="標楷體" pitchFamily="65" charset="-120"/>
              </a:rPr>
              <a:t>	</a:t>
            </a:r>
            <a:r>
              <a:rPr lang="en-US" altLang="zh-TW" sz="2000" b="1" u="sng" dirty="0" smtClean="0">
                <a:ea typeface="標楷體" pitchFamily="65" charset="-120"/>
              </a:rPr>
              <a:t>545</a:t>
            </a:r>
            <a:r>
              <a:rPr lang="zh-TW" altLang="en-US" sz="2000" b="1" dirty="0" smtClean="0">
                <a:ea typeface="標楷體" pitchFamily="65" charset="-120"/>
              </a:rPr>
              <a:t> </a:t>
            </a:r>
            <a:r>
              <a:rPr lang="en-US" altLang="zh-TW" sz="2000" b="1" dirty="0" smtClean="0">
                <a:ea typeface="標楷體" pitchFamily="65" charset="-120"/>
              </a:rPr>
              <a:t>(</a:t>
            </a:r>
            <a:r>
              <a:rPr lang="zh-TW" altLang="en-US" sz="2000" b="1" dirty="0" smtClean="0">
                <a:ea typeface="標楷體" pitchFamily="65" charset="-120"/>
              </a:rPr>
              <a:t>扶</a:t>
            </a:r>
            <a:r>
              <a:rPr lang="zh-TW" altLang="en-US" sz="2000" b="1" dirty="0">
                <a:ea typeface="標楷體" pitchFamily="65" charset="-120"/>
              </a:rPr>
              <a:t>貧措施意見部</a:t>
            </a:r>
            <a:r>
              <a:rPr lang="zh-TW" altLang="en-US" sz="2000" b="1" dirty="0" smtClean="0">
                <a:ea typeface="標楷體" pitchFamily="65" charset="-120"/>
              </a:rPr>
              <a:t>分</a:t>
            </a:r>
            <a:r>
              <a:rPr lang="en-US" altLang="zh-TW" sz="2000" b="1" dirty="0" smtClean="0">
                <a:ea typeface="標楷體" pitchFamily="65" charset="-120"/>
              </a:rPr>
              <a:t>)</a:t>
            </a:r>
            <a:endParaRPr lang="zh-TW" altLang="en-US" sz="2000" b="1" dirty="0">
              <a:ea typeface="標楷體" pitchFamily="65" charset="-120"/>
            </a:endParaRPr>
          </a:p>
          <a:p>
            <a:pPr marL="1793875" indent="-1793875" eaLnBrk="1" hangingPunct="1">
              <a:lnSpc>
                <a:spcPct val="110000"/>
              </a:lnSpc>
              <a:spcBef>
                <a:spcPts val="1200"/>
              </a:spcBef>
              <a:buClr>
                <a:schemeClr val="folHlink"/>
              </a:buClr>
              <a:buSzPct val="75000"/>
              <a:buFont typeface="Monotype Sorts"/>
              <a:buNone/>
              <a:tabLst>
                <a:tab pos="1793875" algn="l"/>
              </a:tabLst>
            </a:pPr>
            <a:r>
              <a:rPr lang="zh-TW" altLang="en-US" sz="2000" b="1" dirty="0" smtClean="0">
                <a:ea typeface="標楷體" pitchFamily="65" charset="-120"/>
              </a:rPr>
              <a:t>實效回</a:t>
            </a:r>
            <a:r>
              <a:rPr lang="zh-TW" altLang="en-US" sz="2000" b="1" dirty="0">
                <a:ea typeface="標楷體" pitchFamily="65" charset="-120"/>
              </a:rPr>
              <a:t>應比率：</a:t>
            </a:r>
            <a:r>
              <a:rPr lang="en-US" altLang="zh-TW" sz="2000" b="1" dirty="0" smtClean="0">
                <a:ea typeface="標楷體" pitchFamily="65" charset="-120"/>
              </a:rPr>
              <a:t>65.9% (</a:t>
            </a:r>
            <a:r>
              <a:rPr lang="zh-TW" altLang="en-US" sz="2000" b="1" dirty="0" smtClean="0">
                <a:ea typeface="標楷體" pitchFamily="65" charset="-120"/>
              </a:rPr>
              <a:t>以包括不知</a:t>
            </a:r>
            <a:r>
              <a:rPr lang="zh-TW" altLang="en-US" sz="2000" b="1" dirty="0">
                <a:ea typeface="標楷體" pitchFamily="65" charset="-120"/>
              </a:rPr>
              <a:t>道施政報告內</a:t>
            </a:r>
            <a:r>
              <a:rPr lang="zh-TW" altLang="en-US" sz="2000" b="1" dirty="0" smtClean="0">
                <a:ea typeface="標楷體" pitchFamily="65" charset="-120"/>
              </a:rPr>
              <a:t>容者的整體樣本計算</a:t>
            </a:r>
            <a:r>
              <a:rPr lang="en-US" altLang="zh-TW" sz="2000" b="1" dirty="0" smtClean="0">
                <a:ea typeface="標楷體" pitchFamily="65" charset="-120"/>
              </a:rPr>
              <a:t>)</a:t>
            </a:r>
          </a:p>
          <a:p>
            <a:pPr marL="1793875" indent="-1793875" eaLnBrk="1" hangingPunct="1">
              <a:lnSpc>
                <a:spcPct val="110000"/>
              </a:lnSpc>
              <a:spcBef>
                <a:spcPts val="1200"/>
              </a:spcBef>
              <a:buClr>
                <a:schemeClr val="folHlink"/>
              </a:buClr>
              <a:buSzPct val="75000"/>
              <a:buFont typeface="Monotype Sorts"/>
              <a:buNone/>
              <a:tabLst>
                <a:tab pos="1793875" algn="l"/>
              </a:tabLst>
            </a:pPr>
            <a:r>
              <a:rPr lang="zh-TW" altLang="en-US" sz="2000" b="1" dirty="0">
                <a:ea typeface="標楷體" pitchFamily="65" charset="-120"/>
              </a:rPr>
              <a:t>抽樣誤差：</a:t>
            </a:r>
            <a:r>
              <a:rPr lang="en-US" altLang="zh-TW" sz="2000" b="1" dirty="0">
                <a:ea typeface="標楷體" pitchFamily="65" charset="-120"/>
              </a:rPr>
              <a:t>	</a:t>
            </a:r>
            <a:r>
              <a:rPr lang="zh-TW" altLang="en-US" sz="2000" b="1" dirty="0">
                <a:ea typeface="標楷體" pitchFamily="65" charset="-120"/>
              </a:rPr>
              <a:t>在</a:t>
            </a:r>
            <a:r>
              <a:rPr lang="en-US" altLang="zh-TW" sz="2000" b="1" dirty="0">
                <a:ea typeface="標楷體" pitchFamily="65" charset="-120"/>
              </a:rPr>
              <a:t>95%</a:t>
            </a:r>
            <a:r>
              <a:rPr lang="zh-TW" altLang="en-US" sz="2000" b="1" dirty="0">
                <a:ea typeface="標楷體" pitchFamily="65" charset="-120"/>
              </a:rPr>
              <a:t>置信水平下，少於 </a:t>
            </a:r>
            <a:r>
              <a:rPr lang="en-US" altLang="zh-TW" sz="2000" b="1" dirty="0">
                <a:ea typeface="標楷體" pitchFamily="65" charset="-120"/>
              </a:rPr>
              <a:t>+/- </a:t>
            </a:r>
            <a:r>
              <a:rPr lang="en-US" altLang="zh-TW" sz="2000" b="1" dirty="0" smtClean="0">
                <a:ea typeface="標楷體" pitchFamily="65" charset="-120"/>
              </a:rPr>
              <a:t>4.1 </a:t>
            </a:r>
            <a:r>
              <a:rPr lang="zh-TW" altLang="en-US" sz="2000" b="1" dirty="0">
                <a:ea typeface="標楷體" pitchFamily="65" charset="-120"/>
              </a:rPr>
              <a:t>個百分比</a:t>
            </a:r>
            <a:endParaRPr lang="en-US" altLang="zh-TW" sz="2000" b="1" dirty="0">
              <a:ea typeface="標楷體" pitchFamily="65" charset="-120"/>
            </a:endParaRPr>
          </a:p>
          <a:p>
            <a:pPr marL="1793875" indent="-1793875" eaLnBrk="1" hangingPunct="1">
              <a:lnSpc>
                <a:spcPct val="110000"/>
              </a:lnSpc>
              <a:spcBef>
                <a:spcPts val="1200"/>
              </a:spcBef>
              <a:buClr>
                <a:schemeClr val="folHlink"/>
              </a:buClr>
              <a:buSzPct val="75000"/>
              <a:tabLst>
                <a:tab pos="1793875" algn="l"/>
              </a:tabLst>
            </a:pPr>
            <a:r>
              <a:rPr lang="zh-TW" altLang="en-US" sz="2000" b="1" dirty="0">
                <a:ea typeface="標楷體" pitchFamily="65" charset="-120"/>
              </a:rPr>
              <a:t>加權方法：</a:t>
            </a:r>
            <a:r>
              <a:rPr lang="en-US" altLang="zh-TW" sz="2000" b="1" dirty="0">
                <a:ea typeface="標楷體" pitchFamily="65" charset="-120"/>
              </a:rPr>
              <a:t>	</a:t>
            </a:r>
            <a:r>
              <a:rPr lang="zh-TW" altLang="en-US" sz="2000" b="1" dirty="0" smtClean="0">
                <a:ea typeface="標楷體" pitchFamily="65" charset="-120"/>
              </a:rPr>
              <a:t>按年</a:t>
            </a:r>
            <a:r>
              <a:rPr lang="zh-TW" altLang="en-US" sz="2000" b="1" dirty="0">
                <a:ea typeface="標楷體" pitchFamily="65" charset="-120"/>
              </a:rPr>
              <a:t>齡、性別、教</a:t>
            </a:r>
            <a:r>
              <a:rPr lang="zh-TW" altLang="en-US" sz="2000" b="1" dirty="0" smtClean="0">
                <a:ea typeface="標楷體" pitchFamily="65" charset="-120"/>
              </a:rPr>
              <a:t>育程度及經濟活動身</a:t>
            </a:r>
            <a:r>
              <a:rPr lang="zh-TW" altLang="en-US" sz="2000" b="1" dirty="0">
                <a:ea typeface="標楷體" pitchFamily="65" charset="-120"/>
              </a:rPr>
              <a:t>分以「反覆多重加權法」調</a:t>
            </a:r>
            <a:r>
              <a:rPr lang="zh-TW" altLang="en-US" sz="2000" b="1" dirty="0" smtClean="0">
                <a:ea typeface="標楷體" pitchFamily="65" charset="-120"/>
              </a:rPr>
              <a:t>整</a:t>
            </a:r>
            <a:endParaRPr lang="en-US" altLang="zh-TW" sz="2000" b="1" dirty="0">
              <a:ea typeface="標楷體" pitchFamily="65" charset="-120"/>
            </a:endParaRPr>
          </a:p>
        </p:txBody>
      </p:sp>
      <p:sp>
        <p:nvSpPr>
          <p:cNvPr id="5" name="Line 5"/>
          <p:cNvSpPr>
            <a:spLocks noChangeShapeType="1"/>
          </p:cNvSpPr>
          <p:nvPr/>
        </p:nvSpPr>
        <p:spPr bwMode="auto">
          <a:xfrm>
            <a:off x="684213" y="1412875"/>
            <a:ext cx="77470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HK"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1042988" y="2682875"/>
            <a:ext cx="7056437" cy="131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lgn="ctr" eaLnBrk="1" hangingPunct="1">
              <a:lnSpc>
                <a:spcPct val="90000"/>
              </a:lnSpc>
            </a:pPr>
            <a:r>
              <a:rPr lang="zh-TW" altLang="en-US" sz="4800" b="1">
                <a:solidFill>
                  <a:srgbClr val="000000"/>
                </a:solidFill>
                <a:ea typeface="標楷體" pitchFamily="65" charset="-120"/>
              </a:rPr>
              <a:t>調查結果</a:t>
            </a:r>
            <a:endParaRPr lang="en-US" altLang="zh-TW" sz="4800" b="1">
              <a:solidFill>
                <a:srgbClr val="000000"/>
              </a:solidFill>
              <a:ea typeface="標楷體" pitchFamily="65" charset="-12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01625" y="351507"/>
            <a:ext cx="8534400" cy="557213"/>
          </a:xfrm>
        </p:spPr>
        <p:txBody>
          <a:bodyPr/>
          <a:lstStyle/>
          <a:p>
            <a:pPr eaLnBrk="1" fontAlgn="ctr" hangingPunct="1"/>
            <a:r>
              <a:rPr lang="zh-TW" altLang="en-US" sz="2800" b="1" dirty="0" smtClean="0">
                <a:solidFill>
                  <a:schemeClr val="tx1"/>
                </a:solidFill>
                <a:latin typeface="Times New Roman" pitchFamily="18" charset="0"/>
                <a:ea typeface="標楷體" pitchFamily="65" charset="-120"/>
              </a:rPr>
              <a:t>對施政報告中扶貧措施部分的滿意程度評分</a:t>
            </a:r>
            <a:endParaRPr lang="en-US" altLang="zh-TW" sz="2800" b="1" dirty="0" smtClean="0">
              <a:solidFill>
                <a:schemeClr val="tx1"/>
              </a:solidFill>
              <a:latin typeface="Times New Roman" pitchFamily="18" charset="0"/>
              <a:ea typeface="標楷體" pitchFamily="65" charset="-120"/>
            </a:endParaRPr>
          </a:p>
        </p:txBody>
      </p:sp>
      <p:sp>
        <p:nvSpPr>
          <p:cNvPr id="17411" name="Rectangle 2"/>
          <p:cNvSpPr>
            <a:spLocks noChangeArrowheads="1"/>
          </p:cNvSpPr>
          <p:nvPr/>
        </p:nvSpPr>
        <p:spPr bwMode="auto">
          <a:xfrm>
            <a:off x="250825" y="5715000"/>
            <a:ext cx="871378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marL="363538" indent="-363538" eaLnBrk="1" fontAlgn="ctr" hangingPunct="1">
              <a:lnSpc>
                <a:spcPct val="110000"/>
              </a:lnSpc>
            </a:pPr>
            <a:r>
              <a:rPr lang="en-US" altLang="zh-TW" sz="1400" b="1" dirty="0">
                <a:ea typeface="標楷體" pitchFamily="65" charset="-120"/>
              </a:rPr>
              <a:t>[Q1</a:t>
            </a:r>
            <a:r>
              <a:rPr lang="en-US" altLang="zh-TW" sz="1400" b="1" dirty="0" smtClean="0">
                <a:ea typeface="標楷體" pitchFamily="65" charset="-120"/>
              </a:rPr>
              <a:t>]	</a:t>
            </a:r>
            <a:r>
              <a:rPr lang="zh-TW" altLang="en-US" sz="1400" b="1" dirty="0" smtClean="0">
                <a:ea typeface="標楷體" pitchFamily="65" charset="-120"/>
              </a:rPr>
              <a:t>請</a:t>
            </a:r>
            <a:r>
              <a:rPr lang="zh-TW" altLang="en-US" sz="1400" b="1" dirty="0">
                <a:ea typeface="標楷體" pitchFamily="65" charset="-120"/>
              </a:rPr>
              <a:t>你對特首林鄭月娥今日發表既施政報告</a:t>
            </a:r>
            <a:r>
              <a:rPr lang="zh-TW" altLang="en-US" sz="1400" b="1" dirty="0">
                <a:solidFill>
                  <a:srgbClr val="0000FF"/>
                </a:solidFill>
                <a:ea typeface="標楷體" pitchFamily="65" charset="-120"/>
              </a:rPr>
              <a:t>有關扶</a:t>
            </a:r>
            <a:r>
              <a:rPr lang="zh-TW" altLang="en-US" sz="1400" b="1" dirty="0" smtClean="0">
                <a:solidFill>
                  <a:srgbClr val="0000FF"/>
                </a:solidFill>
                <a:ea typeface="標楷體" pitchFamily="65" charset="-120"/>
              </a:rPr>
              <a:t>貧措施部</a:t>
            </a:r>
            <a:r>
              <a:rPr lang="zh-TW" altLang="en-US" sz="1400" b="1" dirty="0">
                <a:solidFill>
                  <a:srgbClr val="0000FF"/>
                </a:solidFill>
                <a:ea typeface="標楷體" pitchFamily="65" charset="-120"/>
              </a:rPr>
              <a:t>分</a:t>
            </a:r>
            <a:r>
              <a:rPr lang="zh-TW" altLang="en-US" sz="1400" b="1" dirty="0">
                <a:ea typeface="標楷體" pitchFamily="65" charset="-120"/>
              </a:rPr>
              <a:t>既滿意程度進行評分，</a:t>
            </a:r>
            <a:r>
              <a:rPr lang="en-US" altLang="zh-TW" sz="1400" b="1" dirty="0">
                <a:ea typeface="標楷體" pitchFamily="65" charset="-120"/>
              </a:rPr>
              <a:t>0</a:t>
            </a:r>
            <a:r>
              <a:rPr lang="zh-TW" altLang="en-US" sz="1400" b="1" dirty="0">
                <a:ea typeface="標楷體" pitchFamily="65" charset="-120"/>
              </a:rPr>
              <a:t>分代表非常不滿，</a:t>
            </a:r>
            <a:r>
              <a:rPr lang="en-US" altLang="zh-TW" sz="1400" b="1" dirty="0">
                <a:ea typeface="標楷體" pitchFamily="65" charset="-120"/>
              </a:rPr>
              <a:t>100</a:t>
            </a:r>
            <a:r>
              <a:rPr lang="zh-TW" altLang="en-US" sz="1400" b="1" dirty="0">
                <a:ea typeface="標楷體" pitchFamily="65" charset="-120"/>
              </a:rPr>
              <a:t>分代表非常滿意，</a:t>
            </a:r>
            <a:r>
              <a:rPr lang="en-US" altLang="zh-TW" sz="1400" b="1" dirty="0">
                <a:ea typeface="標楷體" pitchFamily="65" charset="-120"/>
              </a:rPr>
              <a:t>50</a:t>
            </a:r>
            <a:r>
              <a:rPr lang="zh-TW" altLang="en-US" sz="1400" b="1" dirty="0">
                <a:ea typeface="標楷體" pitchFamily="65" charset="-120"/>
              </a:rPr>
              <a:t>分代表一半半，你會俾幾多分今年施政報告既扶貧措施呢？</a:t>
            </a:r>
            <a:endParaRPr lang="en-US" altLang="zh-TW" sz="1400" b="1" dirty="0">
              <a:ea typeface="標楷體" pitchFamily="65" charset="-120"/>
            </a:endParaRPr>
          </a:p>
          <a:p>
            <a:pPr eaLnBrk="1" fontAlgn="ctr" hangingPunct="1">
              <a:lnSpc>
                <a:spcPct val="110000"/>
              </a:lnSpc>
            </a:pPr>
            <a:r>
              <a:rPr lang="en-US" altLang="zh-TW" sz="1000" b="1" dirty="0" smtClean="0">
                <a:ea typeface="標楷體" pitchFamily="65" charset="-120"/>
              </a:rPr>
              <a:t>*</a:t>
            </a:r>
            <a:r>
              <a:rPr lang="zh-TW" altLang="en-US" sz="1000" dirty="0">
                <a:ea typeface="標楷體" pitchFamily="65" charset="-120"/>
              </a:rPr>
              <a:t>單尾檢驗顯</a:t>
            </a:r>
            <a:r>
              <a:rPr lang="zh-TW" altLang="en-US" sz="1000" dirty="0" smtClean="0">
                <a:ea typeface="標楷體" pitchFamily="65" charset="-120"/>
              </a:rPr>
              <a:t>示結</a:t>
            </a:r>
            <a:r>
              <a:rPr lang="zh-TW" altLang="en-US" sz="1000" dirty="0">
                <a:ea typeface="標楷體" pitchFamily="65" charset="-120"/>
              </a:rPr>
              <a:t>果在</a:t>
            </a:r>
            <a:r>
              <a:rPr lang="en-US" altLang="zh-TW" sz="1000" i="1" dirty="0">
                <a:ea typeface="標楷體" pitchFamily="65" charset="-120"/>
              </a:rPr>
              <a:t>p</a:t>
            </a:r>
            <a:r>
              <a:rPr lang="en-US" altLang="zh-TW" sz="1000" dirty="0">
                <a:ea typeface="標楷體" pitchFamily="65" charset="-120"/>
              </a:rPr>
              <a:t>&lt;0.05</a:t>
            </a:r>
            <a:r>
              <a:rPr lang="zh-TW" altLang="en-US" sz="1000" dirty="0">
                <a:ea typeface="標楷體" pitchFamily="65" charset="-120"/>
              </a:rPr>
              <a:t>置信水平之內變化顯著     </a:t>
            </a:r>
            <a:r>
              <a:rPr lang="en-US" altLang="zh-TW" sz="1000" b="1" dirty="0">
                <a:ea typeface="標楷體" pitchFamily="65" charset="-120"/>
              </a:rPr>
              <a:t>**</a:t>
            </a:r>
            <a:r>
              <a:rPr lang="zh-TW" altLang="en-US" sz="1000" dirty="0">
                <a:ea typeface="標楷體" pitchFamily="65" charset="-120"/>
              </a:rPr>
              <a:t>單尾檢驗顯</a:t>
            </a:r>
            <a:r>
              <a:rPr lang="zh-TW" altLang="en-US" sz="1000" dirty="0" smtClean="0">
                <a:ea typeface="標楷體" pitchFamily="65" charset="-120"/>
              </a:rPr>
              <a:t>示結</a:t>
            </a:r>
            <a:r>
              <a:rPr lang="zh-TW" altLang="en-US" sz="1000" dirty="0">
                <a:ea typeface="標楷體" pitchFamily="65" charset="-120"/>
              </a:rPr>
              <a:t>果在</a:t>
            </a:r>
            <a:r>
              <a:rPr lang="en-US" altLang="zh-TW" sz="1000" i="1" dirty="0">
                <a:ea typeface="標楷體" pitchFamily="65" charset="-120"/>
              </a:rPr>
              <a:t>p</a:t>
            </a:r>
            <a:r>
              <a:rPr lang="en-US" altLang="zh-TW" sz="1000" dirty="0">
                <a:ea typeface="標楷體" pitchFamily="65" charset="-120"/>
              </a:rPr>
              <a:t>&lt;0.01</a:t>
            </a:r>
            <a:r>
              <a:rPr lang="zh-TW" altLang="en-US" sz="1000" dirty="0">
                <a:ea typeface="標楷體" pitchFamily="65" charset="-120"/>
              </a:rPr>
              <a:t>置信水平之內變化顯著</a:t>
            </a:r>
            <a:endParaRPr lang="en-US" altLang="zh-TW" sz="1000" dirty="0">
              <a:ea typeface="標楷體" pitchFamily="65" charset="-120"/>
            </a:endParaRPr>
          </a:p>
        </p:txBody>
      </p:sp>
      <p:sp>
        <p:nvSpPr>
          <p:cNvPr id="17412" name="Line 5"/>
          <p:cNvSpPr>
            <a:spLocks noChangeShapeType="1"/>
          </p:cNvSpPr>
          <p:nvPr/>
        </p:nvSpPr>
        <p:spPr bwMode="auto">
          <a:xfrm>
            <a:off x="800100" y="980728"/>
            <a:ext cx="75438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HK" altLang="en-US"/>
          </a:p>
        </p:txBody>
      </p:sp>
      <p:graphicFrame>
        <p:nvGraphicFramePr>
          <p:cNvPr id="17" name="表格 16"/>
          <p:cNvGraphicFramePr>
            <a:graphicFrameLocks noGrp="1"/>
          </p:cNvGraphicFramePr>
          <p:nvPr>
            <p:extLst>
              <p:ext uri="{D42A27DB-BD31-4B8C-83A1-F6EECF244321}">
                <p14:modId xmlns:p14="http://schemas.microsoft.com/office/powerpoint/2010/main" val="2559445058"/>
              </p:ext>
            </p:extLst>
          </p:nvPr>
        </p:nvGraphicFramePr>
        <p:xfrm>
          <a:off x="882000" y="3655607"/>
          <a:ext cx="7380000" cy="1512000"/>
        </p:xfrm>
        <a:graphic>
          <a:graphicData uri="http://schemas.openxmlformats.org/drawingml/2006/table">
            <a:tbl>
              <a:tblPr/>
              <a:tblGrid>
                <a:gridCol w="900000"/>
                <a:gridCol w="720000"/>
                <a:gridCol w="720000"/>
                <a:gridCol w="720000"/>
                <a:gridCol w="720000"/>
                <a:gridCol w="720000"/>
                <a:gridCol w="720000"/>
                <a:gridCol w="720000"/>
                <a:gridCol w="720000"/>
                <a:gridCol w="720000"/>
              </a:tblGrid>
              <a:tr h="360000">
                <a:tc gridSpan="10">
                  <a:txBody>
                    <a:bodyPr/>
                    <a:lstStyle/>
                    <a:p>
                      <a:pPr algn="ctr" rtl="0" fontAlgn="ctr"/>
                      <a:r>
                        <a:rPr lang="zh-TW" altLang="en-US" sz="1800" b="1" i="0" u="none" strike="noStrike" dirty="0">
                          <a:solidFill>
                            <a:srgbClr val="0000FF"/>
                          </a:solidFill>
                          <a:latin typeface="Times New Roman" pitchFamily="18" charset="0"/>
                          <a:ea typeface="標楷體" pitchFamily="65" charset="-120"/>
                          <a:cs typeface="Times New Roman" pitchFamily="18" charset="0"/>
                        </a:rPr>
                        <a:t>扶</a:t>
                      </a:r>
                      <a:r>
                        <a:rPr lang="zh-TW" altLang="en-US" sz="1800" b="1" i="0" u="none" strike="noStrike" dirty="0" smtClean="0">
                          <a:solidFill>
                            <a:srgbClr val="0000FF"/>
                          </a:solidFill>
                          <a:latin typeface="Times New Roman" pitchFamily="18" charset="0"/>
                          <a:ea typeface="標楷體" pitchFamily="65" charset="-120"/>
                          <a:cs typeface="Times New Roman" pitchFamily="18" charset="0"/>
                        </a:rPr>
                        <a:t>貧措施</a:t>
                      </a:r>
                      <a:r>
                        <a:rPr lang="zh-TW" altLang="en-US" sz="1800" b="1" i="0" u="none" strike="noStrike" dirty="0" smtClean="0">
                          <a:solidFill>
                            <a:srgbClr val="000000"/>
                          </a:solidFill>
                          <a:latin typeface="Times New Roman" pitchFamily="18" charset="0"/>
                          <a:ea typeface="標楷體" pitchFamily="65" charset="-120"/>
                          <a:cs typeface="Times New Roman" pitchFamily="18" charset="0"/>
                        </a:rPr>
                        <a:t>部</a:t>
                      </a:r>
                      <a:r>
                        <a:rPr lang="zh-TW" altLang="en-US" sz="1800" b="1" i="0" u="none" strike="noStrike" dirty="0">
                          <a:solidFill>
                            <a:srgbClr val="000000"/>
                          </a:solidFill>
                          <a:latin typeface="Times New Roman" pitchFamily="18" charset="0"/>
                          <a:ea typeface="標楷體" pitchFamily="65" charset="-120"/>
                          <a:cs typeface="Times New Roman" pitchFamily="18" charset="0"/>
                        </a:rPr>
                        <a:t>分</a:t>
                      </a:r>
                    </a:p>
                  </a:txBody>
                  <a:tcPr marL="9521" marR="9521" marT="9533"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2" marR="9522" marT="953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1" marR="9521" marT="9533"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1" marR="9521" marT="9533"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1" marR="9521" marT="9533"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1" marR="9521" marT="9533"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00">
                <a:tc>
                  <a:txBody>
                    <a:bodyPr/>
                    <a:lstStyle/>
                    <a:p>
                      <a:pPr algn="ctr" rtl="0" fontAlgn="ctr"/>
                      <a:r>
                        <a:rPr lang="zh-TW" altLang="en-US" sz="1400" b="1" i="0" u="none" strike="noStrike" dirty="0">
                          <a:solidFill>
                            <a:srgbClr val="000000"/>
                          </a:solidFill>
                          <a:latin typeface="Times New Roman" pitchFamily="18" charset="0"/>
                          <a:ea typeface="標楷體" pitchFamily="65" charset="-120"/>
                          <a:cs typeface="Times New Roman" pitchFamily="18" charset="0"/>
                        </a:rPr>
                        <a:t>　</a:t>
                      </a:r>
                    </a:p>
                  </a:txBody>
                  <a:tcPr marL="9521" marR="9521" marT="953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2010</a:t>
                      </a:r>
                      <a:r>
                        <a:rPr lang="zh-TW" altLang="en-US" sz="1400" b="1" i="0" u="none" strike="noStrike" dirty="0" smtClean="0">
                          <a:solidFill>
                            <a:srgbClr val="000000"/>
                          </a:solidFill>
                          <a:latin typeface="Times New Roman" pitchFamily="18" charset="0"/>
                          <a:ea typeface="標楷體" pitchFamily="65" charset="-120"/>
                          <a:cs typeface="Times New Roman" pitchFamily="18" charset="0"/>
                        </a:rPr>
                        <a:t> </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2011</a:t>
                      </a:r>
                      <a:r>
                        <a:rPr lang="zh-TW" altLang="en-US" sz="1400" b="1" i="0" u="none" strike="noStrike" dirty="0" smtClean="0">
                          <a:solidFill>
                            <a:srgbClr val="000000"/>
                          </a:solidFill>
                          <a:latin typeface="Times New Roman" pitchFamily="18" charset="0"/>
                          <a:ea typeface="標楷體" pitchFamily="65" charset="-120"/>
                          <a:cs typeface="Times New Roman" pitchFamily="18" charset="0"/>
                        </a:rPr>
                        <a:t> </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2013</a:t>
                      </a:r>
                      <a:r>
                        <a:rPr lang="zh-TW" altLang="en-US" sz="1400" b="1" i="0" u="none" strike="noStrike" dirty="0" smtClean="0">
                          <a:solidFill>
                            <a:srgbClr val="000000"/>
                          </a:solidFill>
                          <a:latin typeface="Times New Roman" pitchFamily="18" charset="0"/>
                          <a:ea typeface="標楷體" pitchFamily="65" charset="-120"/>
                          <a:cs typeface="Times New Roman" pitchFamily="18" charset="0"/>
                        </a:rPr>
                        <a:t> </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2014</a:t>
                      </a:r>
                      <a:r>
                        <a:rPr lang="zh-TW" altLang="en-US" sz="1400" b="1" i="0" u="none" strike="noStrike" dirty="0" smtClean="0">
                          <a:solidFill>
                            <a:srgbClr val="000000"/>
                          </a:solidFill>
                          <a:latin typeface="Times New Roman" pitchFamily="18" charset="0"/>
                          <a:ea typeface="標楷體" pitchFamily="65" charset="-120"/>
                          <a:cs typeface="Times New Roman" pitchFamily="18" charset="0"/>
                        </a:rPr>
                        <a:t> </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2015</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2016</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1/2017</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10/2017</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2018</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00">
                <a:tc>
                  <a:txBody>
                    <a:bodyPr/>
                    <a:lstStyle/>
                    <a:p>
                      <a:pPr algn="ctr" rtl="0" fontAlgn="ctr"/>
                      <a:r>
                        <a:rPr lang="zh-TW" altLang="en-US" sz="1400" b="1" i="0" u="none" strike="noStrike" dirty="0">
                          <a:solidFill>
                            <a:srgbClr val="000000"/>
                          </a:solidFill>
                          <a:latin typeface="Times New Roman" pitchFamily="18" charset="0"/>
                          <a:ea typeface="標楷體" pitchFamily="65" charset="-120"/>
                          <a:cs typeface="Times New Roman" pitchFamily="18" charset="0"/>
                        </a:rPr>
                        <a:t>平均分</a:t>
                      </a:r>
                    </a:p>
                  </a:txBody>
                  <a:tcPr marL="9521" marR="9521" marT="953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51.1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52.8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51.5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56.7**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51.5**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41.7**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51.2**</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58.7**</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smtClean="0">
                          <a:solidFill>
                            <a:srgbClr val="000000"/>
                          </a:solidFill>
                          <a:effectLst/>
                          <a:latin typeface="Times New Roman"/>
                        </a:rPr>
                        <a:t>45.6**</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00">
                <a:tc>
                  <a:txBody>
                    <a:bodyPr/>
                    <a:lstStyle/>
                    <a:p>
                      <a:pPr algn="ctr" rtl="0" fontAlgn="ctr"/>
                      <a:r>
                        <a:rPr lang="zh-TW" altLang="en-US" sz="1400" b="1" i="0" u="none" strike="noStrike" dirty="0">
                          <a:solidFill>
                            <a:srgbClr val="000000"/>
                          </a:solidFill>
                          <a:latin typeface="Times New Roman" pitchFamily="18" charset="0"/>
                          <a:ea typeface="標楷體" pitchFamily="65" charset="-120"/>
                          <a:cs typeface="Times New Roman" pitchFamily="18" charset="0"/>
                        </a:rPr>
                        <a:t>抽樣誤差</a:t>
                      </a:r>
                    </a:p>
                  </a:txBody>
                  <a:tcPr marL="9521" marR="9521" marT="953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+/-2.4</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+/-2.0</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smtClean="0">
                          <a:solidFill>
                            <a:srgbClr val="000000"/>
                          </a:solidFill>
                          <a:effectLst/>
                          <a:latin typeface="Times New Roman"/>
                        </a:rPr>
                        <a:t>+/-2.7</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00">
                <a:tc>
                  <a:txBody>
                    <a:bodyPr/>
                    <a:lstStyle/>
                    <a:p>
                      <a:pPr algn="ctr" rtl="0" fontAlgn="ctr"/>
                      <a:r>
                        <a:rPr lang="zh-TW" altLang="en-US" sz="1400" b="1" i="0" u="none" strike="noStrike" dirty="0">
                          <a:solidFill>
                            <a:srgbClr val="000000"/>
                          </a:solidFill>
                          <a:latin typeface="Times New Roman" pitchFamily="18" charset="0"/>
                          <a:ea typeface="標楷體" pitchFamily="65" charset="-120"/>
                          <a:cs typeface="Times New Roman" pitchFamily="18" charset="0"/>
                        </a:rPr>
                        <a:t>基數</a:t>
                      </a:r>
                    </a:p>
                  </a:txBody>
                  <a:tcPr marL="9521" marR="9521" marT="953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491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629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676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a:solidFill>
                            <a:srgbClr val="000000"/>
                          </a:solidFill>
                          <a:effectLst/>
                          <a:latin typeface="Times New Roman"/>
                        </a:rPr>
                        <a:t>600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a:solidFill>
                            <a:srgbClr val="000000"/>
                          </a:solidFill>
                          <a:effectLst/>
                          <a:latin typeface="Times New Roman"/>
                        </a:rPr>
                        <a:t>454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418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444</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465</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smtClean="0">
                          <a:solidFill>
                            <a:srgbClr val="000000"/>
                          </a:solidFill>
                          <a:effectLst/>
                          <a:latin typeface="Times New Roman"/>
                        </a:rPr>
                        <a:t>431</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graphicFrame>
        <p:nvGraphicFramePr>
          <p:cNvPr id="18" name="表格 17"/>
          <p:cNvGraphicFramePr>
            <a:graphicFrameLocks noGrp="1"/>
          </p:cNvGraphicFramePr>
          <p:nvPr>
            <p:extLst>
              <p:ext uri="{D42A27DB-BD31-4B8C-83A1-F6EECF244321}">
                <p14:modId xmlns:p14="http://schemas.microsoft.com/office/powerpoint/2010/main" val="418537634"/>
              </p:ext>
            </p:extLst>
          </p:nvPr>
        </p:nvGraphicFramePr>
        <p:xfrm>
          <a:off x="882000" y="1628800"/>
          <a:ext cx="7380000" cy="1512000"/>
        </p:xfrm>
        <a:graphic>
          <a:graphicData uri="http://schemas.openxmlformats.org/drawingml/2006/table">
            <a:tbl>
              <a:tblPr/>
              <a:tblGrid>
                <a:gridCol w="900000"/>
                <a:gridCol w="720000"/>
                <a:gridCol w="720000"/>
                <a:gridCol w="720000"/>
                <a:gridCol w="720000"/>
                <a:gridCol w="720000"/>
                <a:gridCol w="720000"/>
                <a:gridCol w="720000"/>
                <a:gridCol w="720000"/>
                <a:gridCol w="720000"/>
              </a:tblGrid>
              <a:tr h="360000">
                <a:tc gridSpan="10">
                  <a:txBody>
                    <a:bodyPr/>
                    <a:lstStyle/>
                    <a:p>
                      <a:pPr algn="ctr" rtl="0" fontAlgn="ctr"/>
                      <a:r>
                        <a:rPr lang="zh-TW" altLang="en-US" sz="1800" b="1" i="0" u="none" strike="noStrike" dirty="0">
                          <a:solidFill>
                            <a:srgbClr val="000000"/>
                          </a:solidFill>
                          <a:latin typeface="Times New Roman" pitchFamily="18" charset="0"/>
                          <a:ea typeface="標楷體" pitchFamily="65" charset="-120"/>
                          <a:cs typeface="Times New Roman" pitchFamily="18" charset="0"/>
                        </a:rPr>
                        <a:t>整體施政報告 </a:t>
                      </a:r>
                    </a:p>
                  </a:txBody>
                  <a:tcPr marL="9523" marR="9523" marT="950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4" marR="9524" marT="951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00">
                <a:tc>
                  <a:txBody>
                    <a:bodyPr/>
                    <a:lstStyle/>
                    <a:p>
                      <a:pPr algn="ctr" rtl="0" fontAlgn="ctr"/>
                      <a:r>
                        <a:rPr lang="zh-TW" altLang="en-US" sz="1400" b="1" i="0" u="none" strike="noStrike" dirty="0">
                          <a:solidFill>
                            <a:srgbClr val="000000"/>
                          </a:solidFill>
                          <a:latin typeface="Times New Roman" pitchFamily="18" charset="0"/>
                          <a:ea typeface="標楷體" pitchFamily="65" charset="-120"/>
                          <a:cs typeface="Times New Roman" pitchFamily="18" charset="0"/>
                        </a:rPr>
                        <a:t>　</a:t>
                      </a:r>
                    </a:p>
                  </a:txBody>
                  <a:tcPr marL="9523" marR="9523" marT="9509"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2010</a:t>
                      </a:r>
                      <a:r>
                        <a:rPr lang="zh-TW" altLang="en-US" sz="1400" b="1" i="0" u="none" strike="noStrike" dirty="0" smtClean="0">
                          <a:solidFill>
                            <a:srgbClr val="000000"/>
                          </a:solidFill>
                          <a:latin typeface="Times New Roman" pitchFamily="18" charset="0"/>
                          <a:ea typeface="標楷體" pitchFamily="65" charset="-120"/>
                          <a:cs typeface="Times New Roman" pitchFamily="18" charset="0"/>
                        </a:rPr>
                        <a:t> </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2011</a:t>
                      </a:r>
                      <a:r>
                        <a:rPr lang="zh-TW" altLang="en-US" sz="1400" b="1" i="0" u="none" strike="noStrike" dirty="0" smtClean="0">
                          <a:solidFill>
                            <a:srgbClr val="000000"/>
                          </a:solidFill>
                          <a:latin typeface="Times New Roman" pitchFamily="18" charset="0"/>
                          <a:ea typeface="標楷體" pitchFamily="65" charset="-120"/>
                          <a:cs typeface="Times New Roman" pitchFamily="18" charset="0"/>
                        </a:rPr>
                        <a:t> </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2013</a:t>
                      </a:r>
                      <a:r>
                        <a:rPr lang="zh-TW" altLang="en-US" sz="1400" b="1" i="0" u="none" strike="noStrike" dirty="0" smtClean="0">
                          <a:solidFill>
                            <a:srgbClr val="000000"/>
                          </a:solidFill>
                          <a:latin typeface="Times New Roman" pitchFamily="18" charset="0"/>
                          <a:ea typeface="標楷體" pitchFamily="65" charset="-120"/>
                          <a:cs typeface="Times New Roman" pitchFamily="18" charset="0"/>
                        </a:rPr>
                        <a:t> </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2014</a:t>
                      </a:r>
                      <a:r>
                        <a:rPr lang="zh-TW" altLang="en-US" sz="1400" b="1" i="0" u="none" strike="noStrike" dirty="0" smtClean="0">
                          <a:solidFill>
                            <a:srgbClr val="000000"/>
                          </a:solidFill>
                          <a:latin typeface="Times New Roman" pitchFamily="18" charset="0"/>
                          <a:ea typeface="標楷體" pitchFamily="65" charset="-120"/>
                          <a:cs typeface="Times New Roman" pitchFamily="18" charset="0"/>
                        </a:rPr>
                        <a:t> </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2015</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2016</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1/2017</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10/2017</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2018</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00">
                <a:tc>
                  <a:txBody>
                    <a:bodyPr/>
                    <a:lstStyle/>
                    <a:p>
                      <a:pPr algn="ctr" rtl="0" fontAlgn="ctr"/>
                      <a:r>
                        <a:rPr lang="zh-TW" altLang="en-US" sz="1400" b="1" i="0" u="none" strike="noStrike" dirty="0">
                          <a:solidFill>
                            <a:srgbClr val="000000"/>
                          </a:solidFill>
                          <a:latin typeface="Times New Roman" pitchFamily="18" charset="0"/>
                          <a:ea typeface="標楷體" pitchFamily="65" charset="-120"/>
                          <a:cs typeface="Times New Roman" pitchFamily="18" charset="0"/>
                        </a:rPr>
                        <a:t>平均分</a:t>
                      </a:r>
                    </a:p>
                  </a:txBody>
                  <a:tcPr marL="9523" marR="9523" marT="9509"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58.9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59.1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56.4**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54.1*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49.5**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41.1**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52.3**</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62.4**</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smtClean="0">
                          <a:solidFill>
                            <a:srgbClr val="000000"/>
                          </a:solidFill>
                          <a:effectLst/>
                          <a:latin typeface="Times New Roman"/>
                        </a:rPr>
                        <a:t>48.5**</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00">
                <a:tc>
                  <a:txBody>
                    <a:bodyPr/>
                    <a:lstStyle/>
                    <a:p>
                      <a:pPr algn="ctr" rtl="0" fontAlgn="ctr"/>
                      <a:r>
                        <a:rPr lang="zh-TW" altLang="en-US" sz="1400" b="1" i="0" u="none" strike="noStrike" dirty="0">
                          <a:solidFill>
                            <a:srgbClr val="000000"/>
                          </a:solidFill>
                          <a:latin typeface="Times New Roman" pitchFamily="18" charset="0"/>
                          <a:ea typeface="標楷體" pitchFamily="65" charset="-120"/>
                          <a:cs typeface="Times New Roman" pitchFamily="18" charset="0"/>
                        </a:rPr>
                        <a:t>抽樣誤差</a:t>
                      </a:r>
                    </a:p>
                  </a:txBody>
                  <a:tcPr marL="9523" marR="9523" marT="9509"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+/-2.4</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+/-1.8</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smtClean="0">
                          <a:solidFill>
                            <a:srgbClr val="000000"/>
                          </a:solidFill>
                          <a:effectLst/>
                          <a:latin typeface="Times New Roman"/>
                        </a:rPr>
                        <a:t>+/-2.5</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00">
                <a:tc>
                  <a:txBody>
                    <a:bodyPr/>
                    <a:lstStyle/>
                    <a:p>
                      <a:pPr algn="ctr" rtl="0" fontAlgn="ctr"/>
                      <a:r>
                        <a:rPr lang="zh-TW" altLang="en-US" sz="1400" b="1" i="0" u="none" strike="noStrike" dirty="0">
                          <a:solidFill>
                            <a:srgbClr val="000000"/>
                          </a:solidFill>
                          <a:latin typeface="Times New Roman" pitchFamily="18" charset="0"/>
                          <a:ea typeface="標楷體" pitchFamily="65" charset="-120"/>
                          <a:cs typeface="Times New Roman" pitchFamily="18" charset="0"/>
                        </a:rPr>
                        <a:t>基數</a:t>
                      </a:r>
                    </a:p>
                  </a:txBody>
                  <a:tcPr marL="9523" marR="9523" marT="9509"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708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796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722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602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472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450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469</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485</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smtClean="0">
                          <a:solidFill>
                            <a:srgbClr val="000000"/>
                          </a:solidFill>
                          <a:effectLst/>
                          <a:latin typeface="Times New Roman"/>
                        </a:rPr>
                        <a:t>497</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12" name="Rounded Rectangle 11"/>
          <p:cNvSpPr/>
          <p:nvPr/>
        </p:nvSpPr>
        <p:spPr>
          <a:xfrm>
            <a:off x="7524328" y="4303606"/>
            <a:ext cx="720080" cy="277521"/>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sp>
        <p:nvSpPr>
          <p:cNvPr id="14" name="Rounded Rectangle 13"/>
          <p:cNvSpPr/>
          <p:nvPr/>
        </p:nvSpPr>
        <p:spPr>
          <a:xfrm>
            <a:off x="7524328" y="2276872"/>
            <a:ext cx="720080" cy="288032"/>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spTree>
    <p:extLst>
      <p:ext uri="{BB962C8B-B14F-4D97-AF65-F5344CB8AC3E}">
        <p14:creationId xmlns:p14="http://schemas.microsoft.com/office/powerpoint/2010/main" val="35263482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hart 19"/>
          <p:cNvGraphicFramePr>
            <a:graphicFrameLocks/>
          </p:cNvGraphicFramePr>
          <p:nvPr>
            <p:extLst>
              <p:ext uri="{D42A27DB-BD31-4B8C-83A1-F6EECF244321}">
                <p14:modId xmlns:p14="http://schemas.microsoft.com/office/powerpoint/2010/main" val="293906057"/>
              </p:ext>
            </p:extLst>
          </p:nvPr>
        </p:nvGraphicFramePr>
        <p:xfrm>
          <a:off x="539552" y="1069551"/>
          <a:ext cx="7992888" cy="3046030"/>
        </p:xfrm>
        <a:graphic>
          <a:graphicData uri="http://schemas.openxmlformats.org/drawingml/2006/chart">
            <c:chart xmlns:c="http://schemas.openxmlformats.org/drawingml/2006/chart" xmlns:r="http://schemas.openxmlformats.org/officeDocument/2006/relationships" r:id="rId2"/>
          </a:graphicData>
        </a:graphic>
      </p:graphicFrame>
      <p:sp>
        <p:nvSpPr>
          <p:cNvPr id="17410" name="Title 1"/>
          <p:cNvSpPr>
            <a:spLocks noGrp="1"/>
          </p:cNvSpPr>
          <p:nvPr>
            <p:ph type="title"/>
          </p:nvPr>
        </p:nvSpPr>
        <p:spPr>
          <a:xfrm>
            <a:off x="301625" y="351507"/>
            <a:ext cx="8534400" cy="557213"/>
          </a:xfrm>
        </p:spPr>
        <p:txBody>
          <a:bodyPr/>
          <a:lstStyle/>
          <a:p>
            <a:pPr eaLnBrk="1" fontAlgn="ctr" hangingPunct="1"/>
            <a:r>
              <a:rPr lang="zh-TW" altLang="en-US" sz="2800" b="1" dirty="0" smtClean="0">
                <a:solidFill>
                  <a:schemeClr val="tx1"/>
                </a:solidFill>
                <a:latin typeface="Times New Roman" pitchFamily="18" charset="0"/>
                <a:ea typeface="標楷體" pitchFamily="65" charset="-120"/>
              </a:rPr>
              <a:t>對施政報告中扶貧措施部分的滿意程度評分</a:t>
            </a:r>
            <a:endParaRPr lang="en-US" altLang="zh-TW" sz="2800" b="1" dirty="0" smtClean="0">
              <a:solidFill>
                <a:schemeClr val="tx1"/>
              </a:solidFill>
              <a:latin typeface="Times New Roman" pitchFamily="18" charset="0"/>
              <a:ea typeface="標楷體" pitchFamily="65" charset="-120"/>
            </a:endParaRPr>
          </a:p>
        </p:txBody>
      </p:sp>
      <p:sp>
        <p:nvSpPr>
          <p:cNvPr id="17411" name="Rectangle 2"/>
          <p:cNvSpPr>
            <a:spLocks noChangeArrowheads="1"/>
          </p:cNvSpPr>
          <p:nvPr/>
        </p:nvSpPr>
        <p:spPr bwMode="auto">
          <a:xfrm>
            <a:off x="250825" y="5715000"/>
            <a:ext cx="871378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marL="363538" indent="-363538" eaLnBrk="1" fontAlgn="ctr" hangingPunct="1">
              <a:lnSpc>
                <a:spcPct val="110000"/>
              </a:lnSpc>
            </a:pPr>
            <a:r>
              <a:rPr lang="en-US" altLang="zh-TW" sz="1400" b="1" dirty="0">
                <a:ea typeface="標楷體" pitchFamily="65" charset="-120"/>
              </a:rPr>
              <a:t>[Q1</a:t>
            </a:r>
            <a:r>
              <a:rPr lang="en-US" altLang="zh-TW" sz="1400" b="1" dirty="0" smtClean="0">
                <a:ea typeface="標楷體" pitchFamily="65" charset="-120"/>
              </a:rPr>
              <a:t>]	</a:t>
            </a:r>
            <a:r>
              <a:rPr lang="zh-TW" altLang="en-US" sz="1400" b="1" dirty="0" smtClean="0">
                <a:ea typeface="標楷體" pitchFamily="65" charset="-120"/>
              </a:rPr>
              <a:t>請</a:t>
            </a:r>
            <a:r>
              <a:rPr lang="zh-TW" altLang="en-US" sz="1400" b="1" dirty="0">
                <a:ea typeface="標楷體" pitchFamily="65" charset="-120"/>
              </a:rPr>
              <a:t>你對特首林鄭月娥今日發表既施政報告</a:t>
            </a:r>
            <a:r>
              <a:rPr lang="zh-TW" altLang="en-US" sz="1400" b="1" dirty="0">
                <a:solidFill>
                  <a:srgbClr val="0000FF"/>
                </a:solidFill>
                <a:ea typeface="標楷體" pitchFamily="65" charset="-120"/>
              </a:rPr>
              <a:t>有關扶</a:t>
            </a:r>
            <a:r>
              <a:rPr lang="zh-TW" altLang="en-US" sz="1400" b="1" dirty="0" smtClean="0">
                <a:solidFill>
                  <a:srgbClr val="0000FF"/>
                </a:solidFill>
                <a:ea typeface="標楷體" pitchFamily="65" charset="-120"/>
              </a:rPr>
              <a:t>貧措施部</a:t>
            </a:r>
            <a:r>
              <a:rPr lang="zh-TW" altLang="en-US" sz="1400" b="1" dirty="0">
                <a:solidFill>
                  <a:srgbClr val="0000FF"/>
                </a:solidFill>
                <a:ea typeface="標楷體" pitchFamily="65" charset="-120"/>
              </a:rPr>
              <a:t>分</a:t>
            </a:r>
            <a:r>
              <a:rPr lang="zh-TW" altLang="en-US" sz="1400" b="1" dirty="0">
                <a:ea typeface="標楷體" pitchFamily="65" charset="-120"/>
              </a:rPr>
              <a:t>既滿意程度進行評分，</a:t>
            </a:r>
            <a:r>
              <a:rPr lang="en-US" altLang="zh-TW" sz="1400" b="1" dirty="0">
                <a:ea typeface="標楷體" pitchFamily="65" charset="-120"/>
              </a:rPr>
              <a:t>0</a:t>
            </a:r>
            <a:r>
              <a:rPr lang="zh-TW" altLang="en-US" sz="1400" b="1" dirty="0">
                <a:ea typeface="標楷體" pitchFamily="65" charset="-120"/>
              </a:rPr>
              <a:t>分代表非常不滿，</a:t>
            </a:r>
            <a:r>
              <a:rPr lang="en-US" altLang="zh-TW" sz="1400" b="1" dirty="0">
                <a:ea typeface="標楷體" pitchFamily="65" charset="-120"/>
              </a:rPr>
              <a:t>100</a:t>
            </a:r>
            <a:r>
              <a:rPr lang="zh-TW" altLang="en-US" sz="1400" b="1" dirty="0">
                <a:ea typeface="標楷體" pitchFamily="65" charset="-120"/>
              </a:rPr>
              <a:t>分代表非常滿意，</a:t>
            </a:r>
            <a:r>
              <a:rPr lang="en-US" altLang="zh-TW" sz="1400" b="1" dirty="0">
                <a:ea typeface="標楷體" pitchFamily="65" charset="-120"/>
              </a:rPr>
              <a:t>50</a:t>
            </a:r>
            <a:r>
              <a:rPr lang="zh-TW" altLang="en-US" sz="1400" b="1" dirty="0">
                <a:ea typeface="標楷體" pitchFamily="65" charset="-120"/>
              </a:rPr>
              <a:t>分代表一半半，你會俾幾多分今年施政報告既扶貧措施呢</a:t>
            </a:r>
            <a:r>
              <a:rPr lang="zh-TW" altLang="en-US" sz="1400" b="1" dirty="0" smtClean="0">
                <a:ea typeface="標楷體" pitchFamily="65" charset="-120"/>
              </a:rPr>
              <a:t>？</a:t>
            </a:r>
            <a:r>
              <a:rPr lang="en-US" altLang="zh-TW" sz="1400" b="1" dirty="0" smtClean="0">
                <a:ea typeface="標楷體" pitchFamily="65" charset="-120"/>
              </a:rPr>
              <a:t>(</a:t>
            </a:r>
            <a:r>
              <a:rPr lang="zh-TW" altLang="en-US" sz="1400" b="1" dirty="0">
                <a:ea typeface="標楷體" pitchFamily="65" charset="-120"/>
              </a:rPr>
              <a:t>基數</a:t>
            </a:r>
            <a:r>
              <a:rPr lang="en-US" altLang="zh-TW" sz="1400" b="1" dirty="0" smtClean="0">
                <a:ea typeface="標楷體" pitchFamily="65" charset="-120"/>
              </a:rPr>
              <a:t>=431)</a:t>
            </a:r>
            <a:endParaRPr lang="en-US" altLang="zh-TW" sz="1400" b="1" dirty="0">
              <a:ea typeface="標楷體" pitchFamily="65" charset="-120"/>
            </a:endParaRPr>
          </a:p>
          <a:p>
            <a:pPr eaLnBrk="1" fontAlgn="ctr" hangingPunct="1">
              <a:lnSpc>
                <a:spcPct val="110000"/>
              </a:lnSpc>
            </a:pPr>
            <a:r>
              <a:rPr lang="en-US" altLang="zh-TW" sz="1000" b="1" dirty="0" smtClean="0">
                <a:ea typeface="標楷體" pitchFamily="65" charset="-120"/>
              </a:rPr>
              <a:t>*</a:t>
            </a:r>
            <a:r>
              <a:rPr lang="zh-TW" altLang="en-US" sz="1000" dirty="0">
                <a:ea typeface="標楷體" pitchFamily="65" charset="-120"/>
              </a:rPr>
              <a:t>單尾檢驗顯</a:t>
            </a:r>
            <a:r>
              <a:rPr lang="zh-TW" altLang="en-US" sz="1000" dirty="0" smtClean="0">
                <a:ea typeface="標楷體" pitchFamily="65" charset="-120"/>
              </a:rPr>
              <a:t>示結</a:t>
            </a:r>
            <a:r>
              <a:rPr lang="zh-TW" altLang="en-US" sz="1000" dirty="0">
                <a:ea typeface="標楷體" pitchFamily="65" charset="-120"/>
              </a:rPr>
              <a:t>果在</a:t>
            </a:r>
            <a:r>
              <a:rPr lang="en-US" altLang="zh-TW" sz="1000" i="1" dirty="0">
                <a:ea typeface="標楷體" pitchFamily="65" charset="-120"/>
              </a:rPr>
              <a:t>p</a:t>
            </a:r>
            <a:r>
              <a:rPr lang="en-US" altLang="zh-TW" sz="1000" dirty="0">
                <a:ea typeface="標楷體" pitchFamily="65" charset="-120"/>
              </a:rPr>
              <a:t>&lt;0.05</a:t>
            </a:r>
            <a:r>
              <a:rPr lang="zh-TW" altLang="en-US" sz="1000" dirty="0">
                <a:ea typeface="標楷體" pitchFamily="65" charset="-120"/>
              </a:rPr>
              <a:t>置信水平之內變化顯著     </a:t>
            </a:r>
            <a:r>
              <a:rPr lang="en-US" altLang="zh-TW" sz="1000" b="1" dirty="0">
                <a:ea typeface="標楷體" pitchFamily="65" charset="-120"/>
              </a:rPr>
              <a:t>**</a:t>
            </a:r>
            <a:r>
              <a:rPr lang="zh-TW" altLang="en-US" sz="1000" dirty="0">
                <a:ea typeface="標楷體" pitchFamily="65" charset="-120"/>
              </a:rPr>
              <a:t>單尾檢驗顯</a:t>
            </a:r>
            <a:r>
              <a:rPr lang="zh-TW" altLang="en-US" sz="1000" dirty="0" smtClean="0">
                <a:ea typeface="標楷體" pitchFamily="65" charset="-120"/>
              </a:rPr>
              <a:t>示結</a:t>
            </a:r>
            <a:r>
              <a:rPr lang="zh-TW" altLang="en-US" sz="1000" dirty="0">
                <a:ea typeface="標楷體" pitchFamily="65" charset="-120"/>
              </a:rPr>
              <a:t>果在</a:t>
            </a:r>
            <a:r>
              <a:rPr lang="en-US" altLang="zh-TW" sz="1000" i="1" dirty="0">
                <a:ea typeface="標楷體" pitchFamily="65" charset="-120"/>
              </a:rPr>
              <a:t>p</a:t>
            </a:r>
            <a:r>
              <a:rPr lang="en-US" altLang="zh-TW" sz="1000" dirty="0">
                <a:ea typeface="標楷體" pitchFamily="65" charset="-120"/>
              </a:rPr>
              <a:t>&lt;0.01</a:t>
            </a:r>
            <a:r>
              <a:rPr lang="zh-TW" altLang="en-US" sz="1000" dirty="0">
                <a:ea typeface="標楷體" pitchFamily="65" charset="-120"/>
              </a:rPr>
              <a:t>置信水平之內變化顯著</a:t>
            </a:r>
            <a:endParaRPr lang="en-US" altLang="zh-TW" sz="1000" dirty="0">
              <a:ea typeface="標楷體" pitchFamily="65" charset="-120"/>
            </a:endParaRPr>
          </a:p>
        </p:txBody>
      </p:sp>
      <p:sp>
        <p:nvSpPr>
          <p:cNvPr id="17412" name="Line 5"/>
          <p:cNvSpPr>
            <a:spLocks noChangeShapeType="1"/>
          </p:cNvSpPr>
          <p:nvPr/>
        </p:nvSpPr>
        <p:spPr bwMode="auto">
          <a:xfrm>
            <a:off x="887413" y="980728"/>
            <a:ext cx="75438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HK" altLang="en-US"/>
          </a:p>
        </p:txBody>
      </p:sp>
      <p:graphicFrame>
        <p:nvGraphicFramePr>
          <p:cNvPr id="19" name="表格 18"/>
          <p:cNvGraphicFramePr>
            <a:graphicFrameLocks noGrp="1"/>
          </p:cNvGraphicFramePr>
          <p:nvPr>
            <p:extLst>
              <p:ext uri="{D42A27DB-BD31-4B8C-83A1-F6EECF244321}">
                <p14:modId xmlns:p14="http://schemas.microsoft.com/office/powerpoint/2010/main" val="1729912566"/>
              </p:ext>
            </p:extLst>
          </p:nvPr>
        </p:nvGraphicFramePr>
        <p:xfrm>
          <a:off x="4788392" y="4227163"/>
          <a:ext cx="3312000" cy="1362077"/>
        </p:xfrm>
        <a:graphic>
          <a:graphicData uri="http://schemas.openxmlformats.org/drawingml/2006/table">
            <a:tbl>
              <a:tblPr/>
              <a:tblGrid>
                <a:gridCol w="1152000"/>
                <a:gridCol w="2160000"/>
              </a:tblGrid>
              <a:tr h="199896">
                <a:tc gridSpan="2">
                  <a:txBody>
                    <a:bodyPr/>
                    <a:lstStyle/>
                    <a:p>
                      <a:pPr algn="ctr" rtl="0" fontAlgn="ctr"/>
                      <a:r>
                        <a:rPr lang="zh-TW" altLang="en-US" sz="1200" b="1" i="0" u="none" strike="noStrike" dirty="0">
                          <a:solidFill>
                            <a:srgbClr val="000000"/>
                          </a:solidFill>
                          <a:latin typeface="Times New Roman" pitchFamily="18" charset="0"/>
                          <a:ea typeface="標楷體" pitchFamily="65" charset="-120"/>
                          <a:cs typeface="Times New Roman" pitchFamily="18" charset="0"/>
                        </a:rPr>
                        <a:t>平均分</a:t>
                      </a:r>
                      <a:r>
                        <a:rPr lang="en-US" altLang="zh-TW" sz="1200" b="1" i="0" u="none" strike="noStrike" dirty="0">
                          <a:solidFill>
                            <a:srgbClr val="000000"/>
                          </a:solidFill>
                          <a:latin typeface="Times New Roman" pitchFamily="18" charset="0"/>
                          <a:ea typeface="標楷體" pitchFamily="65" charset="-120"/>
                          <a:cs typeface="Times New Roman" pitchFamily="18" charset="0"/>
                        </a:rPr>
                        <a:t>(</a:t>
                      </a:r>
                      <a:r>
                        <a:rPr lang="zh-TW" altLang="en-US" sz="1200" b="1" i="0" u="none" strike="noStrike" dirty="0">
                          <a:solidFill>
                            <a:srgbClr val="0000FF"/>
                          </a:solidFill>
                          <a:latin typeface="Times New Roman" pitchFamily="18" charset="0"/>
                          <a:ea typeface="標楷體" pitchFamily="65" charset="-120"/>
                          <a:cs typeface="Times New Roman" pitchFamily="18" charset="0"/>
                        </a:rPr>
                        <a:t>扶</a:t>
                      </a:r>
                      <a:r>
                        <a:rPr lang="zh-TW" altLang="en-US" sz="1200" b="1" i="0" u="none" strike="noStrike" dirty="0" smtClean="0">
                          <a:solidFill>
                            <a:srgbClr val="0000FF"/>
                          </a:solidFill>
                          <a:latin typeface="Times New Roman" pitchFamily="18" charset="0"/>
                          <a:ea typeface="標楷體" pitchFamily="65" charset="-120"/>
                          <a:cs typeface="Times New Roman" pitchFamily="18" charset="0"/>
                        </a:rPr>
                        <a:t>貧措施</a:t>
                      </a:r>
                      <a:r>
                        <a:rPr lang="zh-TW" altLang="en-US" sz="1200" b="1" i="0" u="none" strike="noStrike" dirty="0" smtClean="0">
                          <a:solidFill>
                            <a:srgbClr val="000000"/>
                          </a:solidFill>
                          <a:latin typeface="Times New Roman" pitchFamily="18" charset="0"/>
                          <a:ea typeface="標楷體" pitchFamily="65" charset="-120"/>
                          <a:cs typeface="Times New Roman" pitchFamily="18" charset="0"/>
                        </a:rPr>
                        <a:t>部</a:t>
                      </a:r>
                      <a:r>
                        <a:rPr lang="zh-TW" altLang="en-US" sz="1200" b="1" i="0" u="none" strike="noStrike" dirty="0">
                          <a:solidFill>
                            <a:srgbClr val="000000"/>
                          </a:solidFill>
                          <a:latin typeface="Times New Roman" pitchFamily="18" charset="0"/>
                          <a:ea typeface="標楷體" pitchFamily="65" charset="-120"/>
                          <a:cs typeface="Times New Roman" pitchFamily="18" charset="0"/>
                        </a:rPr>
                        <a:t>分</a:t>
                      </a:r>
                      <a:r>
                        <a:rPr lang="en-US" altLang="zh-TW" sz="1200" b="0" i="0" u="none" strike="noStrike" dirty="0">
                          <a:solidFill>
                            <a:srgbClr val="000000"/>
                          </a:solidFill>
                          <a:latin typeface="Times New Roman" pitchFamily="18" charset="0"/>
                          <a:ea typeface="標楷體" pitchFamily="65" charset="-120"/>
                          <a:cs typeface="Times New Roman" pitchFamily="18" charset="0"/>
                        </a:rPr>
                        <a:t>)</a:t>
                      </a:r>
                      <a:r>
                        <a:rPr lang="zh-TW" altLang="en-US" sz="1200" b="0" i="0" u="none" strike="noStrike" dirty="0">
                          <a:solidFill>
                            <a:srgbClr val="000000"/>
                          </a:solidFill>
                          <a:latin typeface="Times New Roman" pitchFamily="18" charset="0"/>
                          <a:ea typeface="標楷體" pitchFamily="65" charset="-120"/>
                          <a:cs typeface="Times New Roman" pitchFamily="18" charset="0"/>
                        </a:rPr>
                        <a:t>與</a:t>
                      </a:r>
                      <a:r>
                        <a:rPr lang="zh-TW" altLang="en-US" sz="1200" b="1" i="0" u="none" strike="noStrike" dirty="0">
                          <a:solidFill>
                            <a:srgbClr val="000000"/>
                          </a:solidFill>
                          <a:latin typeface="Times New Roman" pitchFamily="18" charset="0"/>
                          <a:ea typeface="標楷體" pitchFamily="65" charset="-120"/>
                          <a:cs typeface="Times New Roman" pitchFamily="18" charset="0"/>
                        </a:rPr>
                        <a:t>年齡組別 </a:t>
                      </a:r>
                    </a:p>
                  </a:txBody>
                  <a:tcPr marL="9526" marR="9526" marT="952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hMerge="1">
                  <a:txBody>
                    <a:bodyPr/>
                    <a:lstStyle/>
                    <a:p>
                      <a:endParaRPr lang="zh-TW" altLang="en-US"/>
                    </a:p>
                  </a:txBody>
                  <a:tcPr/>
                </a:tc>
              </a:tr>
              <a:tr h="192457">
                <a:tc gridSpan="2">
                  <a:txBody>
                    <a:bodyPr/>
                    <a:lstStyle/>
                    <a:p>
                      <a:pPr algn="ctr" rtl="0" fontAlgn="ctr"/>
                      <a:r>
                        <a:rPr lang="zh-TW" altLang="en-US" sz="1200" b="0" i="0" u="none" strike="noStrike" dirty="0">
                          <a:solidFill>
                            <a:srgbClr val="000000"/>
                          </a:solidFill>
                          <a:latin typeface="Times New Roman" pitchFamily="18" charset="0"/>
                          <a:ea typeface="標楷體" pitchFamily="65" charset="-120"/>
                          <a:cs typeface="Times New Roman" pitchFamily="18" charset="0"/>
                        </a:rPr>
                        <a:t>之交叉分析</a:t>
                      </a: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endParaRPr lang="zh-TW" altLang="en-US" sz="1200" b="0" i="0" u="none" strike="noStrike" baseline="30000" dirty="0">
                        <a:solidFill>
                          <a:schemeClr val="tx1"/>
                        </a:solidFill>
                        <a:latin typeface="Times New Roman" pitchFamily="18" charset="0"/>
                        <a:ea typeface="標楷體" pitchFamily="65" charset="-120"/>
                        <a:cs typeface="Times New Roman" pitchFamily="18" charset="0"/>
                      </a:endParaRPr>
                    </a:p>
                  </a:txBody>
                  <a:tcPr marL="9526" marR="9526" marT="952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zh-TW" altLang="en-US"/>
                    </a:p>
                  </a:txBody>
                  <a:tcPr/>
                </a:tc>
              </a:tr>
              <a:tr h="192457">
                <a:tc>
                  <a:txBody>
                    <a:bodyPr/>
                    <a:lstStyle/>
                    <a:p>
                      <a:pPr algn="ctr" rtl="0" fontAlgn="ctr"/>
                      <a:r>
                        <a:rPr lang="en-US" altLang="zh-TW" sz="1200" b="0" i="0" u="none" strike="noStrike" dirty="0">
                          <a:solidFill>
                            <a:schemeClr val="tx1"/>
                          </a:solidFill>
                          <a:latin typeface="Times New Roman" pitchFamily="18" charset="0"/>
                          <a:ea typeface="標楷體" pitchFamily="65" charset="-120"/>
                          <a:cs typeface="Times New Roman" pitchFamily="18" charset="0"/>
                        </a:rPr>
                        <a:t>18-29</a:t>
                      </a:r>
                      <a:r>
                        <a:rPr lang="zh-TW" altLang="en-US" sz="1200" b="0" i="0" u="none" strike="noStrike" dirty="0">
                          <a:solidFill>
                            <a:schemeClr val="tx1"/>
                          </a:solidFill>
                          <a:latin typeface="Times New Roman" pitchFamily="18" charset="0"/>
                          <a:ea typeface="標楷體" pitchFamily="65" charset="-120"/>
                          <a:cs typeface="Times New Roman" pitchFamily="18" charset="0"/>
                        </a:rPr>
                        <a:t>歲 </a:t>
                      </a:r>
                    </a:p>
                  </a:txBody>
                  <a:tcPr marL="9526" marR="9526" marT="9529"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36.4 (+/-5.6)</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457">
                <a:tc>
                  <a:txBody>
                    <a:bodyPr/>
                    <a:lstStyle/>
                    <a:p>
                      <a:pPr algn="ctr" rtl="0" fontAlgn="ctr"/>
                      <a:r>
                        <a:rPr lang="en-US" altLang="zh-TW" sz="1200" b="0" i="0" u="none" strike="noStrike" dirty="0">
                          <a:solidFill>
                            <a:schemeClr val="tx1"/>
                          </a:solidFill>
                          <a:latin typeface="Times New Roman" pitchFamily="18" charset="0"/>
                          <a:ea typeface="標楷體" pitchFamily="65" charset="-120"/>
                          <a:cs typeface="Times New Roman" pitchFamily="18" charset="0"/>
                        </a:rPr>
                        <a:t>30-49</a:t>
                      </a:r>
                      <a:r>
                        <a:rPr lang="zh-TW" altLang="en-US" sz="1200" b="0" i="0" u="none" strike="noStrike" dirty="0">
                          <a:solidFill>
                            <a:schemeClr val="tx1"/>
                          </a:solidFill>
                          <a:latin typeface="Times New Roman" pitchFamily="18" charset="0"/>
                          <a:ea typeface="標楷體" pitchFamily="65" charset="-120"/>
                          <a:cs typeface="Times New Roman" pitchFamily="18" charset="0"/>
                        </a:rPr>
                        <a:t>歲 </a:t>
                      </a:r>
                    </a:p>
                  </a:txBody>
                  <a:tcPr marL="9526" marR="9526" marT="9529"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37.8 (+/-4.6)</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457">
                <a:tc>
                  <a:txBody>
                    <a:bodyPr/>
                    <a:lstStyle/>
                    <a:p>
                      <a:pPr algn="ctr" rtl="0" fontAlgn="ctr"/>
                      <a:r>
                        <a:rPr lang="en-US" altLang="zh-TW" sz="1200" b="0" i="0" u="none" strike="noStrike" dirty="0">
                          <a:solidFill>
                            <a:schemeClr val="tx1"/>
                          </a:solidFill>
                          <a:latin typeface="Times New Roman" pitchFamily="18" charset="0"/>
                          <a:ea typeface="標楷體" pitchFamily="65" charset="-120"/>
                          <a:cs typeface="Times New Roman" pitchFamily="18" charset="0"/>
                        </a:rPr>
                        <a:t>50</a:t>
                      </a:r>
                      <a:r>
                        <a:rPr lang="zh-TW" altLang="en-US" sz="1200" b="0" i="0" u="none" strike="noStrike" dirty="0">
                          <a:solidFill>
                            <a:schemeClr val="tx1"/>
                          </a:solidFill>
                          <a:latin typeface="Times New Roman" pitchFamily="18" charset="0"/>
                          <a:ea typeface="標楷體" pitchFamily="65" charset="-120"/>
                          <a:cs typeface="Times New Roman" pitchFamily="18" charset="0"/>
                        </a:rPr>
                        <a:t>歲或以上 </a:t>
                      </a:r>
                    </a:p>
                  </a:txBody>
                  <a:tcPr marL="9526" marR="9526" marT="9529"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54.3 (+/-3.7)</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457">
                <a:tc>
                  <a:txBody>
                    <a:bodyPr/>
                    <a:lstStyle/>
                    <a:p>
                      <a:pPr algn="ctr" rtl="0" fontAlgn="ctr"/>
                      <a:r>
                        <a:rPr lang="zh-TW" altLang="en-US" sz="1200" b="0" i="0" u="none" strike="noStrike" dirty="0">
                          <a:solidFill>
                            <a:schemeClr val="tx1"/>
                          </a:solidFill>
                          <a:latin typeface="Times New Roman" pitchFamily="18" charset="0"/>
                          <a:ea typeface="標楷體" pitchFamily="65" charset="-120"/>
                          <a:cs typeface="Times New Roman" pitchFamily="18" charset="0"/>
                        </a:rPr>
                        <a:t>整體樣本</a:t>
                      </a:r>
                    </a:p>
                  </a:txBody>
                  <a:tcPr marL="9526" marR="9526" marT="9529"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dirty="0">
                          <a:solidFill>
                            <a:srgbClr val="000000"/>
                          </a:solidFill>
                          <a:effectLst/>
                          <a:latin typeface="Times New Roman"/>
                        </a:rPr>
                        <a:t>45.6 (+/-2.7)</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9896">
                <a:tc gridSpan="2">
                  <a:txBody>
                    <a:bodyPr/>
                    <a:lstStyle/>
                    <a:p>
                      <a:pPr algn="ctr" fontAlgn="ctr"/>
                      <a:r>
                        <a:rPr lang="en-US" altLang="zh-TW" sz="1200" b="0" i="0" u="none" strike="noStrike" baseline="30000" dirty="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置信水平下有顯著性差異 </a:t>
                      </a:r>
                    </a:p>
                  </a:txBody>
                  <a:tcPr marL="9526" marR="9526" marT="952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r>
            </a:tbl>
          </a:graphicData>
        </a:graphic>
      </p:graphicFrame>
      <p:graphicFrame>
        <p:nvGraphicFramePr>
          <p:cNvPr id="22" name="表格 21"/>
          <p:cNvGraphicFramePr>
            <a:graphicFrameLocks noGrp="1"/>
          </p:cNvGraphicFramePr>
          <p:nvPr>
            <p:extLst>
              <p:ext uri="{D42A27DB-BD31-4B8C-83A1-F6EECF244321}">
                <p14:modId xmlns:p14="http://schemas.microsoft.com/office/powerpoint/2010/main" val="2593346535"/>
              </p:ext>
            </p:extLst>
          </p:nvPr>
        </p:nvGraphicFramePr>
        <p:xfrm>
          <a:off x="971968" y="4241453"/>
          <a:ext cx="3312000" cy="1155246"/>
        </p:xfrm>
        <a:graphic>
          <a:graphicData uri="http://schemas.openxmlformats.org/drawingml/2006/table">
            <a:tbl>
              <a:tblPr/>
              <a:tblGrid>
                <a:gridCol w="1152000"/>
                <a:gridCol w="2160000"/>
              </a:tblGrid>
              <a:tr h="192541">
                <a:tc gridSpan="2">
                  <a:txBody>
                    <a:bodyPr/>
                    <a:lstStyle/>
                    <a:p>
                      <a:pPr algn="ctr" rtl="0" fontAlgn="ctr"/>
                      <a:r>
                        <a:rPr lang="zh-TW" altLang="en-US" sz="1200" b="1" i="0" u="none" strike="noStrike" dirty="0">
                          <a:solidFill>
                            <a:schemeClr val="tx1"/>
                          </a:solidFill>
                          <a:latin typeface="Times New Roman" pitchFamily="18" charset="0"/>
                          <a:ea typeface="標楷體" pitchFamily="65" charset="-120"/>
                          <a:cs typeface="Times New Roman" pitchFamily="18" charset="0"/>
                        </a:rPr>
                        <a:t>平均分</a:t>
                      </a:r>
                      <a:r>
                        <a:rPr lang="en-US" altLang="zh-TW" sz="1200" b="1" i="0" u="none" strike="noStrike" dirty="0">
                          <a:solidFill>
                            <a:schemeClr val="tx1"/>
                          </a:solidFill>
                          <a:latin typeface="Times New Roman" pitchFamily="18" charset="0"/>
                          <a:ea typeface="標楷體" pitchFamily="65" charset="-120"/>
                          <a:cs typeface="Times New Roman" pitchFamily="18" charset="0"/>
                        </a:rPr>
                        <a:t>(</a:t>
                      </a:r>
                      <a:r>
                        <a:rPr lang="zh-TW" altLang="en-US" sz="1200" b="1" i="0" u="none" strike="noStrike" dirty="0">
                          <a:solidFill>
                            <a:schemeClr val="tx1"/>
                          </a:solidFill>
                          <a:latin typeface="Times New Roman" pitchFamily="18" charset="0"/>
                          <a:ea typeface="標楷體" pitchFamily="65" charset="-120"/>
                          <a:cs typeface="Times New Roman" pitchFamily="18" charset="0"/>
                        </a:rPr>
                        <a:t>整體施政報告</a:t>
                      </a:r>
                      <a:r>
                        <a:rPr lang="en-US" altLang="zh-TW" sz="1200" b="0" i="0" u="none" strike="noStrike" dirty="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與</a:t>
                      </a:r>
                      <a:r>
                        <a:rPr lang="zh-TW" altLang="en-US" sz="1200" b="1" i="0" u="none" strike="noStrike" dirty="0">
                          <a:solidFill>
                            <a:schemeClr val="tx1"/>
                          </a:solidFill>
                          <a:latin typeface="Times New Roman" pitchFamily="18" charset="0"/>
                          <a:ea typeface="標楷體" pitchFamily="65" charset="-120"/>
                          <a:cs typeface="Times New Roman" pitchFamily="18" charset="0"/>
                        </a:rPr>
                        <a:t>年齡組別 </a:t>
                      </a:r>
                    </a:p>
                  </a:txBody>
                  <a:tcPr marL="9524" marR="9524" marT="953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hMerge="1">
                  <a:txBody>
                    <a:bodyPr/>
                    <a:lstStyle/>
                    <a:p>
                      <a:endParaRPr lang="zh-TW" altLang="en-US"/>
                    </a:p>
                  </a:txBody>
                  <a:tcPr/>
                </a:tc>
              </a:tr>
              <a:tr h="192541">
                <a:tc gridSpan="2">
                  <a:txBody>
                    <a:bodyPr/>
                    <a:lstStyle/>
                    <a:p>
                      <a:pPr algn="ctr" rtl="0" fontAlgn="ctr"/>
                      <a:r>
                        <a:rPr lang="zh-TW" altLang="en-US" sz="1200" b="0" i="0" u="none" strike="noStrike" dirty="0">
                          <a:solidFill>
                            <a:schemeClr val="tx1"/>
                          </a:solidFill>
                          <a:latin typeface="Times New Roman" pitchFamily="18" charset="0"/>
                          <a:ea typeface="標楷體" pitchFamily="65" charset="-120"/>
                          <a:cs typeface="Times New Roman" pitchFamily="18" charset="0"/>
                        </a:rPr>
                        <a:t>之交叉分</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析</a:t>
                      </a:r>
                      <a:endParaRPr kumimoji="0" lang="zh-TW" altLang="en-US" sz="1200" b="0" i="0" u="none" strike="noStrike" kern="1200" baseline="30000" dirty="0">
                        <a:solidFill>
                          <a:schemeClr val="tx1"/>
                        </a:solidFill>
                        <a:latin typeface="Times New Roman" pitchFamily="18" charset="0"/>
                        <a:ea typeface="標楷體" pitchFamily="65" charset="-120"/>
                        <a:cs typeface="Times New Roman" pitchFamily="18" charset="0"/>
                      </a:endParaRPr>
                    </a:p>
                  </a:txBody>
                  <a:tcPr marL="9524" marR="9524" marT="953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zh-TW" altLang="en-US"/>
                    </a:p>
                  </a:txBody>
                  <a:tcPr/>
                </a:tc>
              </a:tr>
              <a:tr h="192541">
                <a:tc>
                  <a:txBody>
                    <a:bodyPr/>
                    <a:lstStyle/>
                    <a:p>
                      <a:pPr algn="ctr" rtl="0" fontAlgn="ctr"/>
                      <a:r>
                        <a:rPr lang="en-US" altLang="zh-TW" sz="1200" b="0" i="0" u="none" strike="noStrike" dirty="0">
                          <a:solidFill>
                            <a:schemeClr val="tx1"/>
                          </a:solidFill>
                          <a:latin typeface="Times New Roman" pitchFamily="18" charset="0"/>
                          <a:ea typeface="標楷體" pitchFamily="65" charset="-120"/>
                          <a:cs typeface="Times New Roman" pitchFamily="18" charset="0"/>
                        </a:rPr>
                        <a:t>18-29</a:t>
                      </a:r>
                      <a:r>
                        <a:rPr lang="zh-TW" altLang="en-US" sz="1200" b="0" i="0" u="none" strike="noStrike" dirty="0">
                          <a:solidFill>
                            <a:schemeClr val="tx1"/>
                          </a:solidFill>
                          <a:latin typeface="Times New Roman" pitchFamily="18" charset="0"/>
                          <a:ea typeface="標楷體" pitchFamily="65" charset="-120"/>
                          <a:cs typeface="Times New Roman" pitchFamily="18" charset="0"/>
                        </a:rPr>
                        <a:t>歲 </a:t>
                      </a: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39.8 (+/-5.2)</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541">
                <a:tc>
                  <a:txBody>
                    <a:bodyPr/>
                    <a:lstStyle/>
                    <a:p>
                      <a:pPr algn="ctr" rtl="0" fontAlgn="ctr"/>
                      <a:r>
                        <a:rPr lang="en-US" altLang="zh-TW" sz="1200" b="0" i="0" u="none" strike="noStrike" dirty="0">
                          <a:solidFill>
                            <a:schemeClr val="tx1"/>
                          </a:solidFill>
                          <a:latin typeface="Times New Roman" pitchFamily="18" charset="0"/>
                          <a:ea typeface="標楷體" pitchFamily="65" charset="-120"/>
                          <a:cs typeface="Times New Roman" pitchFamily="18" charset="0"/>
                        </a:rPr>
                        <a:t>30-49</a:t>
                      </a:r>
                      <a:r>
                        <a:rPr lang="zh-TW" altLang="en-US" sz="1200" b="0" i="0" u="none" strike="noStrike" dirty="0">
                          <a:solidFill>
                            <a:schemeClr val="tx1"/>
                          </a:solidFill>
                          <a:latin typeface="Times New Roman" pitchFamily="18" charset="0"/>
                          <a:ea typeface="標楷體" pitchFamily="65" charset="-120"/>
                          <a:cs typeface="Times New Roman" pitchFamily="18" charset="0"/>
                        </a:rPr>
                        <a:t>歲 </a:t>
                      </a: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41.7 (+/-4.4)</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541">
                <a:tc>
                  <a:txBody>
                    <a:bodyPr/>
                    <a:lstStyle/>
                    <a:p>
                      <a:pPr algn="ctr" rtl="0" fontAlgn="ctr"/>
                      <a:r>
                        <a:rPr lang="en-US" altLang="zh-TW" sz="1200" b="0" i="0" u="none" strike="noStrike" dirty="0">
                          <a:solidFill>
                            <a:schemeClr val="tx1"/>
                          </a:solidFill>
                          <a:latin typeface="Times New Roman" pitchFamily="18" charset="0"/>
                          <a:ea typeface="標楷體" pitchFamily="65" charset="-120"/>
                          <a:cs typeface="Times New Roman" pitchFamily="18" charset="0"/>
                        </a:rPr>
                        <a:t>50</a:t>
                      </a:r>
                      <a:r>
                        <a:rPr lang="zh-TW" altLang="en-US" sz="1200" b="0" i="0" u="none" strike="noStrike" dirty="0">
                          <a:solidFill>
                            <a:schemeClr val="tx1"/>
                          </a:solidFill>
                          <a:latin typeface="Times New Roman" pitchFamily="18" charset="0"/>
                          <a:ea typeface="標楷體" pitchFamily="65" charset="-120"/>
                          <a:cs typeface="Times New Roman" pitchFamily="18" charset="0"/>
                        </a:rPr>
                        <a:t>歲或以上 </a:t>
                      </a: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56.6 (+/-3.3)</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541">
                <a:tc>
                  <a:txBody>
                    <a:bodyPr/>
                    <a:lstStyle/>
                    <a:p>
                      <a:pPr algn="ctr" rtl="0" fontAlgn="ctr"/>
                      <a:r>
                        <a:rPr lang="zh-TW" altLang="en-US" sz="1200" b="0" i="0" u="none" strike="noStrike" dirty="0">
                          <a:solidFill>
                            <a:schemeClr val="tx1"/>
                          </a:solidFill>
                          <a:latin typeface="Times New Roman" pitchFamily="18" charset="0"/>
                          <a:ea typeface="標楷體" pitchFamily="65" charset="-120"/>
                          <a:cs typeface="Times New Roman" pitchFamily="18" charset="0"/>
                        </a:rPr>
                        <a:t>整體樣本</a:t>
                      </a: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ctr"/>
                      <a:r>
                        <a:rPr lang="en-US" altLang="zh-HK" sz="1200" b="0" i="0" u="none" strike="noStrike" dirty="0">
                          <a:solidFill>
                            <a:srgbClr val="000000"/>
                          </a:solidFill>
                          <a:effectLst/>
                          <a:latin typeface="Times New Roman"/>
                        </a:rPr>
                        <a:t>48.5 (+/-2.5)</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sp>
        <p:nvSpPr>
          <p:cNvPr id="12" name="Rounded Rectangle 11"/>
          <p:cNvSpPr/>
          <p:nvPr/>
        </p:nvSpPr>
        <p:spPr>
          <a:xfrm>
            <a:off x="6490842" y="4597714"/>
            <a:ext cx="1008000" cy="216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sp>
        <p:nvSpPr>
          <p:cNvPr id="13" name="Rounded Rectangle 12"/>
          <p:cNvSpPr/>
          <p:nvPr/>
        </p:nvSpPr>
        <p:spPr>
          <a:xfrm>
            <a:off x="7380312" y="2420888"/>
            <a:ext cx="678233" cy="1152128"/>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sp>
        <p:nvSpPr>
          <p:cNvPr id="14" name="Rounded Rectangle 13"/>
          <p:cNvSpPr/>
          <p:nvPr/>
        </p:nvSpPr>
        <p:spPr>
          <a:xfrm>
            <a:off x="2668846" y="4603692"/>
            <a:ext cx="1008000" cy="216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cxnSp>
        <p:nvCxnSpPr>
          <p:cNvPr id="3" name="Straight Connector 2"/>
          <p:cNvCxnSpPr/>
          <p:nvPr/>
        </p:nvCxnSpPr>
        <p:spPr>
          <a:xfrm flipV="1">
            <a:off x="2708104" y="1132700"/>
            <a:ext cx="0" cy="270000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6516216" y="1139734"/>
            <a:ext cx="0" cy="270000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27770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01625" y="351507"/>
            <a:ext cx="8534400" cy="557213"/>
          </a:xfrm>
        </p:spPr>
        <p:txBody>
          <a:bodyPr/>
          <a:lstStyle/>
          <a:p>
            <a:pPr eaLnBrk="1" fontAlgn="ctr" hangingPunct="1"/>
            <a:r>
              <a:rPr lang="zh-TW" altLang="en-US" sz="2800" b="1" dirty="0" smtClean="0">
                <a:solidFill>
                  <a:schemeClr val="tx1"/>
                </a:solidFill>
                <a:latin typeface="Times New Roman" pitchFamily="18" charset="0"/>
                <a:ea typeface="標楷體" pitchFamily="65" charset="-120"/>
              </a:rPr>
              <a:t>對施政報告中扶貧措施部分的滿意程度評分</a:t>
            </a:r>
            <a:endParaRPr lang="en-US" altLang="zh-TW" sz="2800" b="1" dirty="0" smtClean="0">
              <a:solidFill>
                <a:schemeClr val="tx1"/>
              </a:solidFill>
              <a:latin typeface="Times New Roman" pitchFamily="18" charset="0"/>
              <a:ea typeface="標楷體" pitchFamily="65" charset="-120"/>
            </a:endParaRPr>
          </a:p>
        </p:txBody>
      </p:sp>
      <p:sp>
        <p:nvSpPr>
          <p:cNvPr id="17411" name="Rectangle 2"/>
          <p:cNvSpPr>
            <a:spLocks noChangeArrowheads="1"/>
          </p:cNvSpPr>
          <p:nvPr/>
        </p:nvSpPr>
        <p:spPr bwMode="auto">
          <a:xfrm>
            <a:off x="250825" y="5715000"/>
            <a:ext cx="871378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marL="363538" indent="-363538" eaLnBrk="1" fontAlgn="ctr" hangingPunct="1">
              <a:lnSpc>
                <a:spcPct val="110000"/>
              </a:lnSpc>
            </a:pPr>
            <a:r>
              <a:rPr lang="en-US" altLang="zh-TW" sz="1400" b="1" dirty="0">
                <a:ea typeface="標楷體" pitchFamily="65" charset="-120"/>
              </a:rPr>
              <a:t>[Q1</a:t>
            </a:r>
            <a:r>
              <a:rPr lang="en-US" altLang="zh-TW" sz="1400" b="1" dirty="0" smtClean="0">
                <a:ea typeface="標楷體" pitchFamily="65" charset="-120"/>
              </a:rPr>
              <a:t>]	</a:t>
            </a:r>
            <a:r>
              <a:rPr lang="zh-TW" altLang="en-US" sz="1400" b="1" dirty="0" smtClean="0">
                <a:ea typeface="標楷體" pitchFamily="65" charset="-120"/>
              </a:rPr>
              <a:t>請</a:t>
            </a:r>
            <a:r>
              <a:rPr lang="zh-TW" altLang="en-US" sz="1400" b="1" dirty="0">
                <a:ea typeface="標楷體" pitchFamily="65" charset="-120"/>
              </a:rPr>
              <a:t>你對特首林鄭月娥今日發表既施政報告</a:t>
            </a:r>
            <a:r>
              <a:rPr lang="zh-TW" altLang="en-US" sz="1400" b="1" dirty="0">
                <a:solidFill>
                  <a:srgbClr val="0000FF"/>
                </a:solidFill>
                <a:ea typeface="標楷體" pitchFamily="65" charset="-120"/>
              </a:rPr>
              <a:t>有關扶</a:t>
            </a:r>
            <a:r>
              <a:rPr lang="zh-TW" altLang="en-US" sz="1400" b="1" dirty="0" smtClean="0">
                <a:solidFill>
                  <a:srgbClr val="0000FF"/>
                </a:solidFill>
                <a:ea typeface="標楷體" pitchFamily="65" charset="-120"/>
              </a:rPr>
              <a:t>貧措施部</a:t>
            </a:r>
            <a:r>
              <a:rPr lang="zh-TW" altLang="en-US" sz="1400" b="1" dirty="0">
                <a:solidFill>
                  <a:srgbClr val="0000FF"/>
                </a:solidFill>
                <a:ea typeface="標楷體" pitchFamily="65" charset="-120"/>
              </a:rPr>
              <a:t>分</a:t>
            </a:r>
            <a:r>
              <a:rPr lang="zh-TW" altLang="en-US" sz="1400" b="1" dirty="0">
                <a:ea typeface="標楷體" pitchFamily="65" charset="-120"/>
              </a:rPr>
              <a:t>既滿意程度進行評分，</a:t>
            </a:r>
            <a:r>
              <a:rPr lang="en-US" altLang="zh-TW" sz="1400" b="1" dirty="0">
                <a:ea typeface="標楷體" pitchFamily="65" charset="-120"/>
              </a:rPr>
              <a:t>0</a:t>
            </a:r>
            <a:r>
              <a:rPr lang="zh-TW" altLang="en-US" sz="1400" b="1" dirty="0">
                <a:ea typeface="標楷體" pitchFamily="65" charset="-120"/>
              </a:rPr>
              <a:t>分代表非常不滿，</a:t>
            </a:r>
            <a:r>
              <a:rPr lang="en-US" altLang="zh-TW" sz="1400" b="1" dirty="0">
                <a:ea typeface="標楷體" pitchFamily="65" charset="-120"/>
              </a:rPr>
              <a:t>100</a:t>
            </a:r>
            <a:r>
              <a:rPr lang="zh-TW" altLang="en-US" sz="1400" b="1" dirty="0">
                <a:ea typeface="標楷體" pitchFamily="65" charset="-120"/>
              </a:rPr>
              <a:t>分代表非常滿意，</a:t>
            </a:r>
            <a:r>
              <a:rPr lang="en-US" altLang="zh-TW" sz="1400" b="1" dirty="0">
                <a:ea typeface="標楷體" pitchFamily="65" charset="-120"/>
              </a:rPr>
              <a:t>50</a:t>
            </a:r>
            <a:r>
              <a:rPr lang="zh-TW" altLang="en-US" sz="1400" b="1" dirty="0">
                <a:ea typeface="標楷體" pitchFamily="65" charset="-120"/>
              </a:rPr>
              <a:t>分代表一半半，你會俾幾多分今年施政報告既扶貧措施呢</a:t>
            </a:r>
            <a:r>
              <a:rPr lang="zh-TW" altLang="en-US" sz="1400" b="1" dirty="0" smtClean="0">
                <a:ea typeface="標楷體" pitchFamily="65" charset="-120"/>
              </a:rPr>
              <a:t>？</a:t>
            </a:r>
            <a:r>
              <a:rPr lang="en-US" altLang="zh-TW" sz="1400" b="1" dirty="0" smtClean="0">
                <a:ea typeface="標楷體" pitchFamily="65" charset="-120"/>
              </a:rPr>
              <a:t>(</a:t>
            </a:r>
            <a:r>
              <a:rPr lang="zh-TW" altLang="en-US" sz="1400" b="1" dirty="0">
                <a:ea typeface="標楷體" pitchFamily="65" charset="-120"/>
              </a:rPr>
              <a:t>基數</a:t>
            </a:r>
            <a:r>
              <a:rPr lang="en-US" altLang="zh-TW" sz="1400" b="1" dirty="0" smtClean="0">
                <a:ea typeface="標楷體" pitchFamily="65" charset="-120"/>
              </a:rPr>
              <a:t>=431)</a:t>
            </a:r>
            <a:endParaRPr lang="en-US" altLang="zh-TW" sz="1400" b="1" dirty="0">
              <a:ea typeface="標楷體" pitchFamily="65" charset="-120"/>
            </a:endParaRPr>
          </a:p>
          <a:p>
            <a:pPr eaLnBrk="1" fontAlgn="ctr" hangingPunct="1">
              <a:lnSpc>
                <a:spcPct val="110000"/>
              </a:lnSpc>
            </a:pPr>
            <a:r>
              <a:rPr lang="en-US" altLang="zh-TW" sz="1000" b="1" dirty="0" smtClean="0">
                <a:ea typeface="標楷體" pitchFamily="65" charset="-120"/>
              </a:rPr>
              <a:t>*</a:t>
            </a:r>
            <a:r>
              <a:rPr lang="zh-TW" altLang="en-US" sz="1000" dirty="0">
                <a:ea typeface="標楷體" pitchFamily="65" charset="-120"/>
              </a:rPr>
              <a:t>單尾檢驗顯</a:t>
            </a:r>
            <a:r>
              <a:rPr lang="zh-TW" altLang="en-US" sz="1000" dirty="0" smtClean="0">
                <a:ea typeface="標楷體" pitchFamily="65" charset="-120"/>
              </a:rPr>
              <a:t>示結</a:t>
            </a:r>
            <a:r>
              <a:rPr lang="zh-TW" altLang="en-US" sz="1000" dirty="0">
                <a:ea typeface="標楷體" pitchFamily="65" charset="-120"/>
              </a:rPr>
              <a:t>果在</a:t>
            </a:r>
            <a:r>
              <a:rPr lang="en-US" altLang="zh-TW" sz="1000" i="1" dirty="0">
                <a:ea typeface="標楷體" pitchFamily="65" charset="-120"/>
              </a:rPr>
              <a:t>p</a:t>
            </a:r>
            <a:r>
              <a:rPr lang="en-US" altLang="zh-TW" sz="1000" dirty="0">
                <a:ea typeface="標楷體" pitchFamily="65" charset="-120"/>
              </a:rPr>
              <a:t>&lt;0.05</a:t>
            </a:r>
            <a:r>
              <a:rPr lang="zh-TW" altLang="en-US" sz="1000" dirty="0">
                <a:ea typeface="標楷體" pitchFamily="65" charset="-120"/>
              </a:rPr>
              <a:t>置信水平之內變化顯著     </a:t>
            </a:r>
            <a:r>
              <a:rPr lang="en-US" altLang="zh-TW" sz="1000" b="1" dirty="0">
                <a:ea typeface="標楷體" pitchFamily="65" charset="-120"/>
              </a:rPr>
              <a:t>**</a:t>
            </a:r>
            <a:r>
              <a:rPr lang="zh-TW" altLang="en-US" sz="1000" dirty="0">
                <a:ea typeface="標楷體" pitchFamily="65" charset="-120"/>
              </a:rPr>
              <a:t>單尾檢驗顯</a:t>
            </a:r>
            <a:r>
              <a:rPr lang="zh-TW" altLang="en-US" sz="1000" dirty="0" smtClean="0">
                <a:ea typeface="標楷體" pitchFamily="65" charset="-120"/>
              </a:rPr>
              <a:t>示結</a:t>
            </a:r>
            <a:r>
              <a:rPr lang="zh-TW" altLang="en-US" sz="1000" dirty="0">
                <a:ea typeface="標楷體" pitchFamily="65" charset="-120"/>
              </a:rPr>
              <a:t>果在</a:t>
            </a:r>
            <a:r>
              <a:rPr lang="en-US" altLang="zh-TW" sz="1000" i="1" dirty="0">
                <a:ea typeface="標楷體" pitchFamily="65" charset="-120"/>
              </a:rPr>
              <a:t>p</a:t>
            </a:r>
            <a:r>
              <a:rPr lang="en-US" altLang="zh-TW" sz="1000" dirty="0">
                <a:ea typeface="標楷體" pitchFamily="65" charset="-120"/>
              </a:rPr>
              <a:t>&lt;0.01</a:t>
            </a:r>
            <a:r>
              <a:rPr lang="zh-TW" altLang="en-US" sz="1000" dirty="0">
                <a:ea typeface="標楷體" pitchFamily="65" charset="-120"/>
              </a:rPr>
              <a:t>置信水平之內變化顯著</a:t>
            </a:r>
            <a:endParaRPr lang="en-US" altLang="zh-TW" sz="1000" dirty="0">
              <a:ea typeface="標楷體" pitchFamily="65" charset="-120"/>
            </a:endParaRPr>
          </a:p>
        </p:txBody>
      </p:sp>
      <p:sp>
        <p:nvSpPr>
          <p:cNvPr id="17412" name="Line 5"/>
          <p:cNvSpPr>
            <a:spLocks noChangeShapeType="1"/>
          </p:cNvSpPr>
          <p:nvPr/>
        </p:nvSpPr>
        <p:spPr bwMode="auto">
          <a:xfrm>
            <a:off x="887413" y="980728"/>
            <a:ext cx="75438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HK" altLang="en-US"/>
          </a:p>
        </p:txBody>
      </p:sp>
      <p:graphicFrame>
        <p:nvGraphicFramePr>
          <p:cNvPr id="19" name="表格 18"/>
          <p:cNvGraphicFramePr>
            <a:graphicFrameLocks noGrp="1"/>
          </p:cNvGraphicFramePr>
          <p:nvPr>
            <p:extLst>
              <p:ext uri="{D42A27DB-BD31-4B8C-83A1-F6EECF244321}">
                <p14:modId xmlns:p14="http://schemas.microsoft.com/office/powerpoint/2010/main" val="3786677589"/>
              </p:ext>
            </p:extLst>
          </p:nvPr>
        </p:nvGraphicFramePr>
        <p:xfrm>
          <a:off x="4788392" y="4227163"/>
          <a:ext cx="3312000" cy="1362077"/>
        </p:xfrm>
        <a:graphic>
          <a:graphicData uri="http://schemas.openxmlformats.org/drawingml/2006/table">
            <a:tbl>
              <a:tblPr/>
              <a:tblGrid>
                <a:gridCol w="1152000"/>
                <a:gridCol w="2160000"/>
              </a:tblGrid>
              <a:tr h="199896">
                <a:tc gridSpan="2">
                  <a:txBody>
                    <a:bodyPr/>
                    <a:lstStyle/>
                    <a:p>
                      <a:pPr algn="ctr" rtl="0" fontAlgn="ctr"/>
                      <a:r>
                        <a:rPr lang="zh-TW" altLang="en-US" sz="1200" b="1" i="0" u="none" strike="noStrike" dirty="0">
                          <a:solidFill>
                            <a:srgbClr val="000000"/>
                          </a:solidFill>
                          <a:latin typeface="Times New Roman" pitchFamily="18" charset="0"/>
                          <a:ea typeface="標楷體" pitchFamily="65" charset="-120"/>
                          <a:cs typeface="Times New Roman" pitchFamily="18" charset="0"/>
                        </a:rPr>
                        <a:t>平均分</a:t>
                      </a:r>
                      <a:r>
                        <a:rPr lang="en-US" altLang="zh-TW" sz="1200" b="1" i="0" u="none" strike="noStrike" dirty="0">
                          <a:solidFill>
                            <a:srgbClr val="000000"/>
                          </a:solidFill>
                          <a:latin typeface="Times New Roman" pitchFamily="18" charset="0"/>
                          <a:ea typeface="標楷體" pitchFamily="65" charset="-120"/>
                          <a:cs typeface="Times New Roman" pitchFamily="18" charset="0"/>
                        </a:rPr>
                        <a:t>(</a:t>
                      </a:r>
                      <a:r>
                        <a:rPr lang="zh-TW" altLang="en-US" sz="1200" b="1" i="0" u="none" strike="noStrike" dirty="0">
                          <a:solidFill>
                            <a:srgbClr val="0000FF"/>
                          </a:solidFill>
                          <a:latin typeface="Times New Roman" pitchFamily="18" charset="0"/>
                          <a:ea typeface="標楷體" pitchFamily="65" charset="-120"/>
                          <a:cs typeface="Times New Roman" pitchFamily="18" charset="0"/>
                        </a:rPr>
                        <a:t>扶</a:t>
                      </a:r>
                      <a:r>
                        <a:rPr lang="zh-TW" altLang="en-US" sz="1200" b="1" i="0" u="none" strike="noStrike" dirty="0" smtClean="0">
                          <a:solidFill>
                            <a:srgbClr val="0000FF"/>
                          </a:solidFill>
                          <a:latin typeface="Times New Roman" pitchFamily="18" charset="0"/>
                          <a:ea typeface="標楷體" pitchFamily="65" charset="-120"/>
                          <a:cs typeface="Times New Roman" pitchFamily="18" charset="0"/>
                        </a:rPr>
                        <a:t>貧措施</a:t>
                      </a:r>
                      <a:r>
                        <a:rPr lang="zh-TW" altLang="en-US" sz="1200" b="1" i="0" u="none" strike="noStrike" dirty="0" smtClean="0">
                          <a:solidFill>
                            <a:srgbClr val="000000"/>
                          </a:solidFill>
                          <a:latin typeface="Times New Roman" pitchFamily="18" charset="0"/>
                          <a:ea typeface="標楷體" pitchFamily="65" charset="-120"/>
                          <a:cs typeface="Times New Roman" pitchFamily="18" charset="0"/>
                        </a:rPr>
                        <a:t>部</a:t>
                      </a:r>
                      <a:r>
                        <a:rPr lang="zh-TW" altLang="en-US" sz="1200" b="1" i="0" u="none" strike="noStrike" dirty="0">
                          <a:solidFill>
                            <a:srgbClr val="000000"/>
                          </a:solidFill>
                          <a:latin typeface="Times New Roman" pitchFamily="18" charset="0"/>
                          <a:ea typeface="標楷體" pitchFamily="65" charset="-120"/>
                          <a:cs typeface="Times New Roman" pitchFamily="18" charset="0"/>
                        </a:rPr>
                        <a:t>分</a:t>
                      </a:r>
                      <a:r>
                        <a:rPr lang="en-US" altLang="zh-TW" sz="1200" b="0" i="0" u="none" strike="noStrike" dirty="0">
                          <a:solidFill>
                            <a:srgbClr val="000000"/>
                          </a:solidFill>
                          <a:latin typeface="Times New Roman" pitchFamily="18" charset="0"/>
                          <a:ea typeface="標楷體" pitchFamily="65" charset="-120"/>
                          <a:cs typeface="Times New Roman" pitchFamily="18" charset="0"/>
                        </a:rPr>
                        <a:t>)</a:t>
                      </a:r>
                      <a:r>
                        <a:rPr lang="zh-TW" altLang="en-US" sz="1200" b="0" i="0" u="none" strike="noStrike" dirty="0" smtClean="0">
                          <a:solidFill>
                            <a:srgbClr val="000000"/>
                          </a:solidFill>
                          <a:latin typeface="Times New Roman" pitchFamily="18" charset="0"/>
                          <a:ea typeface="標楷體" pitchFamily="65" charset="-120"/>
                          <a:cs typeface="Times New Roman" pitchFamily="18" charset="0"/>
                        </a:rPr>
                        <a:t>與</a:t>
                      </a:r>
                      <a:r>
                        <a:rPr lang="zh-TW" altLang="en-US" sz="1200" b="1" i="0" u="none" strike="noStrike" dirty="0" smtClean="0">
                          <a:solidFill>
                            <a:srgbClr val="000000"/>
                          </a:solidFill>
                          <a:latin typeface="Times New Roman" pitchFamily="18" charset="0"/>
                          <a:ea typeface="標楷體" pitchFamily="65" charset="-120"/>
                          <a:cs typeface="Times New Roman" pitchFamily="18" charset="0"/>
                        </a:rPr>
                        <a:t>教育程度組別</a:t>
                      </a:r>
                      <a:endParaRPr lang="zh-TW" altLang="en-US" sz="1200" b="1" i="0" u="none" strike="noStrike" dirty="0">
                        <a:solidFill>
                          <a:srgbClr val="000000"/>
                        </a:solidFill>
                        <a:latin typeface="Times New Roman" pitchFamily="18" charset="0"/>
                        <a:ea typeface="標楷體" pitchFamily="65" charset="-120"/>
                        <a:cs typeface="Times New Roman" pitchFamily="18" charset="0"/>
                      </a:endParaRPr>
                    </a:p>
                  </a:txBody>
                  <a:tcPr marL="9526" marR="9526" marT="952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hMerge="1">
                  <a:txBody>
                    <a:bodyPr/>
                    <a:lstStyle/>
                    <a:p>
                      <a:endParaRPr lang="zh-TW" altLang="en-US"/>
                    </a:p>
                  </a:txBody>
                  <a:tcPr/>
                </a:tc>
              </a:tr>
              <a:tr h="192457">
                <a:tc gridSpan="2">
                  <a:txBody>
                    <a:bodyPr/>
                    <a:lstStyle/>
                    <a:p>
                      <a:pPr algn="ctr" rtl="0" fontAlgn="ctr"/>
                      <a:r>
                        <a:rPr lang="zh-TW" altLang="en-US" sz="1200" b="0" i="0" u="none" strike="noStrike" dirty="0">
                          <a:solidFill>
                            <a:srgbClr val="000000"/>
                          </a:solidFill>
                          <a:latin typeface="Times New Roman" pitchFamily="18" charset="0"/>
                          <a:ea typeface="標楷體" pitchFamily="65" charset="-120"/>
                          <a:cs typeface="Times New Roman" pitchFamily="18" charset="0"/>
                        </a:rPr>
                        <a:t>之交叉分析</a:t>
                      </a:r>
                      <a:r>
                        <a:rPr lang="en-US" altLang="zh-TW" sz="1200" b="0" i="0" u="none" strike="noStrike" baseline="30000" dirty="0">
                          <a:solidFill>
                            <a:schemeClr val="tx1"/>
                          </a:solidFill>
                          <a:latin typeface="Times New Roman" pitchFamily="18" charset="0"/>
                          <a:ea typeface="標楷體" pitchFamily="65" charset="-120"/>
                          <a:cs typeface="Times New Roman" pitchFamily="18" charset="0"/>
                        </a:rPr>
                        <a:t>## </a:t>
                      </a:r>
                      <a:r>
                        <a:rPr lang="zh-TW" altLang="en-US" sz="1200" b="1" i="0" u="none" strike="noStrike" baseline="30000" dirty="0">
                          <a:solidFill>
                            <a:schemeClr val="tx1"/>
                          </a:solidFill>
                          <a:latin typeface="Times New Roman" pitchFamily="18" charset="0"/>
                          <a:ea typeface="標楷體" pitchFamily="65" charset="-120"/>
                          <a:cs typeface="Times New Roman" pitchFamily="18" charset="0"/>
                        </a:rPr>
                        <a:t> </a:t>
                      </a:r>
                      <a:endParaRPr lang="zh-TW" altLang="en-US" sz="1200" b="0" i="0" u="none" strike="noStrike" baseline="30000" dirty="0">
                        <a:solidFill>
                          <a:schemeClr val="tx1"/>
                        </a:solidFill>
                        <a:latin typeface="Times New Roman" pitchFamily="18" charset="0"/>
                        <a:ea typeface="標楷體" pitchFamily="65" charset="-120"/>
                        <a:cs typeface="Times New Roman" pitchFamily="18" charset="0"/>
                      </a:endParaRPr>
                    </a:p>
                  </a:txBody>
                  <a:tcPr marL="9526" marR="9526" marT="952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zh-TW" altLang="en-US"/>
                    </a:p>
                  </a:txBody>
                  <a:tcPr/>
                </a:tc>
              </a:tr>
              <a:tr h="192457">
                <a:tc>
                  <a:txBody>
                    <a:bodyPr/>
                    <a:lstStyle/>
                    <a:p>
                      <a:pPr algn="ctr" rtl="0" fontAlgn="ct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小學或以下</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58.5 (+/-6.4)</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457">
                <a:tc>
                  <a:txBody>
                    <a:bodyPr/>
                    <a:lstStyle/>
                    <a:p>
                      <a:pPr algn="ctr" rtl="0" fontAlgn="ct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中學</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46.1 (+/-3.9)</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457">
                <a:tc>
                  <a:txBody>
                    <a:bodyPr/>
                    <a:lstStyle/>
                    <a:p>
                      <a:pPr algn="ctr" rtl="0" fontAlgn="ct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大專或</a:t>
                      </a:r>
                      <a:r>
                        <a:rPr lang="zh-TW" altLang="en-US" sz="1200" b="0" i="0" u="none" strike="noStrike" dirty="0">
                          <a:solidFill>
                            <a:schemeClr val="tx1"/>
                          </a:solidFill>
                          <a:latin typeface="Times New Roman" pitchFamily="18" charset="0"/>
                          <a:ea typeface="標楷體" pitchFamily="65" charset="-120"/>
                          <a:cs typeface="Times New Roman" pitchFamily="18" charset="0"/>
                        </a:rPr>
                        <a:t>以上 </a:t>
                      </a: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38.9 (+/-4.2)</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457">
                <a:tc>
                  <a:txBody>
                    <a:bodyPr/>
                    <a:lstStyle/>
                    <a:p>
                      <a:pPr algn="ctr" rtl="0" fontAlgn="ctr"/>
                      <a:r>
                        <a:rPr lang="zh-TW" altLang="en-US" sz="1200" b="0" i="0" u="none" strike="noStrike" dirty="0">
                          <a:solidFill>
                            <a:schemeClr val="tx1"/>
                          </a:solidFill>
                          <a:latin typeface="Times New Roman" pitchFamily="18" charset="0"/>
                          <a:ea typeface="標楷體" pitchFamily="65" charset="-120"/>
                          <a:cs typeface="Times New Roman" pitchFamily="18" charset="0"/>
                        </a:rPr>
                        <a:t>整體樣本</a:t>
                      </a:r>
                    </a:p>
                  </a:txBody>
                  <a:tcPr marL="9526" marR="9526" marT="9529"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dirty="0">
                          <a:solidFill>
                            <a:srgbClr val="000000"/>
                          </a:solidFill>
                          <a:effectLst/>
                          <a:latin typeface="Times New Roman"/>
                        </a:rPr>
                        <a:t>45.6 (+/-2.7)</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9896">
                <a:tc gridSpan="2">
                  <a:txBody>
                    <a:bodyPr/>
                    <a:lstStyle/>
                    <a:p>
                      <a:pPr algn="ctr" fontAlgn="ctr"/>
                      <a:r>
                        <a:rPr lang="en-US" altLang="zh-TW" sz="1200" b="0" i="0" u="none" strike="noStrike" baseline="30000" dirty="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置信水平下有顯著性差異 </a:t>
                      </a:r>
                    </a:p>
                  </a:txBody>
                  <a:tcPr marL="9526" marR="9526" marT="952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r>
            </a:tbl>
          </a:graphicData>
        </a:graphic>
      </p:graphicFrame>
      <p:graphicFrame>
        <p:nvGraphicFramePr>
          <p:cNvPr id="22" name="表格 21"/>
          <p:cNvGraphicFramePr>
            <a:graphicFrameLocks noGrp="1"/>
          </p:cNvGraphicFramePr>
          <p:nvPr>
            <p:extLst>
              <p:ext uri="{D42A27DB-BD31-4B8C-83A1-F6EECF244321}">
                <p14:modId xmlns:p14="http://schemas.microsoft.com/office/powerpoint/2010/main" val="3566882849"/>
              </p:ext>
            </p:extLst>
          </p:nvPr>
        </p:nvGraphicFramePr>
        <p:xfrm>
          <a:off x="971968" y="4241453"/>
          <a:ext cx="3312000" cy="1347787"/>
        </p:xfrm>
        <a:graphic>
          <a:graphicData uri="http://schemas.openxmlformats.org/drawingml/2006/table">
            <a:tbl>
              <a:tblPr/>
              <a:tblGrid>
                <a:gridCol w="1152000"/>
                <a:gridCol w="2160000"/>
              </a:tblGrid>
              <a:tr h="192541">
                <a:tc gridSpan="2">
                  <a:txBody>
                    <a:bodyPr/>
                    <a:lstStyle/>
                    <a:p>
                      <a:pPr algn="ctr" rtl="0" fontAlgn="ctr"/>
                      <a:r>
                        <a:rPr lang="zh-TW" altLang="en-US" sz="1200" b="1" i="0" u="none" strike="noStrike" dirty="0">
                          <a:solidFill>
                            <a:schemeClr val="tx1"/>
                          </a:solidFill>
                          <a:latin typeface="Times New Roman" pitchFamily="18" charset="0"/>
                          <a:ea typeface="標楷體" pitchFamily="65" charset="-120"/>
                          <a:cs typeface="Times New Roman" pitchFamily="18" charset="0"/>
                        </a:rPr>
                        <a:t>平均分</a:t>
                      </a:r>
                      <a:r>
                        <a:rPr lang="en-US" altLang="zh-TW" sz="1200" b="1" i="0" u="none" strike="noStrike" dirty="0">
                          <a:solidFill>
                            <a:schemeClr val="tx1"/>
                          </a:solidFill>
                          <a:latin typeface="Times New Roman" pitchFamily="18" charset="0"/>
                          <a:ea typeface="標楷體" pitchFamily="65" charset="-120"/>
                          <a:cs typeface="Times New Roman" pitchFamily="18" charset="0"/>
                        </a:rPr>
                        <a:t>(</a:t>
                      </a:r>
                      <a:r>
                        <a:rPr lang="zh-TW" altLang="en-US" sz="1200" b="1" i="0" u="none" strike="noStrike" dirty="0">
                          <a:solidFill>
                            <a:schemeClr val="tx1"/>
                          </a:solidFill>
                          <a:latin typeface="Times New Roman" pitchFamily="18" charset="0"/>
                          <a:ea typeface="標楷體" pitchFamily="65" charset="-120"/>
                          <a:cs typeface="Times New Roman" pitchFamily="18" charset="0"/>
                        </a:rPr>
                        <a:t>整體施政報告</a:t>
                      </a:r>
                      <a:r>
                        <a:rPr lang="en-US" altLang="zh-TW" sz="1200" b="0" i="0" u="none" strike="noStrike" dirty="0">
                          <a:solidFill>
                            <a:schemeClr val="tx1"/>
                          </a:solidFill>
                          <a:latin typeface="Times New Roman" pitchFamily="18" charset="0"/>
                          <a:ea typeface="標楷體" pitchFamily="65" charset="-120"/>
                          <a:cs typeface="Times New Roman" pitchFamily="18" charset="0"/>
                        </a:rPr>
                        <a:t>)</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與</a:t>
                      </a:r>
                      <a:r>
                        <a:rPr lang="zh-TW" altLang="en-US" sz="1200" b="1" i="0" u="none" strike="noStrike" dirty="0" smtClean="0">
                          <a:solidFill>
                            <a:schemeClr val="tx1"/>
                          </a:solidFill>
                          <a:latin typeface="Times New Roman" pitchFamily="18" charset="0"/>
                          <a:ea typeface="標楷體" pitchFamily="65" charset="-120"/>
                          <a:cs typeface="Times New Roman" pitchFamily="18" charset="0"/>
                        </a:rPr>
                        <a:t>教育程度組別</a:t>
                      </a:r>
                      <a:endParaRPr lang="zh-TW" altLang="en-US" sz="1200" b="1" i="0" u="none" strike="noStrike" dirty="0">
                        <a:solidFill>
                          <a:schemeClr val="tx1"/>
                        </a:solidFill>
                        <a:latin typeface="Times New Roman" pitchFamily="18" charset="0"/>
                        <a:ea typeface="標楷體" pitchFamily="65" charset="-120"/>
                        <a:cs typeface="Times New Roman" pitchFamily="18" charset="0"/>
                      </a:endParaRPr>
                    </a:p>
                  </a:txBody>
                  <a:tcPr marL="9524" marR="9524" marT="953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hMerge="1">
                  <a:txBody>
                    <a:bodyPr/>
                    <a:lstStyle/>
                    <a:p>
                      <a:endParaRPr lang="zh-TW" altLang="en-US"/>
                    </a:p>
                  </a:txBody>
                  <a:tcPr/>
                </a:tc>
              </a:tr>
              <a:tr h="192541">
                <a:tc gridSpan="2">
                  <a:txBody>
                    <a:bodyPr/>
                    <a:lstStyle/>
                    <a:p>
                      <a:pPr algn="ctr" rtl="0" fontAlgn="ctr"/>
                      <a:r>
                        <a:rPr lang="zh-TW" altLang="en-US" sz="1200" b="0" i="0" u="none" strike="noStrike" dirty="0">
                          <a:solidFill>
                            <a:schemeClr val="tx1"/>
                          </a:solidFill>
                          <a:latin typeface="Times New Roman" pitchFamily="18" charset="0"/>
                          <a:ea typeface="標楷體" pitchFamily="65" charset="-120"/>
                          <a:cs typeface="Times New Roman" pitchFamily="18" charset="0"/>
                        </a:rPr>
                        <a:t>之交叉分析</a:t>
                      </a:r>
                      <a:r>
                        <a:rPr kumimoji="0" lang="en-US" altLang="zh-TW" sz="1200" b="0" i="0" u="none" strike="noStrike" kern="1200" baseline="30000" dirty="0" smtClean="0">
                          <a:solidFill>
                            <a:schemeClr val="tx1"/>
                          </a:solidFill>
                          <a:latin typeface="Times New Roman" pitchFamily="18" charset="0"/>
                          <a:ea typeface="標楷體" pitchFamily="65" charset="-120"/>
                          <a:cs typeface="Times New Roman" pitchFamily="18" charset="0"/>
                        </a:rPr>
                        <a:t>##</a:t>
                      </a:r>
                      <a:r>
                        <a:rPr kumimoji="0" lang="zh-TW" altLang="en-US" sz="1200" b="0" i="0" u="none" strike="noStrike" kern="1200" baseline="30000" dirty="0" smtClean="0">
                          <a:solidFill>
                            <a:schemeClr val="tx1"/>
                          </a:solidFill>
                          <a:latin typeface="Times New Roman" pitchFamily="18" charset="0"/>
                          <a:ea typeface="標楷體" pitchFamily="65" charset="-120"/>
                          <a:cs typeface="Times New Roman" pitchFamily="18" charset="0"/>
                        </a:rPr>
                        <a:t> </a:t>
                      </a:r>
                      <a:endParaRPr kumimoji="0" lang="zh-TW" altLang="en-US" sz="1200" b="0" i="0" u="none" strike="noStrike" kern="1200" baseline="30000" dirty="0">
                        <a:solidFill>
                          <a:schemeClr val="tx1"/>
                        </a:solidFill>
                        <a:latin typeface="Times New Roman" pitchFamily="18" charset="0"/>
                        <a:ea typeface="標楷體" pitchFamily="65" charset="-120"/>
                        <a:cs typeface="Times New Roman" pitchFamily="18" charset="0"/>
                      </a:endParaRPr>
                    </a:p>
                  </a:txBody>
                  <a:tcPr marL="9524" marR="9524" marT="953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zh-TW" altLang="en-US"/>
                    </a:p>
                  </a:txBody>
                  <a:tcPr/>
                </a:tc>
              </a:tr>
              <a:tr h="192541">
                <a:tc>
                  <a:txBody>
                    <a:bodyPr/>
                    <a:lstStyle/>
                    <a:p>
                      <a:pPr algn="ctr" rtl="0" fontAlgn="ct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小學或以下</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58.8 (+/-6.0)</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541">
                <a:tc>
                  <a:txBody>
                    <a:bodyPr/>
                    <a:lstStyle/>
                    <a:p>
                      <a:pPr algn="ctr" rtl="0" fontAlgn="ct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中學</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49.4 (+/-3.6)</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541">
                <a:tc>
                  <a:txBody>
                    <a:bodyPr/>
                    <a:lstStyle/>
                    <a:p>
                      <a:pPr algn="ctr" rtl="0" fontAlgn="ct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大專或</a:t>
                      </a:r>
                      <a:r>
                        <a:rPr lang="zh-TW" altLang="en-US" sz="1200" b="0" i="0" u="none" strike="noStrike" dirty="0">
                          <a:solidFill>
                            <a:schemeClr val="tx1"/>
                          </a:solidFill>
                          <a:latin typeface="Times New Roman" pitchFamily="18" charset="0"/>
                          <a:ea typeface="標楷體" pitchFamily="65" charset="-120"/>
                          <a:cs typeface="Times New Roman" pitchFamily="18" charset="0"/>
                        </a:rPr>
                        <a:t>以上 </a:t>
                      </a: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42.4 (+/-4.0)</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541">
                <a:tc>
                  <a:txBody>
                    <a:bodyPr/>
                    <a:lstStyle/>
                    <a:p>
                      <a:pPr algn="ctr" rtl="0" fontAlgn="ctr"/>
                      <a:r>
                        <a:rPr lang="zh-TW" altLang="en-US" sz="1200" b="0" i="0" u="none" strike="noStrike">
                          <a:solidFill>
                            <a:schemeClr val="tx1"/>
                          </a:solidFill>
                          <a:latin typeface="Times New Roman" pitchFamily="18" charset="0"/>
                          <a:ea typeface="標楷體" pitchFamily="65" charset="-120"/>
                          <a:cs typeface="Times New Roman" pitchFamily="18" charset="0"/>
                        </a:rPr>
                        <a:t>整體樣本</a:t>
                      </a: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dirty="0">
                          <a:solidFill>
                            <a:srgbClr val="000000"/>
                          </a:solidFill>
                          <a:effectLst/>
                          <a:latin typeface="Times New Roman"/>
                        </a:rPr>
                        <a:t>48.5 (+/-2.5)</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541">
                <a:tc gridSpan="2">
                  <a:txBody>
                    <a:bodyPr/>
                    <a:lstStyle/>
                    <a:p>
                      <a:pPr algn="ctr" fontAlgn="ct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各</a:t>
                      </a:r>
                      <a:r>
                        <a:rPr lang="zh-TW" altLang="en-US" sz="1200" b="0" i="0" u="none" strike="noStrike" dirty="0">
                          <a:solidFill>
                            <a:schemeClr val="tx1"/>
                          </a:solidFill>
                          <a:latin typeface="Times New Roman" pitchFamily="18" charset="0"/>
                          <a:ea typeface="標楷體" pitchFamily="65" charset="-120"/>
                          <a:cs typeface="Times New Roman" pitchFamily="18" charset="0"/>
                        </a:rPr>
                        <a:t>組別在</a:t>
                      </a:r>
                      <a:r>
                        <a:rPr lang="en-US" altLang="zh-TW" sz="1200" b="0" i="0" u="none" strike="noStrike" dirty="0" smtClean="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置信水平下有顯著性差異 </a:t>
                      </a:r>
                    </a:p>
                  </a:txBody>
                  <a:tcPr marL="9524" marR="9524" marT="953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r>
            </a:tbl>
          </a:graphicData>
        </a:graphic>
      </p:graphicFrame>
      <p:sp>
        <p:nvSpPr>
          <p:cNvPr id="12" name="Rounded Rectangle 11"/>
          <p:cNvSpPr/>
          <p:nvPr/>
        </p:nvSpPr>
        <p:spPr>
          <a:xfrm>
            <a:off x="6490842" y="4996299"/>
            <a:ext cx="1008000" cy="216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sp>
        <p:nvSpPr>
          <p:cNvPr id="14" name="Rounded Rectangle 13"/>
          <p:cNvSpPr/>
          <p:nvPr/>
        </p:nvSpPr>
        <p:spPr>
          <a:xfrm>
            <a:off x="2668846" y="4990554"/>
            <a:ext cx="1008000" cy="216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16" name="Chart 15"/>
          <p:cNvGraphicFramePr>
            <a:graphicFrameLocks/>
          </p:cNvGraphicFramePr>
          <p:nvPr>
            <p:extLst>
              <p:ext uri="{D42A27DB-BD31-4B8C-83A1-F6EECF244321}">
                <p14:modId xmlns:p14="http://schemas.microsoft.com/office/powerpoint/2010/main" val="2823316688"/>
              </p:ext>
            </p:extLst>
          </p:nvPr>
        </p:nvGraphicFramePr>
        <p:xfrm>
          <a:off x="539552" y="1069551"/>
          <a:ext cx="7992888" cy="3046030"/>
        </p:xfrm>
        <a:graphic>
          <a:graphicData uri="http://schemas.openxmlformats.org/drawingml/2006/chart">
            <c:chart xmlns:c="http://schemas.openxmlformats.org/drawingml/2006/chart" xmlns:r="http://schemas.openxmlformats.org/officeDocument/2006/relationships" r:id="rId2"/>
          </a:graphicData>
        </a:graphic>
      </p:graphicFrame>
      <p:sp>
        <p:nvSpPr>
          <p:cNvPr id="17" name="Rounded Rectangle 16"/>
          <p:cNvSpPr/>
          <p:nvPr/>
        </p:nvSpPr>
        <p:spPr>
          <a:xfrm>
            <a:off x="7380312" y="2420888"/>
            <a:ext cx="678233" cy="1152128"/>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cxnSp>
        <p:nvCxnSpPr>
          <p:cNvPr id="18" name="Straight Connector 17"/>
          <p:cNvCxnSpPr/>
          <p:nvPr/>
        </p:nvCxnSpPr>
        <p:spPr>
          <a:xfrm flipV="1">
            <a:off x="2708104" y="1132700"/>
            <a:ext cx="0" cy="270000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6516216" y="1139734"/>
            <a:ext cx="0" cy="270000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050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Chart 15"/>
          <p:cNvGraphicFramePr>
            <a:graphicFrameLocks/>
          </p:cNvGraphicFramePr>
          <p:nvPr>
            <p:extLst>
              <p:ext uri="{D42A27DB-BD31-4B8C-83A1-F6EECF244321}">
                <p14:modId xmlns:p14="http://schemas.microsoft.com/office/powerpoint/2010/main" val="1760796971"/>
              </p:ext>
            </p:extLst>
          </p:nvPr>
        </p:nvGraphicFramePr>
        <p:xfrm>
          <a:off x="467544" y="1124744"/>
          <a:ext cx="8208912" cy="4680000"/>
        </p:xfrm>
        <a:graphic>
          <a:graphicData uri="http://schemas.openxmlformats.org/drawingml/2006/chart">
            <c:chart xmlns:c="http://schemas.openxmlformats.org/drawingml/2006/chart" xmlns:r="http://schemas.openxmlformats.org/officeDocument/2006/relationships" r:id="rId3"/>
          </a:graphicData>
        </a:graphic>
      </p:graphicFrame>
      <p:sp>
        <p:nvSpPr>
          <p:cNvPr id="18434" name="Rectangle 2"/>
          <p:cNvSpPr>
            <a:spLocks noChangeArrowheads="1"/>
          </p:cNvSpPr>
          <p:nvPr/>
        </p:nvSpPr>
        <p:spPr bwMode="auto">
          <a:xfrm>
            <a:off x="252413" y="5877272"/>
            <a:ext cx="8640762"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fontAlgn="ctr" hangingPunct="1">
              <a:lnSpc>
                <a:spcPct val="110000"/>
              </a:lnSpc>
            </a:pPr>
            <a:r>
              <a:rPr lang="en-US" altLang="zh-TW" sz="1400" b="1" spc="-50" dirty="0">
                <a:ea typeface="標楷體" pitchFamily="65" charset="-120"/>
              </a:rPr>
              <a:t>[Q2] </a:t>
            </a:r>
            <a:r>
              <a:rPr lang="zh-TW" altLang="en-US" sz="1400" b="1" spc="-50" dirty="0">
                <a:ea typeface="標楷體" pitchFamily="65" charset="-120"/>
              </a:rPr>
              <a:t>你認為特</a:t>
            </a:r>
            <a:r>
              <a:rPr lang="zh-TW" altLang="en-US" sz="1400" b="1" spc="-50" dirty="0" smtClean="0">
                <a:ea typeface="標楷體" pitchFamily="65" charset="-120"/>
              </a:rPr>
              <a:t>首</a:t>
            </a:r>
            <a:r>
              <a:rPr lang="zh-TW" altLang="en-US" sz="1400" b="1" spc="-50" dirty="0">
                <a:ea typeface="標楷體" pitchFamily="65" charset="-120"/>
              </a:rPr>
              <a:t>林鄭月娥</a:t>
            </a:r>
            <a:r>
              <a:rPr lang="zh-TW" altLang="en-US" sz="1400" b="1" spc="-50" dirty="0" smtClean="0">
                <a:ea typeface="標楷體" pitchFamily="65" charset="-120"/>
              </a:rPr>
              <a:t>今</a:t>
            </a:r>
            <a:r>
              <a:rPr lang="zh-TW" altLang="en-US" sz="1400" b="1" spc="-50" dirty="0">
                <a:ea typeface="標楷體" pitchFamily="65" charset="-120"/>
              </a:rPr>
              <a:t>日發表既施政報告中有關扶貧既措施對改善低收入人士生活既效用屬於大定細呢？</a:t>
            </a:r>
            <a:endParaRPr lang="en-US" altLang="zh-TW" sz="1400" b="1" spc="-50" dirty="0">
              <a:ea typeface="標楷體" pitchFamily="65" charset="-120"/>
            </a:endParaRPr>
          </a:p>
          <a:p>
            <a:pPr eaLnBrk="1" fontAlgn="ctr" hangingPunct="1">
              <a:lnSpc>
                <a:spcPct val="110000"/>
              </a:lnSpc>
            </a:pPr>
            <a:r>
              <a:rPr lang="en-US" altLang="zh-TW" sz="1000" b="1" dirty="0" smtClean="0">
                <a:ea typeface="標楷體" pitchFamily="65" charset="-120"/>
              </a:rPr>
              <a:t>*</a:t>
            </a:r>
            <a:r>
              <a:rPr lang="zh-TW" altLang="en-US" sz="1000" dirty="0">
                <a:ea typeface="標楷體" pitchFamily="65" charset="-120"/>
              </a:rPr>
              <a:t>單尾檢驗顯</a:t>
            </a:r>
            <a:r>
              <a:rPr lang="zh-TW" altLang="en-US" sz="1000" dirty="0" smtClean="0">
                <a:ea typeface="標楷體" pitchFamily="65" charset="-120"/>
              </a:rPr>
              <a:t>示結</a:t>
            </a:r>
            <a:r>
              <a:rPr lang="zh-TW" altLang="en-US" sz="1000" dirty="0">
                <a:ea typeface="標楷體" pitchFamily="65" charset="-120"/>
              </a:rPr>
              <a:t>果在</a:t>
            </a:r>
            <a:r>
              <a:rPr lang="en-US" altLang="zh-TW" sz="1000" i="1" dirty="0">
                <a:ea typeface="標楷體" pitchFamily="65" charset="-120"/>
              </a:rPr>
              <a:t>p</a:t>
            </a:r>
            <a:r>
              <a:rPr lang="en-US" altLang="zh-TW" sz="1000" dirty="0">
                <a:ea typeface="標楷體" pitchFamily="65" charset="-120"/>
              </a:rPr>
              <a:t>&lt;0.05</a:t>
            </a:r>
            <a:r>
              <a:rPr lang="zh-TW" altLang="en-US" sz="1000" dirty="0">
                <a:ea typeface="標楷體" pitchFamily="65" charset="-120"/>
              </a:rPr>
              <a:t>置信水平之內變化顯著     </a:t>
            </a:r>
            <a:r>
              <a:rPr lang="en-US" altLang="zh-TW" sz="1000" b="1" dirty="0">
                <a:ea typeface="標楷體" pitchFamily="65" charset="-120"/>
              </a:rPr>
              <a:t>**</a:t>
            </a:r>
            <a:r>
              <a:rPr lang="zh-TW" altLang="en-US" sz="1000" dirty="0">
                <a:ea typeface="標楷體" pitchFamily="65" charset="-120"/>
              </a:rPr>
              <a:t>單尾檢驗顯</a:t>
            </a:r>
            <a:r>
              <a:rPr lang="zh-TW" altLang="en-US" sz="1000" dirty="0" smtClean="0">
                <a:ea typeface="標楷體" pitchFamily="65" charset="-120"/>
              </a:rPr>
              <a:t>示結</a:t>
            </a:r>
            <a:r>
              <a:rPr lang="zh-TW" altLang="en-US" sz="1000" dirty="0">
                <a:ea typeface="標楷體" pitchFamily="65" charset="-120"/>
              </a:rPr>
              <a:t>果在</a:t>
            </a:r>
            <a:r>
              <a:rPr lang="en-US" altLang="zh-TW" sz="1000" i="1" dirty="0">
                <a:ea typeface="標楷體" pitchFamily="65" charset="-120"/>
              </a:rPr>
              <a:t>p</a:t>
            </a:r>
            <a:r>
              <a:rPr lang="en-US" altLang="zh-TW" sz="1000" dirty="0">
                <a:ea typeface="標楷體" pitchFamily="65" charset="-120"/>
              </a:rPr>
              <a:t>&lt;0.01</a:t>
            </a:r>
            <a:r>
              <a:rPr lang="zh-TW" altLang="en-US" sz="1000" dirty="0">
                <a:ea typeface="標楷體" pitchFamily="65" charset="-120"/>
              </a:rPr>
              <a:t>置信水平之內變化顯著</a:t>
            </a:r>
            <a:endParaRPr lang="en-US" altLang="zh-TW" sz="1000" dirty="0">
              <a:ea typeface="標楷體" pitchFamily="65" charset="-120"/>
            </a:endParaRPr>
          </a:p>
        </p:txBody>
      </p:sp>
      <p:sp>
        <p:nvSpPr>
          <p:cNvPr id="18435" name="Rectangle 2"/>
          <p:cNvSpPr>
            <a:spLocks noGrp="1" noChangeArrowheads="1"/>
          </p:cNvSpPr>
          <p:nvPr>
            <p:ph type="title" idx="4294967295"/>
          </p:nvPr>
        </p:nvSpPr>
        <p:spPr>
          <a:xfrm>
            <a:off x="539552" y="188913"/>
            <a:ext cx="8072437" cy="928687"/>
          </a:xfrm>
        </p:spPr>
        <p:txBody>
          <a:bodyPr anchor="ctr"/>
          <a:lstStyle/>
          <a:p>
            <a:pPr eaLnBrk="1" fontAlgn="ctr" hangingPunct="1"/>
            <a:r>
              <a:rPr lang="zh-TW" altLang="en-US" sz="2600" b="1" dirty="0" smtClean="0">
                <a:solidFill>
                  <a:srgbClr val="000000"/>
                </a:solidFill>
                <a:latin typeface="Times New Roman" pitchFamily="18" charset="0"/>
                <a:ea typeface="標楷體" pitchFamily="65" charset="-120"/>
              </a:rPr>
              <a:t>施政報告中</a:t>
            </a:r>
            <a:r>
              <a:rPr lang="zh-TW" altLang="en-US" sz="2600" b="1" dirty="0" smtClean="0">
                <a:solidFill>
                  <a:schemeClr val="tx1"/>
                </a:solidFill>
                <a:latin typeface="Times New Roman" pitchFamily="18" charset="0"/>
                <a:ea typeface="標楷體" pitchFamily="65" charset="-120"/>
              </a:rPr>
              <a:t>扶貧措施</a:t>
            </a:r>
            <a:r>
              <a:rPr lang="zh-TW" altLang="en-US" sz="2600" b="1" dirty="0" smtClean="0">
                <a:solidFill>
                  <a:srgbClr val="000000"/>
                </a:solidFill>
                <a:latin typeface="Times New Roman" pitchFamily="18" charset="0"/>
                <a:ea typeface="標楷體" pitchFamily="65" charset="-120"/>
              </a:rPr>
              <a:t>對</a:t>
            </a:r>
            <a:r>
              <a:rPr lang="zh-TW" altLang="en-US" sz="2600" b="1" dirty="0" smtClean="0">
                <a:solidFill>
                  <a:srgbClr val="0000FF"/>
                </a:solidFill>
                <a:latin typeface="Times New Roman" pitchFamily="18" charset="0"/>
                <a:ea typeface="標楷體" pitchFamily="65" charset="-120"/>
              </a:rPr>
              <a:t>改善低收入人士生活</a:t>
            </a:r>
            <a:r>
              <a:rPr lang="zh-TW" altLang="en-US" sz="2600" b="1" dirty="0" smtClean="0">
                <a:solidFill>
                  <a:srgbClr val="000000"/>
                </a:solidFill>
                <a:latin typeface="Times New Roman" pitchFamily="18" charset="0"/>
                <a:ea typeface="標楷體" pitchFamily="65" charset="-120"/>
              </a:rPr>
              <a:t>的</a:t>
            </a:r>
            <a:r>
              <a:rPr lang="zh-TW" altLang="en-US" sz="2600" b="1" dirty="0" smtClean="0">
                <a:solidFill>
                  <a:schemeClr val="tx1"/>
                </a:solidFill>
                <a:latin typeface="Times New Roman" pitchFamily="18" charset="0"/>
                <a:ea typeface="標楷體" pitchFamily="65" charset="-120"/>
              </a:rPr>
              <a:t>效用</a:t>
            </a:r>
            <a:endParaRPr lang="en-US" altLang="zh-TW" sz="2600" b="1" dirty="0" smtClean="0">
              <a:solidFill>
                <a:schemeClr val="tx1"/>
              </a:solidFill>
              <a:latin typeface="標楷體" pitchFamily="65" charset="-120"/>
              <a:ea typeface="標楷體" pitchFamily="65" charset="-120"/>
            </a:endParaRPr>
          </a:p>
        </p:txBody>
      </p:sp>
      <p:sp>
        <p:nvSpPr>
          <p:cNvPr id="18436" name="Line 5"/>
          <p:cNvSpPr>
            <a:spLocks noChangeShapeType="1"/>
          </p:cNvSpPr>
          <p:nvPr/>
        </p:nvSpPr>
        <p:spPr bwMode="auto">
          <a:xfrm>
            <a:off x="827584" y="981075"/>
            <a:ext cx="75438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HK" altLang="en-US"/>
          </a:p>
        </p:txBody>
      </p:sp>
      <p:cxnSp>
        <p:nvCxnSpPr>
          <p:cNvPr id="15" name="Straight Connector 14"/>
          <p:cNvCxnSpPr/>
          <p:nvPr/>
        </p:nvCxnSpPr>
        <p:spPr>
          <a:xfrm flipV="1">
            <a:off x="2699792" y="1269200"/>
            <a:ext cx="0" cy="396000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6948264" y="1268760"/>
            <a:ext cx="0" cy="396000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7981183" y="1844824"/>
            <a:ext cx="780402" cy="2736304"/>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Civic</Template>
  <TotalTime>22423</TotalTime>
  <Words>2401</Words>
  <Application>Microsoft Office PowerPoint</Application>
  <PresentationFormat>On-screen Show (4:3)</PresentationFormat>
  <Paragraphs>494</Paragraphs>
  <Slides>17</Slides>
  <Notes>3</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Civic</vt:lpstr>
      <vt:lpstr>PowerPoint Presentation</vt:lpstr>
      <vt:lpstr>研究背景</vt:lpstr>
      <vt:lpstr>2018年施政報告即時調查簡介 </vt:lpstr>
      <vt:lpstr>樣本資料</vt:lpstr>
      <vt:lpstr>PowerPoint Presentation</vt:lpstr>
      <vt:lpstr>對施政報告中扶貧措施部分的滿意程度評分</vt:lpstr>
      <vt:lpstr>對施政報告中扶貧措施部分的滿意程度評分</vt:lpstr>
      <vt:lpstr>對施政報告中扶貧措施部分的滿意程度評分</vt:lpstr>
      <vt:lpstr>施政報告中扶貧措施對改善低收入人士生活的效用</vt:lpstr>
      <vt:lpstr>PowerPoint Presentation</vt:lpstr>
      <vt:lpstr>PowerPoint Presentation</vt:lpstr>
      <vt:lpstr>PowerPoint Presentation</vt:lpstr>
      <vt:lpstr>PowerPoint Presentation</vt:lpstr>
      <vt:lpstr>PowerPoint Presentation</vt:lpstr>
      <vt:lpstr>總結</vt:lpstr>
      <vt:lpstr>總結</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Lee</dc:creator>
  <cp:lastModifiedBy>Winnie Lee</cp:lastModifiedBy>
  <cp:revision>2105</cp:revision>
  <cp:lastPrinted>2011-10-13T06:04:33Z</cp:lastPrinted>
  <dcterms:created xsi:type="dcterms:W3CDTF">2000-01-04T10:00:10Z</dcterms:created>
  <dcterms:modified xsi:type="dcterms:W3CDTF">2018-10-12T00:27:21Z</dcterms:modified>
</cp:coreProperties>
</file>