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11.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rawings/drawing5.xml" ContentType="application/vnd.openxmlformats-officedocument.drawingml.chartshape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rawings/drawing3.xml" ContentType="application/vnd.openxmlformats-officedocument.drawingml.chartshape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charts/chart14.xml" ContentType="application/vnd.openxmlformats-officedocument.drawingml.char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Override PartName="/ppt/charts/chart12.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10.xml" ContentType="application/vnd.openxmlformats-officedocument.drawingml.chart+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256" r:id="rId2"/>
    <p:sldId id="296" r:id="rId3"/>
    <p:sldId id="432" r:id="rId4"/>
    <p:sldId id="433" r:id="rId5"/>
    <p:sldId id="398" r:id="rId6"/>
    <p:sldId id="434" r:id="rId7"/>
    <p:sldId id="435" r:id="rId8"/>
    <p:sldId id="406" r:id="rId9"/>
    <p:sldId id="436" r:id="rId10"/>
    <p:sldId id="391" r:id="rId11"/>
    <p:sldId id="389" r:id="rId12"/>
    <p:sldId id="420" r:id="rId13"/>
    <p:sldId id="428" r:id="rId14"/>
    <p:sldId id="385" r:id="rId15"/>
    <p:sldId id="379" r:id="rId16"/>
    <p:sldId id="407" r:id="rId17"/>
    <p:sldId id="426" r:id="rId18"/>
    <p:sldId id="348" r:id="rId19"/>
    <p:sldId id="349" r:id="rId20"/>
    <p:sldId id="417" r:id="rId21"/>
    <p:sldId id="419" r:id="rId22"/>
    <p:sldId id="393" r:id="rId23"/>
    <p:sldId id="370" r:id="rId24"/>
    <p:sldId id="418" r:id="rId25"/>
    <p:sldId id="394" r:id="rId26"/>
    <p:sldId id="403" r:id="rId27"/>
    <p:sldId id="408" r:id="rId28"/>
    <p:sldId id="372" r:id="rId29"/>
    <p:sldId id="429" r:id="rId30"/>
    <p:sldId id="439" r:id="rId31"/>
    <p:sldId id="440" r:id="rId32"/>
    <p:sldId id="401" r:id="rId33"/>
    <p:sldId id="422" r:id="rId34"/>
    <p:sldId id="423" r:id="rId35"/>
    <p:sldId id="424" r:id="rId36"/>
    <p:sldId id="425" r:id="rId37"/>
    <p:sldId id="427" r:id="rId38"/>
    <p:sldId id="438" r:id="rId39"/>
  </p:sldIdLst>
  <p:sldSz cx="9144000" cy="6858000" type="screen4x3"/>
  <p:notesSz cx="6797675" cy="9928225"/>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370F"/>
    <a:srgbClr val="FF5050"/>
    <a:srgbClr val="B9CDE5"/>
    <a:srgbClr val="E2F030"/>
    <a:srgbClr val="4F81BD"/>
    <a:srgbClr val="B40000"/>
    <a:srgbClr val="D00000"/>
    <a:srgbClr val="A40000"/>
    <a:srgbClr val="FF99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50000" autoAdjust="0"/>
  </p:normalViewPr>
  <p:slideViewPr>
    <p:cSldViewPr>
      <p:cViewPr varScale="1">
        <p:scale>
          <a:sx n="69" d="100"/>
          <a:sy n="69" d="100"/>
        </p:scale>
        <p:origin x="-181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___10.xlsx"/></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Office_Excel____11.xlsx"/></Relationships>
</file>

<file path=ppt/charts/_rels/chart12.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Office_Excel____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___13.xlsx"/></Relationships>
</file>

<file path=ppt/charts/_rels/chart14.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package" Target="../embeddings/Microsoft_Office_Excel____14.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___7.xlsx"/></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___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bar"/>
        <c:grouping val="clustered"/>
        <c:ser>
          <c:idx val="0"/>
          <c:order val="0"/>
          <c:tx>
            <c:strRef>
              <c:f>Sheet1!$B$1</c:f>
              <c:strCache>
                <c:ptCount val="1"/>
                <c:pt idx="0">
                  <c:v>社會發展加權指數 (1991 - 2016)</c:v>
                </c:pt>
              </c:strCache>
            </c:strRef>
          </c:tx>
          <c:dLbls>
            <c:spPr>
              <a:noFill/>
              <a:ln>
                <a:noFill/>
              </a:ln>
              <a:effectLst/>
            </c:spPr>
            <c:showVal val="1"/>
            <c:extLst xmlns:c16r2="http://schemas.microsoft.com/office/drawing/2015/06/chart">
              <c:ext xmlns:c15="http://schemas.microsoft.com/office/drawing/2012/chart" uri="{CE6537A1-D6FC-4f65-9D91-7224C49458BB}">
                <c15:showLeaderLines val="0"/>
              </c:ext>
            </c:extLst>
          </c:dLbls>
          <c:cat>
            <c:strRef>
              <c:f>Sheet1!$A$2:$A$13</c:f>
              <c:strCache>
                <c:ptCount val="12"/>
                <c:pt idx="0">
                  <c:v>1991 (Benchmark)</c:v>
                </c:pt>
                <c:pt idx="1">
                  <c:v>1996 (SDI 1998)</c:v>
                </c:pt>
                <c:pt idx="2">
                  <c:v>1998 (SDI 2000)</c:v>
                </c:pt>
                <c:pt idx="3">
                  <c:v>2000 (SDI 2002)</c:v>
                </c:pt>
                <c:pt idx="4">
                  <c:v>2002 (SDI 2004)</c:v>
                </c:pt>
                <c:pt idx="5">
                  <c:v>2004 (SDI 2006)</c:v>
                </c:pt>
                <c:pt idx="6">
                  <c:v>2006 (SDI 2008)</c:v>
                </c:pt>
                <c:pt idx="7">
                  <c:v>2008 (SDI 2010)</c:v>
                </c:pt>
                <c:pt idx="8">
                  <c:v>2010 (SDI 2012)</c:v>
                </c:pt>
                <c:pt idx="9">
                  <c:v>2012 (SDI 2014)</c:v>
                </c:pt>
                <c:pt idx="10">
                  <c:v>2014 (SDI 2016)</c:v>
                </c:pt>
                <c:pt idx="11">
                  <c:v>2016 (SDI 2018)</c:v>
                </c:pt>
              </c:strCache>
            </c:strRef>
          </c:cat>
          <c:val>
            <c:numRef>
              <c:f>Sheet1!$B$2:$B$13</c:f>
              <c:numCache>
                <c:formatCode>0_ </c:formatCode>
                <c:ptCount val="12"/>
                <c:pt idx="0">
                  <c:v>100</c:v>
                </c:pt>
                <c:pt idx="1">
                  <c:v>121.47054950084494</c:v>
                </c:pt>
                <c:pt idx="2">
                  <c:v>130.36124376980902</c:v>
                </c:pt>
                <c:pt idx="3">
                  <c:v>139.77328068911265</c:v>
                </c:pt>
                <c:pt idx="4">
                  <c:v>146.28382790336295</c:v>
                </c:pt>
                <c:pt idx="5">
                  <c:v>160.12981109143792</c:v>
                </c:pt>
                <c:pt idx="6">
                  <c:v>171.90822390962131</c:v>
                </c:pt>
                <c:pt idx="7">
                  <c:v>173.63844156186408</c:v>
                </c:pt>
                <c:pt idx="8">
                  <c:v>191.32121154498699</c:v>
                </c:pt>
                <c:pt idx="9">
                  <c:v>196.91672078932342</c:v>
                </c:pt>
                <c:pt idx="10">
                  <c:v>205.80642165128478</c:v>
                </c:pt>
                <c:pt idx="11">
                  <c:v>205.19836394155638</c:v>
                </c:pt>
              </c:numCache>
            </c:numRef>
          </c:val>
          <c:extLst xmlns:c16r2="http://schemas.microsoft.com/office/drawing/2015/06/chart">
            <c:ext xmlns:c16="http://schemas.microsoft.com/office/drawing/2014/chart" uri="{C3380CC4-5D6E-409C-BE32-E72D297353CC}">
              <c16:uniqueId val="{00000000-2DD5-3B43-9B04-857739A1F0EE}"/>
            </c:ext>
          </c:extLst>
        </c:ser>
        <c:axId val="82148352"/>
        <c:axId val="82174720"/>
      </c:barChart>
      <c:catAx>
        <c:axId val="82148352"/>
        <c:scaling>
          <c:orientation val="minMax"/>
        </c:scaling>
        <c:axPos val="l"/>
        <c:numFmt formatCode="General" sourceLinked="0"/>
        <c:tickLblPos val="nextTo"/>
        <c:crossAx val="82174720"/>
        <c:crosses val="autoZero"/>
        <c:auto val="1"/>
        <c:lblAlgn val="ctr"/>
        <c:lblOffset val="100"/>
      </c:catAx>
      <c:valAx>
        <c:axId val="82174720"/>
        <c:scaling>
          <c:orientation val="minMax"/>
          <c:max val="210"/>
          <c:min val="90"/>
        </c:scaling>
        <c:axPos val="b"/>
        <c:majorGridlines/>
        <c:numFmt formatCode="0_ " sourceLinked="1"/>
        <c:tickLblPos val="nextTo"/>
        <c:crossAx val="82148352"/>
        <c:crosses val="autoZero"/>
        <c:crossBetween val="between"/>
        <c:majorUnit val="20"/>
      </c:valAx>
    </c:plotArea>
    <c:plotVisOnly val="1"/>
    <c:dispBlanksAs val="gap"/>
  </c:chart>
  <c:txPr>
    <a:bodyPr/>
    <a:lstStyle/>
    <a:p>
      <a:pPr>
        <a:defRPr sz="1400">
          <a:latin typeface="微軟正黑體" pitchFamily="34" charset="-120"/>
          <a:ea typeface="微軟正黑體" pitchFamily="34" charset="-120"/>
        </a:defRPr>
      </a:pPr>
      <a:endParaRPr lang="zh-TW"/>
    </a:p>
  </c:txPr>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zh-TW"/>
  <c:style val="10"/>
  <c:chart>
    <c:title>
      <c:tx>
        <c:rich>
          <a:bodyPr/>
          <a:lstStyle/>
          <a:p>
            <a:pPr>
              <a:defRPr sz="1600">
                <a:latin typeface="Arial Narrow" pitchFamily="34" charset="0"/>
              </a:defRPr>
            </a:pPr>
            <a:r>
              <a:rPr lang="en-US" altLang="zh-TW" sz="1600">
                <a:latin typeface="Arial Narrow" pitchFamily="34" charset="0"/>
              </a:rPr>
              <a:t>Age 10-19 Suicide Rate</a:t>
            </a:r>
            <a:endParaRPr lang="zh-TW" sz="1600">
              <a:latin typeface="Arial Narrow" pitchFamily="34" charset="0"/>
            </a:endParaRPr>
          </a:p>
        </c:rich>
      </c:tx>
      <c:layout>
        <c:manualLayout>
          <c:xMode val="edge"/>
          <c:yMode val="edge"/>
          <c:x val="0.26617096745348173"/>
          <c:y val="3.0313472114209612E-2"/>
        </c:manualLayout>
      </c:layout>
    </c:title>
    <c:plotArea>
      <c:layout>
        <c:manualLayout>
          <c:layoutTarget val="inner"/>
          <c:xMode val="edge"/>
          <c:yMode val="edge"/>
          <c:x val="0.10857856071547607"/>
          <c:y val="0.13566342422858207"/>
          <c:w val="0.87525425415694569"/>
          <c:h val="0.66055520580018456"/>
        </c:manualLayout>
      </c:layout>
      <c:lineChart>
        <c:grouping val="standard"/>
        <c:ser>
          <c:idx val="0"/>
          <c:order val="0"/>
          <c:tx>
            <c:strRef>
              <c:f>Sheet1!$A$2</c:f>
              <c:strCache>
                <c:ptCount val="1"/>
                <c:pt idx="0">
                  <c:v>10-19歲青少年自殺率</c:v>
                </c:pt>
              </c:strCache>
            </c:strRef>
          </c:tx>
          <c:marker>
            <c:symbol val="none"/>
          </c:marker>
          <c:dLbls>
            <c:dLbl>
              <c:idx val="3"/>
              <c:layout>
                <c:manualLayout>
                  <c:x val="-5.1620280673421177E-2"/>
                  <c:y val="2.2046161537606992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1C65-F44C-8B4C-E6B63C326206}"/>
                </c:ext>
              </c:extLst>
            </c:dLbl>
            <c:dLbl>
              <c:idx val="5"/>
              <c:layout>
                <c:manualLayout>
                  <c:x val="-3.87152105050661E-2"/>
                  <c:y val="-4.4092323075214324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1C65-F44C-8B4C-E6B63C326206}"/>
                </c:ext>
              </c:extLst>
            </c:dLbl>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Sheet1!$B$2:$G$2</c:f>
              <c:numCache>
                <c:formatCode>General</c:formatCode>
                <c:ptCount val="6"/>
                <c:pt idx="0">
                  <c:v>3.77</c:v>
                </c:pt>
                <c:pt idx="1">
                  <c:v>2.75</c:v>
                </c:pt>
                <c:pt idx="2">
                  <c:v>3.46</c:v>
                </c:pt>
                <c:pt idx="3">
                  <c:v>2.75</c:v>
                </c:pt>
                <c:pt idx="4">
                  <c:v>2.8699999999999997</c:v>
                </c:pt>
                <c:pt idx="5">
                  <c:v>4</c:v>
                </c:pt>
              </c:numCache>
            </c:numRef>
          </c:val>
          <c:extLst xmlns:c16r2="http://schemas.microsoft.com/office/drawing/2015/06/chart">
            <c:ext xmlns:c16="http://schemas.microsoft.com/office/drawing/2014/chart" uri="{C3380CC4-5D6E-409C-BE32-E72D297353CC}">
              <c16:uniqueId val="{00000002-1C65-F44C-8B4C-E6B63C326206}"/>
            </c:ext>
          </c:extLst>
        </c:ser>
        <c:marker val="1"/>
        <c:axId val="92775552"/>
        <c:axId val="92777088"/>
      </c:lineChart>
      <c:catAx>
        <c:axId val="92775552"/>
        <c:scaling>
          <c:orientation val="minMax"/>
        </c:scaling>
        <c:axPos val="b"/>
        <c:numFmt formatCode="General" sourceLinked="0"/>
        <c:majorTickMark val="none"/>
        <c:tickLblPos val="nextTo"/>
        <c:txPr>
          <a:bodyPr/>
          <a:lstStyle/>
          <a:p>
            <a:pPr>
              <a:defRPr sz="1600"/>
            </a:pPr>
            <a:endParaRPr lang="zh-TW"/>
          </a:p>
        </c:txPr>
        <c:crossAx val="92777088"/>
        <c:crosses val="autoZero"/>
        <c:auto val="1"/>
        <c:lblAlgn val="ctr"/>
        <c:lblOffset val="100"/>
        <c:tickLblSkip val="1"/>
        <c:tickMarkSkip val="1"/>
      </c:catAx>
      <c:valAx>
        <c:axId val="92777088"/>
        <c:scaling>
          <c:orientation val="minMax"/>
          <c:min val="0"/>
        </c:scaling>
        <c:axPos val="l"/>
        <c:majorGridlines/>
        <c:numFmt formatCode="General" sourceLinked="1"/>
        <c:tickLblPos val="nextTo"/>
        <c:crossAx val="92775552"/>
        <c:crosses val="autoZero"/>
        <c:crossBetween val="between"/>
      </c:valAx>
    </c:plotArea>
    <c:plotVisOnly val="1"/>
    <c:dispBlanksAs val="gap"/>
  </c:chart>
  <c:txPr>
    <a:bodyPr/>
    <a:lstStyle/>
    <a:p>
      <a:pPr>
        <a:defRPr sz="1800">
          <a:latin typeface="微軟正黑體" pitchFamily="34" charset="-120"/>
          <a:ea typeface="微軟正黑體" pitchFamily="34" charset="-120"/>
        </a:defRPr>
      </a:pPr>
      <a:endParaRPr lang="zh-TW"/>
    </a:p>
  </c:txPr>
  <c:externalData r:id="rId1"/>
  <c:userShapes r:id="rId2"/>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zh-TW"/>
  <c:style val="10"/>
  <c:chart>
    <c:title>
      <c:tx>
        <c:rich>
          <a:bodyPr/>
          <a:lstStyle/>
          <a:p>
            <a:pPr>
              <a:defRPr sz="1600">
                <a:latin typeface="Arial Narrow" pitchFamily="34" charset="0"/>
              </a:defRPr>
            </a:pPr>
            <a:r>
              <a:rPr lang="en-US" altLang="zh-TW" sz="1600">
                <a:latin typeface="Arial Narrow" pitchFamily="34" charset="0"/>
              </a:rPr>
              <a:t>Age 20+ Suicide Rate</a:t>
            </a:r>
            <a:endParaRPr lang="zh-TW" sz="1600">
              <a:latin typeface="Arial Narrow" pitchFamily="34" charset="0"/>
            </a:endParaRPr>
          </a:p>
        </c:rich>
      </c:tx>
      <c:layout>
        <c:manualLayout>
          <c:xMode val="edge"/>
          <c:yMode val="edge"/>
          <c:x val="0.24166826992122867"/>
          <c:y val="1.6836195965366927E-2"/>
        </c:manualLayout>
      </c:layout>
    </c:title>
    <c:plotArea>
      <c:layout>
        <c:manualLayout>
          <c:layoutTarget val="inner"/>
          <c:xMode val="edge"/>
          <c:yMode val="edge"/>
          <c:x val="0.10857856071547607"/>
          <c:y val="0.13566342422858202"/>
          <c:w val="0.87525425415694569"/>
          <c:h val="0.6605552058001849"/>
        </c:manualLayout>
      </c:layout>
      <c:lineChart>
        <c:grouping val="standard"/>
        <c:ser>
          <c:idx val="0"/>
          <c:order val="0"/>
          <c:tx>
            <c:strRef>
              <c:f>Sheet1!#REF!</c:f>
              <c:strCache>
                <c:ptCount val="1"/>
                <c:pt idx="0">
                  <c:v>#REF!</c:v>
                </c:pt>
              </c:strCache>
            </c:strRef>
          </c:tx>
          <c:marker>
            <c:symbol val="none"/>
          </c:marker>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706E-D343-8164-4DB2BCFF47E1}"/>
                </c:ext>
              </c:extLst>
            </c:dLbl>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Sheet1!#REF!</c:f>
              <c:numCache>
                <c:formatCode>General</c:formatCode>
                <c:ptCount val="1"/>
                <c:pt idx="0">
                  <c:v>1</c:v>
                </c:pt>
              </c:numCache>
            </c:numRef>
          </c:val>
          <c:extLst xmlns:c16r2="http://schemas.microsoft.com/office/drawing/2015/06/chart">
            <c:ext xmlns:c16="http://schemas.microsoft.com/office/drawing/2014/chart" uri="{C3380CC4-5D6E-409C-BE32-E72D297353CC}">
              <c16:uniqueId val="{00000001-706E-D343-8164-4DB2BCFF47E1}"/>
            </c:ext>
          </c:extLst>
        </c:ser>
        <c:ser>
          <c:idx val="1"/>
          <c:order val="1"/>
          <c:tx>
            <c:strRef>
              <c:f>Sheet1!$A$2</c:f>
              <c:strCache>
                <c:ptCount val="1"/>
                <c:pt idx="0">
                  <c:v>20歲及以上成年人的自殺率</c:v>
                </c:pt>
              </c:strCache>
            </c:strRef>
          </c:tx>
          <c:marker>
            <c:symbol val="none"/>
          </c:marker>
          <c:dLbls>
            <c:dLbl>
              <c:idx val="1"/>
              <c:layout>
                <c:manualLayout>
                  <c:x val="-7.3128730954013857E-2"/>
                  <c:y val="2.8060326608944936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706E-D343-8164-4DB2BCFF47E1}"/>
                </c:ext>
              </c:extLst>
            </c:dLbl>
            <c:dLbl>
              <c:idx val="4"/>
              <c:layout>
                <c:manualLayout>
                  <c:x val="-5.5921970729539527E-2"/>
                  <c:y val="-4.2090489913417996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06E-D343-8164-4DB2BCFF47E1}"/>
                </c:ext>
              </c:extLst>
            </c:dLbl>
            <c:dLbl>
              <c:idx val="5"/>
              <c:layout>
                <c:manualLayout>
                  <c:x val="0"/>
                  <c:y val="1.9642228626261537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706E-D343-8164-4DB2BCFF47E1}"/>
                </c:ext>
              </c:extLst>
            </c:dLbl>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Sheet1!$B$2:$G$2</c:f>
              <c:numCache>
                <c:formatCode>General</c:formatCode>
                <c:ptCount val="6"/>
                <c:pt idx="0">
                  <c:v>21.02</c:v>
                </c:pt>
                <c:pt idx="1">
                  <c:v>16.100000000000001</c:v>
                </c:pt>
                <c:pt idx="2">
                  <c:v>16.809999999999999</c:v>
                </c:pt>
                <c:pt idx="3">
                  <c:v>13.92</c:v>
                </c:pt>
                <c:pt idx="4">
                  <c:v>16.329999999999988</c:v>
                </c:pt>
                <c:pt idx="5">
                  <c:v>15.08</c:v>
                </c:pt>
              </c:numCache>
            </c:numRef>
          </c:val>
          <c:extLst xmlns:c16r2="http://schemas.microsoft.com/office/drawing/2015/06/chart">
            <c:ext xmlns:c16="http://schemas.microsoft.com/office/drawing/2014/chart" uri="{C3380CC4-5D6E-409C-BE32-E72D297353CC}">
              <c16:uniqueId val="{00000005-706E-D343-8164-4DB2BCFF47E1}"/>
            </c:ext>
          </c:extLst>
        </c:ser>
        <c:ser>
          <c:idx val="2"/>
          <c:order val="2"/>
          <c:tx>
            <c:strRef>
              <c:f>Sheet1!$A$4</c:f>
              <c:strCache>
                <c:ptCount val="1"/>
              </c:strCache>
            </c:strRef>
          </c:tx>
          <c:marker>
            <c:symbol val="none"/>
          </c:marker>
          <c:dLbls>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Sheet1!$B$4:$G$4</c:f>
              <c:numCache>
                <c:formatCode>General</c:formatCode>
                <c:ptCount val="6"/>
              </c:numCache>
            </c:numRef>
          </c:val>
          <c:extLst xmlns:c16r2="http://schemas.microsoft.com/office/drawing/2015/06/chart">
            <c:ext xmlns:c16="http://schemas.microsoft.com/office/drawing/2014/chart" uri="{C3380CC4-5D6E-409C-BE32-E72D297353CC}">
              <c16:uniqueId val="{00000006-706E-D343-8164-4DB2BCFF47E1}"/>
            </c:ext>
          </c:extLst>
        </c:ser>
        <c:marker val="1"/>
        <c:axId val="99388800"/>
        <c:axId val="99423360"/>
      </c:lineChart>
      <c:catAx>
        <c:axId val="99388800"/>
        <c:scaling>
          <c:orientation val="minMax"/>
        </c:scaling>
        <c:axPos val="b"/>
        <c:numFmt formatCode="General" sourceLinked="0"/>
        <c:majorTickMark val="none"/>
        <c:tickLblPos val="nextTo"/>
        <c:txPr>
          <a:bodyPr/>
          <a:lstStyle/>
          <a:p>
            <a:pPr>
              <a:defRPr sz="1600"/>
            </a:pPr>
            <a:endParaRPr lang="zh-TW"/>
          </a:p>
        </c:txPr>
        <c:crossAx val="99423360"/>
        <c:crosses val="autoZero"/>
        <c:auto val="1"/>
        <c:lblAlgn val="ctr"/>
        <c:lblOffset val="100"/>
        <c:tickLblSkip val="1"/>
        <c:tickMarkSkip val="1"/>
      </c:catAx>
      <c:valAx>
        <c:axId val="99423360"/>
        <c:scaling>
          <c:orientation val="minMax"/>
          <c:min val="0"/>
        </c:scaling>
        <c:axPos val="l"/>
        <c:majorGridlines/>
        <c:numFmt formatCode="General" sourceLinked="1"/>
        <c:tickLblPos val="nextTo"/>
        <c:txPr>
          <a:bodyPr/>
          <a:lstStyle/>
          <a:p>
            <a:pPr>
              <a:defRPr sz="1600"/>
            </a:pPr>
            <a:endParaRPr lang="zh-TW"/>
          </a:p>
        </c:txPr>
        <c:crossAx val="99388800"/>
        <c:crosses val="autoZero"/>
        <c:crossBetween val="between"/>
      </c:valAx>
    </c:plotArea>
    <c:plotVisOnly val="1"/>
    <c:dispBlanksAs val="gap"/>
  </c:chart>
  <c:txPr>
    <a:bodyPr/>
    <a:lstStyle/>
    <a:p>
      <a:pPr>
        <a:defRPr sz="1800">
          <a:latin typeface="微軟正黑體" pitchFamily="34" charset="-120"/>
          <a:ea typeface="微軟正黑體" pitchFamily="34" charset="-120"/>
        </a:defRPr>
      </a:pPr>
      <a:endParaRPr lang="zh-TW"/>
    </a:p>
  </c:txPr>
  <c:externalData r:id="rId1"/>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zh-TW"/>
  <c:style val="10"/>
  <c:chart>
    <c:title>
      <c:tx>
        <c:rich>
          <a:bodyPr/>
          <a:lstStyle/>
          <a:p>
            <a:pPr>
              <a:defRPr sz="2400">
                <a:latin typeface="Arial Narrow" pitchFamily="34" charset="0"/>
                <a:cs typeface="Arial" pitchFamily="34" charset="0"/>
              </a:defRPr>
            </a:pPr>
            <a:r>
              <a:rPr lang="en-US" altLang="zh-TW" sz="1600">
                <a:latin typeface="Arial Narrow" pitchFamily="34" charset="0"/>
                <a:cs typeface="Arial" pitchFamily="34" charset="0"/>
              </a:rPr>
              <a:t>Age 60+ </a:t>
            </a:r>
            <a:r>
              <a:rPr lang="en-US" altLang="zh-TW" sz="1600" baseline="0">
                <a:latin typeface="Arial Narrow" pitchFamily="34" charset="0"/>
                <a:cs typeface="Arial" pitchFamily="34" charset="0"/>
              </a:rPr>
              <a:t>Suicide Rate</a:t>
            </a:r>
            <a:endParaRPr lang="zh-TW" sz="1600">
              <a:latin typeface="Arial Narrow" pitchFamily="34" charset="0"/>
              <a:cs typeface="Arial" pitchFamily="34" charset="0"/>
            </a:endParaRPr>
          </a:p>
        </c:rich>
      </c:tx>
      <c:layout>
        <c:manualLayout>
          <c:xMode val="edge"/>
          <c:yMode val="edge"/>
          <c:x val="0.20977968822177653"/>
          <c:y val="1.4904447236692021E-2"/>
        </c:manualLayout>
      </c:layout>
    </c:title>
    <c:plotArea>
      <c:layout>
        <c:manualLayout>
          <c:layoutTarget val="inner"/>
          <c:xMode val="edge"/>
          <c:yMode val="edge"/>
          <c:x val="0.10857856071547607"/>
          <c:y val="0.13566342422858202"/>
          <c:w val="0.87525425415694569"/>
          <c:h val="0.6605552058001849"/>
        </c:manualLayout>
      </c:layout>
      <c:lineChart>
        <c:grouping val="standard"/>
        <c:ser>
          <c:idx val="0"/>
          <c:order val="0"/>
          <c:tx>
            <c:strRef>
              <c:f>Sheet1!#REF!</c:f>
              <c:strCache>
                <c:ptCount val="1"/>
                <c:pt idx="0">
                  <c:v>#REF!</c:v>
                </c:pt>
              </c:strCache>
            </c:strRef>
          </c:tx>
          <c:marker>
            <c:symbol val="none"/>
          </c:marker>
          <c:cat>
            <c:strRef>
              <c:f>Sheet1!$B$1:$G$1</c:f>
              <c:strCache>
                <c:ptCount val="6"/>
                <c:pt idx="0">
                  <c:v>2006</c:v>
                </c:pt>
                <c:pt idx="1">
                  <c:v>2008</c:v>
                </c:pt>
                <c:pt idx="2">
                  <c:v>2010</c:v>
                </c:pt>
                <c:pt idx="3">
                  <c:v>2012</c:v>
                </c:pt>
                <c:pt idx="4">
                  <c:v>2014</c:v>
                </c:pt>
                <c:pt idx="5">
                  <c:v>2016</c:v>
                </c:pt>
              </c:strCache>
            </c:strRef>
          </c:cat>
          <c:val>
            <c:numRef>
              <c:f>Sheet1!#REF!</c:f>
              <c:numCache>
                <c:formatCode>General</c:formatCode>
                <c:ptCount val="1"/>
                <c:pt idx="0">
                  <c:v>1</c:v>
                </c:pt>
              </c:numCache>
            </c:numRef>
          </c:val>
          <c:extLst xmlns:c16r2="http://schemas.microsoft.com/office/drawing/2015/06/chart">
            <c:ext xmlns:c16="http://schemas.microsoft.com/office/drawing/2014/chart" uri="{C3380CC4-5D6E-409C-BE32-E72D297353CC}">
              <c16:uniqueId val="{00000000-D94E-BC4D-81A4-D860EDC4B252}"/>
            </c:ext>
          </c:extLst>
        </c:ser>
        <c:ser>
          <c:idx val="1"/>
          <c:order val="1"/>
          <c:tx>
            <c:strRef>
              <c:f>Sheet1!$A$3</c:f>
              <c:strCache>
                <c:ptCount val="1"/>
              </c:strCache>
            </c:strRef>
          </c:tx>
          <c:marker>
            <c:symbol val="none"/>
          </c:marker>
          <c:dLbls>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Sheet1!$B$3:$G$3</c:f>
              <c:numCache>
                <c:formatCode>General</c:formatCode>
                <c:ptCount val="6"/>
              </c:numCache>
            </c:numRef>
          </c:val>
          <c:extLst xmlns:c16r2="http://schemas.microsoft.com/office/drawing/2015/06/chart">
            <c:ext xmlns:c16="http://schemas.microsoft.com/office/drawing/2014/chart" uri="{C3380CC4-5D6E-409C-BE32-E72D297353CC}">
              <c16:uniqueId val="{00000001-D94E-BC4D-81A4-D860EDC4B252}"/>
            </c:ext>
          </c:extLst>
        </c:ser>
        <c:ser>
          <c:idx val="2"/>
          <c:order val="2"/>
          <c:tx>
            <c:strRef>
              <c:f>Sheet1!$A$2</c:f>
              <c:strCache>
                <c:ptCount val="1"/>
                <c:pt idx="0">
                  <c:v>60歲及以上長者自殺率</c:v>
                </c:pt>
              </c:strCache>
            </c:strRef>
          </c:tx>
          <c:marker>
            <c:symbol val="none"/>
          </c:marker>
          <c:dLbls>
            <c:dLbl>
              <c:idx val="1"/>
              <c:layout>
                <c:manualLayout>
                  <c:x val="-5.0391226371672988E-2"/>
                  <c:y val="4.4792201219265589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D94E-BC4D-81A4-D860EDC4B252}"/>
                </c:ext>
              </c:extLst>
            </c:dLbl>
            <c:dLbl>
              <c:idx val="2"/>
              <c:layout>
                <c:manualLayout>
                  <c:x val="-5.0391226371672988E-2"/>
                  <c:y val="-3.0794638338244598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94E-BC4D-81A4-D860EDC4B252}"/>
                </c:ext>
              </c:extLst>
            </c:dLbl>
            <c:dLbl>
              <c:idx val="3"/>
              <c:layout>
                <c:manualLayout>
                  <c:x val="-2.9394882050142578E-2"/>
                  <c:y val="3.3594150914448707E-2"/>
                </c:manualLayout>
              </c:layout>
              <c:tx>
                <c:rich>
                  <a:bodyPr/>
                  <a:lstStyle/>
                  <a:p>
                    <a:r>
                      <a:rPr lang="en-US" altLang="en-US"/>
                      <a:t>20.3</a:t>
                    </a:r>
                    <a:r>
                      <a:rPr lang="en-US" altLang="zh-TW"/>
                      <a:t>1</a:t>
                    </a:r>
                    <a:endParaRPr lang="en-US" altLang="en-US"/>
                  </a:p>
                </c:rich>
              </c:tx>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D94E-BC4D-81A4-D860EDC4B252}"/>
                </c:ext>
              </c:extLst>
            </c:dLbl>
            <c:dLbl>
              <c:idx val="4"/>
              <c:layout>
                <c:manualLayout>
                  <c:x val="-2.5195613185836494E-2"/>
                  <c:y val="-2.239610060963244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D94E-BC4D-81A4-D860EDC4B252}"/>
                </c:ext>
              </c:extLst>
            </c:dLbl>
            <c:dLbl>
              <c:idx val="5"/>
              <c:layout>
                <c:manualLayout>
                  <c:x val="0"/>
                  <c:y val="5.3190738947877104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6-D94E-BC4D-81A4-D860EDC4B252}"/>
                </c:ext>
              </c:extLst>
            </c:dLbl>
            <c:spPr>
              <a:noFill/>
              <a:ln>
                <a:noFill/>
              </a:ln>
              <a:effectLst/>
            </c:spPr>
            <c:txPr>
              <a:bodyPr/>
              <a:lstStyle/>
              <a:p>
                <a:pPr>
                  <a:defRPr sz="13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Sheet1!$B$2:$G$2</c:f>
              <c:numCache>
                <c:formatCode>General</c:formatCode>
                <c:ptCount val="6"/>
                <c:pt idx="0">
                  <c:v>33.67</c:v>
                </c:pt>
                <c:pt idx="1">
                  <c:v>25.88</c:v>
                </c:pt>
                <c:pt idx="2">
                  <c:v>25.979999999999986</c:v>
                </c:pt>
                <c:pt idx="3">
                  <c:v>20.3</c:v>
                </c:pt>
                <c:pt idx="4">
                  <c:v>23.03</c:v>
                </c:pt>
                <c:pt idx="5">
                  <c:v>22.19</c:v>
                </c:pt>
              </c:numCache>
            </c:numRef>
          </c:val>
          <c:extLst xmlns:c16r2="http://schemas.microsoft.com/office/drawing/2015/06/chart">
            <c:ext xmlns:c16="http://schemas.microsoft.com/office/drawing/2014/chart" uri="{C3380CC4-5D6E-409C-BE32-E72D297353CC}">
              <c16:uniqueId val="{00000007-D94E-BC4D-81A4-D860EDC4B252}"/>
            </c:ext>
          </c:extLst>
        </c:ser>
        <c:marker val="1"/>
        <c:axId val="99460992"/>
        <c:axId val="99462528"/>
      </c:lineChart>
      <c:catAx>
        <c:axId val="99460992"/>
        <c:scaling>
          <c:orientation val="minMax"/>
        </c:scaling>
        <c:axPos val="b"/>
        <c:numFmt formatCode="General" sourceLinked="0"/>
        <c:majorTickMark val="none"/>
        <c:tickLblPos val="nextTo"/>
        <c:txPr>
          <a:bodyPr/>
          <a:lstStyle/>
          <a:p>
            <a:pPr>
              <a:defRPr sz="1600"/>
            </a:pPr>
            <a:endParaRPr lang="zh-TW"/>
          </a:p>
        </c:txPr>
        <c:crossAx val="99462528"/>
        <c:crosses val="autoZero"/>
        <c:auto val="1"/>
        <c:lblAlgn val="ctr"/>
        <c:lblOffset val="100"/>
        <c:tickLblSkip val="1"/>
        <c:tickMarkSkip val="1"/>
      </c:catAx>
      <c:valAx>
        <c:axId val="99462528"/>
        <c:scaling>
          <c:orientation val="minMax"/>
          <c:max val="35"/>
          <c:min val="0"/>
        </c:scaling>
        <c:axPos val="l"/>
        <c:majorGridlines/>
        <c:numFmt formatCode="General" sourceLinked="1"/>
        <c:tickLblPos val="nextTo"/>
        <c:txPr>
          <a:bodyPr/>
          <a:lstStyle/>
          <a:p>
            <a:pPr>
              <a:defRPr sz="1600"/>
            </a:pPr>
            <a:endParaRPr lang="zh-TW"/>
          </a:p>
        </c:txPr>
        <c:crossAx val="99460992"/>
        <c:crosses val="autoZero"/>
        <c:crossBetween val="between"/>
      </c:valAx>
    </c:plotArea>
    <c:plotVisOnly val="1"/>
    <c:dispBlanksAs val="gap"/>
  </c:chart>
  <c:txPr>
    <a:bodyPr/>
    <a:lstStyle/>
    <a:p>
      <a:pPr>
        <a:defRPr sz="1800">
          <a:latin typeface="微軟正黑體" pitchFamily="34" charset="-120"/>
          <a:ea typeface="微軟正黑體" pitchFamily="34" charset="-120"/>
        </a:defRPr>
      </a:pPr>
      <a:endParaRPr lang="zh-TW"/>
    </a:p>
  </c:txPr>
  <c:externalData r:id="rId1"/>
  <c:userShapes r:id="rId2"/>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zh-TW"/>
  <c:chart>
    <c:plotArea>
      <c:layout>
        <c:manualLayout>
          <c:layoutTarget val="inner"/>
          <c:xMode val="edge"/>
          <c:yMode val="edge"/>
          <c:x val="6.3178641732283464E-2"/>
          <c:y val="6.558587598425196E-2"/>
          <c:w val="0.87564283793029463"/>
          <c:h val="0.67343811113833663"/>
        </c:manualLayout>
      </c:layout>
      <c:barChart>
        <c:barDir val="col"/>
        <c:grouping val="clustered"/>
        <c:ser>
          <c:idx val="0"/>
          <c:order val="0"/>
          <c:tx>
            <c:strRef>
              <c:f>Sheet1!$B$1</c:f>
              <c:strCache>
                <c:ptCount val="1"/>
                <c:pt idx="0">
                  <c:v>Median monthly employment earnings by female</c:v>
                </c:pt>
              </c:strCache>
            </c:strRef>
          </c:tx>
          <c:spPr>
            <a:solidFill>
              <a:srgbClr val="B40000"/>
            </a:solidFill>
          </c:spPr>
          <c:dPt>
            <c:idx val="0"/>
            <c:spPr>
              <a:solidFill>
                <a:srgbClr val="B40000"/>
              </a:solidFill>
            </c:spPr>
            <c:extLst xmlns:c16r2="http://schemas.microsoft.com/office/drawing/2015/06/chart">
              <c:ext xmlns:c16="http://schemas.microsoft.com/office/drawing/2014/chart" uri="{C3380CC4-5D6E-409C-BE32-E72D297353CC}">
                <c16:uniqueId val="{00000000-5CED-E842-A453-0C8C799FBB42}"/>
              </c:ext>
            </c:extLst>
          </c:dPt>
          <c:dLbls>
            <c:dLbl>
              <c:idx val="0"/>
              <c:layout>
                <c:manualLayout>
                  <c:x val="-1.5470990552706619E-3"/>
                  <c:y val="-1.7892536900086787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5CED-E842-A453-0C8C799FBB42}"/>
                </c:ext>
              </c:extLst>
            </c:dLbl>
            <c:dLbl>
              <c:idx val="1"/>
              <c:layout>
                <c:manualLayout>
                  <c:x val="-1.5470990552706619E-3"/>
                  <c:y val="-1.2080088513757324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5CED-E842-A453-0C8C799FBB42}"/>
                </c:ext>
              </c:extLst>
            </c:dLbl>
            <c:dLbl>
              <c:idx val="2"/>
              <c:layout>
                <c:manualLayout>
                  <c:x val="-9.2825943316240962E-3"/>
                  <c:y val="-1.7892536900086808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5CED-E842-A453-0C8C799FBB42}"/>
                </c:ext>
              </c:extLst>
            </c:dLbl>
            <c:dLbl>
              <c:idx val="3"/>
              <c:layout>
                <c:manualLayout>
                  <c:x val="-4.6412971658120541E-3"/>
                  <c:y val="-3.140823013576878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5CED-E842-A453-0C8C799FBB42}"/>
                </c:ext>
              </c:extLst>
            </c:dLbl>
            <c:spPr>
              <a:noFill/>
              <a:ln>
                <a:noFill/>
              </a:ln>
              <a:effectLst/>
            </c:spPr>
            <c:showVal val="1"/>
            <c:extLst xmlns:c16r2="http://schemas.microsoft.com/office/drawing/2015/06/chart">
              <c:ext xmlns:c15="http://schemas.microsoft.com/office/drawing/2012/chart" uri="{CE6537A1-D6FC-4f65-9D91-7224C49458BB}">
                <c15:showLeaderLines val="0"/>
              </c:ext>
            </c:extLst>
          </c:dLbls>
          <c:cat>
            <c:numRef>
              <c:f>Sheet1!$A$2:$A$4</c:f>
              <c:numCache>
                <c:formatCode>General</c:formatCode>
                <c:ptCount val="3"/>
                <c:pt idx="0">
                  <c:v>2006</c:v>
                </c:pt>
                <c:pt idx="1">
                  <c:v>2011</c:v>
                </c:pt>
                <c:pt idx="2">
                  <c:v>2016</c:v>
                </c:pt>
              </c:numCache>
            </c:numRef>
          </c:cat>
          <c:val>
            <c:numRef>
              <c:f>Sheet1!$B$2:$B$4</c:f>
              <c:numCache>
                <c:formatCode>#,##0</c:formatCode>
                <c:ptCount val="3"/>
                <c:pt idx="0">
                  <c:v>9300</c:v>
                </c:pt>
                <c:pt idx="1">
                  <c:v>11000</c:v>
                </c:pt>
                <c:pt idx="2">
                  <c:v>14000</c:v>
                </c:pt>
              </c:numCache>
            </c:numRef>
          </c:val>
          <c:extLst xmlns:c16r2="http://schemas.microsoft.com/office/drawing/2015/06/chart">
            <c:ext xmlns:c16="http://schemas.microsoft.com/office/drawing/2014/chart" uri="{C3380CC4-5D6E-409C-BE32-E72D297353CC}">
              <c16:uniqueId val="{00000004-5CED-E842-A453-0C8C799FBB42}"/>
            </c:ext>
          </c:extLst>
        </c:ser>
        <c:ser>
          <c:idx val="1"/>
          <c:order val="1"/>
          <c:tx>
            <c:strRef>
              <c:f>Sheet1!$C$1</c:f>
              <c:strCache>
                <c:ptCount val="1"/>
                <c:pt idx="0">
                  <c:v>Median monthly employment earnings by male</c:v>
                </c:pt>
              </c:strCache>
            </c:strRef>
          </c:tx>
          <c:spPr>
            <a:solidFill>
              <a:srgbClr val="4F81BD"/>
            </a:solidFill>
          </c:spPr>
          <c:dLbls>
            <c:spPr>
              <a:noFill/>
              <a:ln>
                <a:noFill/>
              </a:ln>
              <a:effectLst/>
            </c:spPr>
            <c:showVal val="1"/>
            <c:extLst xmlns:c16r2="http://schemas.microsoft.com/office/drawing/2015/06/chart">
              <c:ext xmlns:c15="http://schemas.microsoft.com/office/drawing/2012/chart" uri="{CE6537A1-D6FC-4f65-9D91-7224C49458BB}">
                <c15:showLeaderLines val="0"/>
              </c:ext>
            </c:extLst>
          </c:dLbls>
          <c:cat>
            <c:numRef>
              <c:f>Sheet1!$A$2:$A$4</c:f>
              <c:numCache>
                <c:formatCode>General</c:formatCode>
                <c:ptCount val="3"/>
                <c:pt idx="0">
                  <c:v>2006</c:v>
                </c:pt>
                <c:pt idx="1">
                  <c:v>2011</c:v>
                </c:pt>
                <c:pt idx="2">
                  <c:v>2016</c:v>
                </c:pt>
              </c:numCache>
            </c:numRef>
          </c:cat>
          <c:val>
            <c:numRef>
              <c:f>Sheet1!$C$2:$C$4</c:f>
              <c:numCache>
                <c:formatCode>#,##0</c:formatCode>
                <c:ptCount val="3"/>
                <c:pt idx="0">
                  <c:v>11500</c:v>
                </c:pt>
                <c:pt idx="1">
                  <c:v>13000</c:v>
                </c:pt>
                <c:pt idx="2">
                  <c:v>18000</c:v>
                </c:pt>
              </c:numCache>
            </c:numRef>
          </c:val>
          <c:extLst xmlns:c16r2="http://schemas.microsoft.com/office/drawing/2015/06/chart">
            <c:ext xmlns:c16="http://schemas.microsoft.com/office/drawing/2014/chart" uri="{C3380CC4-5D6E-409C-BE32-E72D297353CC}">
              <c16:uniqueId val="{00000005-5CED-E842-A453-0C8C799FBB42}"/>
            </c:ext>
          </c:extLst>
        </c:ser>
        <c:axId val="102269696"/>
        <c:axId val="102271232"/>
      </c:barChart>
      <c:catAx>
        <c:axId val="102269696"/>
        <c:scaling>
          <c:orientation val="minMax"/>
        </c:scaling>
        <c:axPos val="b"/>
        <c:numFmt formatCode="General" sourceLinked="1"/>
        <c:tickLblPos val="nextTo"/>
        <c:crossAx val="102271232"/>
        <c:crosses val="autoZero"/>
        <c:auto val="1"/>
        <c:lblAlgn val="ctr"/>
        <c:lblOffset val="100"/>
      </c:catAx>
      <c:valAx>
        <c:axId val="102271232"/>
        <c:scaling>
          <c:orientation val="minMax"/>
          <c:max val="20000"/>
          <c:min val="0"/>
        </c:scaling>
        <c:axPos val="l"/>
        <c:majorGridlines/>
        <c:numFmt formatCode="#,##0" sourceLinked="1"/>
        <c:tickLblPos val="nextTo"/>
        <c:crossAx val="102269696"/>
        <c:crosses val="autoZero"/>
        <c:crossBetween val="between"/>
        <c:majorUnit val="5000"/>
      </c:valAx>
    </c:plotArea>
    <c:legend>
      <c:legendPos val="b"/>
      <c:layout>
        <c:manualLayout>
          <c:xMode val="edge"/>
          <c:yMode val="edge"/>
          <c:x val="9.5502911957150965E-2"/>
          <c:y val="0.848258021835956"/>
          <c:w val="0.81518245048795746"/>
          <c:h val="0.117185422158481"/>
        </c:manualLayout>
      </c:layout>
      <c:txPr>
        <a:bodyPr/>
        <a:lstStyle/>
        <a:p>
          <a:pPr>
            <a:defRPr>
              <a:latin typeface="Arial" pitchFamily="34" charset="0"/>
              <a:cs typeface="Arial" pitchFamily="34" charset="0"/>
            </a:defRPr>
          </a:pPr>
          <a:endParaRPr lang="zh-TW"/>
        </a:p>
      </c:txPr>
    </c:legend>
    <c:plotVisOnly val="1"/>
    <c:dispBlanksAs val="gap"/>
  </c:chart>
  <c:txPr>
    <a:bodyPr/>
    <a:lstStyle/>
    <a:p>
      <a:pPr>
        <a:defRPr sz="1400">
          <a:latin typeface="微軟正黑體" pitchFamily="34" charset="-120"/>
          <a:ea typeface="微軟正黑體" pitchFamily="34" charset="-120"/>
        </a:defRPr>
      </a:pPr>
      <a:endParaRPr lang="zh-TW"/>
    </a:p>
  </c:txPr>
  <c:externalData r:id="rId1"/>
</c:chartSpace>
</file>

<file path=ppt/charts/chart14.xml><?xml version="1.0" encoding="utf-8"?>
<c:chartSpace xmlns:c="http://schemas.openxmlformats.org/drawingml/2006/chart" xmlns:a="http://schemas.openxmlformats.org/drawingml/2006/main" xmlns:r="http://schemas.openxmlformats.org/officeDocument/2006/relationships">
  <c:date1904 val="1"/>
  <c:lang val="zh-TW"/>
  <c:chart>
    <c:plotArea>
      <c:layout>
        <c:manualLayout>
          <c:layoutTarget val="inner"/>
          <c:xMode val="edge"/>
          <c:yMode val="edge"/>
          <c:x val="0.10282407407407412"/>
          <c:y val="7.1393671438698403E-2"/>
          <c:w val="0.88328703703703659"/>
          <c:h val="0.6379505286449656"/>
        </c:manualLayout>
      </c:layout>
      <c:lineChart>
        <c:grouping val="standard"/>
        <c:ser>
          <c:idx val="0"/>
          <c:order val="0"/>
          <c:tx>
            <c:strRef>
              <c:f>Sheet1!$A$2</c:f>
              <c:strCache>
                <c:ptCount val="1"/>
                <c:pt idx="0">
                  <c:v>Female elementary occupations</c:v>
                </c:pt>
              </c:strCache>
            </c:strRef>
          </c:tx>
          <c:spPr>
            <a:ln>
              <a:solidFill>
                <a:srgbClr val="FF0000"/>
              </a:solidFill>
            </a:ln>
          </c:spPr>
          <c:marker>
            <c:symbol val="none"/>
          </c:marker>
          <c:dLbls>
            <c:spPr>
              <a:noFill/>
              <a:ln>
                <a:noFill/>
              </a:ln>
              <a:effectLst/>
            </c:spPr>
            <c:txPr>
              <a:bodyPr/>
              <a:lstStyle/>
              <a:p>
                <a:pPr>
                  <a:defRPr sz="1400"/>
                </a:pPr>
                <a:endParaRPr lang="zh-TW"/>
              </a:p>
            </c:txPr>
            <c:dLblPos val="b"/>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Sheet1!$B$2:$G$2</c:f>
              <c:numCache>
                <c:formatCode>_(* #,##0_);_(* \(#,##0\);_(* "-"??_);_(@_)</c:formatCode>
                <c:ptCount val="6"/>
                <c:pt idx="0">
                  <c:v>5000</c:v>
                </c:pt>
                <c:pt idx="1">
                  <c:v>5500</c:v>
                </c:pt>
                <c:pt idx="2">
                  <c:v>6000</c:v>
                </c:pt>
                <c:pt idx="3">
                  <c:v>7000</c:v>
                </c:pt>
                <c:pt idx="4">
                  <c:v>8000</c:v>
                </c:pt>
                <c:pt idx="5">
                  <c:v>8500</c:v>
                </c:pt>
              </c:numCache>
            </c:numRef>
          </c:val>
          <c:extLst xmlns:c16r2="http://schemas.microsoft.com/office/drawing/2015/06/chart">
            <c:ext xmlns:c16="http://schemas.microsoft.com/office/drawing/2014/chart" uri="{C3380CC4-5D6E-409C-BE32-E72D297353CC}">
              <c16:uniqueId val="{00000000-7C7F-DA49-B9BA-E5FEF6E7573D}"/>
            </c:ext>
          </c:extLst>
        </c:ser>
        <c:ser>
          <c:idx val="1"/>
          <c:order val="1"/>
          <c:tx>
            <c:strRef>
              <c:f>Sheet1!$A$3</c:f>
              <c:strCache>
                <c:ptCount val="1"/>
                <c:pt idx="0">
                  <c:v>Male elementary occupations</c:v>
                </c:pt>
              </c:strCache>
            </c:strRef>
          </c:tx>
          <c:spPr>
            <a:ln>
              <a:solidFill>
                <a:schemeClr val="tx2">
                  <a:lumMod val="60000"/>
                  <a:lumOff val="40000"/>
                </a:schemeClr>
              </a:solidFill>
            </a:ln>
          </c:spPr>
          <c:marker>
            <c:symbol val="none"/>
          </c:marker>
          <c:dLbls>
            <c:spPr>
              <a:noFill/>
              <a:ln>
                <a:noFill/>
              </a:ln>
              <a:effectLst/>
            </c:spPr>
            <c:txPr>
              <a:bodyPr/>
              <a:lstStyle/>
              <a:p>
                <a:pPr>
                  <a:defRPr sz="1400"/>
                </a:pPr>
                <a:endParaRPr lang="zh-TW"/>
              </a:p>
            </c:txPr>
            <c:dLblPos val="t"/>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Sheet1!$B$3:$G$3</c:f>
              <c:numCache>
                <c:formatCode>_(* #,##0_);_(* \(#,##0\);_(* "-"??_);_(@_)</c:formatCode>
                <c:ptCount val="6"/>
                <c:pt idx="0">
                  <c:v>7000</c:v>
                </c:pt>
                <c:pt idx="1">
                  <c:v>7000</c:v>
                </c:pt>
                <c:pt idx="2">
                  <c:v>7000</c:v>
                </c:pt>
                <c:pt idx="3">
                  <c:v>8800</c:v>
                </c:pt>
                <c:pt idx="4">
                  <c:v>9800</c:v>
                </c:pt>
                <c:pt idx="5">
                  <c:v>11000</c:v>
                </c:pt>
              </c:numCache>
            </c:numRef>
          </c:val>
          <c:extLst xmlns:c16r2="http://schemas.microsoft.com/office/drawing/2015/06/chart">
            <c:ext xmlns:c16="http://schemas.microsoft.com/office/drawing/2014/chart" uri="{C3380CC4-5D6E-409C-BE32-E72D297353CC}">
              <c16:uniqueId val="{00000001-7C7F-DA49-B9BA-E5FEF6E7573D}"/>
            </c:ext>
          </c:extLst>
        </c:ser>
        <c:ser>
          <c:idx val="2"/>
          <c:order val="2"/>
          <c:tx>
            <c:strRef>
              <c:f>Sheet1!$A$4</c:f>
              <c:strCache>
                <c:ptCount val="1"/>
                <c:pt idx="0">
                  <c:v>Overall median monthly employment earnings</c:v>
                </c:pt>
              </c:strCache>
            </c:strRef>
          </c:tx>
          <c:spPr>
            <a:ln w="25400">
              <a:solidFill>
                <a:srgbClr val="00B050">
                  <a:alpha val="70000"/>
                </a:srgbClr>
              </a:solidFill>
            </a:ln>
          </c:spPr>
          <c:marker>
            <c:symbol val="none"/>
          </c:marker>
          <c:dLbls>
            <c:dLbl>
              <c:idx val="4"/>
              <c:layout>
                <c:manualLayout>
                  <c:x val="-3.0864197530864421E-3"/>
                  <c:y val="7.4522236183460523E-3"/>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7C7F-DA49-B9BA-E5FEF6E7573D}"/>
                </c:ext>
              </c:extLst>
            </c:dLbl>
            <c:dLbl>
              <c:idx val="5"/>
              <c:layout>
                <c:manualLayout>
                  <c:x val="-1.5433313891318021E-3"/>
                  <c:y val="-1.2247867520892738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7C7F-DA49-B9BA-E5FEF6E7573D}"/>
                </c:ext>
              </c:extLst>
            </c:dLbl>
            <c:spPr>
              <a:noFill/>
              <a:ln>
                <a:noFill/>
              </a:ln>
              <a:effectLst/>
            </c:spPr>
            <c:txPr>
              <a:bodyPr/>
              <a:lstStyle/>
              <a:p>
                <a:pPr>
                  <a:defRPr sz="1400"/>
                </a:pPr>
                <a:endParaRPr lang="zh-TW"/>
              </a:p>
            </c:txPr>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Sheet1!$B$4:$G$4</c:f>
              <c:numCache>
                <c:formatCode>_(* #,##0_);_(* \(#,##0\);_(* "-"??_);_(@_)</c:formatCode>
                <c:ptCount val="6"/>
                <c:pt idx="0">
                  <c:v>10500</c:v>
                </c:pt>
                <c:pt idx="1">
                  <c:v>11000</c:v>
                </c:pt>
                <c:pt idx="2">
                  <c:v>11800</c:v>
                </c:pt>
                <c:pt idx="3">
                  <c:v>13000</c:v>
                </c:pt>
                <c:pt idx="4">
                  <c:v>14900</c:v>
                </c:pt>
                <c:pt idx="5">
                  <c:v>16000</c:v>
                </c:pt>
              </c:numCache>
            </c:numRef>
          </c:val>
          <c:extLst xmlns:c16r2="http://schemas.microsoft.com/office/drawing/2015/06/chart">
            <c:ext xmlns:c16="http://schemas.microsoft.com/office/drawing/2014/chart" uri="{C3380CC4-5D6E-409C-BE32-E72D297353CC}">
              <c16:uniqueId val="{00000004-7C7F-DA49-B9BA-E5FEF6E7573D}"/>
            </c:ext>
          </c:extLst>
        </c:ser>
        <c:marker val="1"/>
        <c:axId val="102318080"/>
        <c:axId val="102319616"/>
      </c:lineChart>
      <c:catAx>
        <c:axId val="102318080"/>
        <c:scaling>
          <c:orientation val="minMax"/>
        </c:scaling>
        <c:axPos val="b"/>
        <c:numFmt formatCode="General" sourceLinked="0"/>
        <c:tickLblPos val="nextTo"/>
        <c:crossAx val="102319616"/>
        <c:crosses val="autoZero"/>
        <c:auto val="1"/>
        <c:lblAlgn val="ctr"/>
        <c:lblOffset val="100"/>
      </c:catAx>
      <c:valAx>
        <c:axId val="102319616"/>
        <c:scaling>
          <c:orientation val="minMax"/>
          <c:max val="16000"/>
        </c:scaling>
        <c:axPos val="l"/>
        <c:majorGridlines/>
        <c:numFmt formatCode="_(* #,##0_);_(* \(#,##0\);_(* &quot;-&quot;??_);_(@_)" sourceLinked="1"/>
        <c:tickLblPos val="nextTo"/>
        <c:crossAx val="102318080"/>
        <c:crosses val="autoZero"/>
        <c:crossBetween val="between"/>
        <c:majorUnit val="4000"/>
      </c:valAx>
    </c:plotArea>
    <c:legend>
      <c:legendPos val="b"/>
      <c:layout>
        <c:manualLayout>
          <c:xMode val="edge"/>
          <c:yMode val="edge"/>
          <c:x val="0.11234567901234555"/>
          <c:y val="0.82073365305089785"/>
          <c:w val="0.78148148148148144"/>
          <c:h val="0.14018551929284837"/>
        </c:manualLayout>
      </c:layout>
      <c:txPr>
        <a:bodyPr/>
        <a:lstStyle/>
        <a:p>
          <a:pPr>
            <a:defRPr sz="1200"/>
          </a:pPr>
          <a:endParaRPr lang="zh-TW"/>
        </a:p>
      </c:txPr>
    </c:legend>
    <c:plotVisOnly val="1"/>
    <c:dispBlanksAs val="gap"/>
  </c:chart>
  <c:txPr>
    <a:bodyPr/>
    <a:lstStyle/>
    <a:p>
      <a:pPr>
        <a:defRPr sz="1400">
          <a:latin typeface="微軟正黑體" pitchFamily="34" charset="-120"/>
          <a:ea typeface="微軟正黑體" pitchFamily="34" charset="-120"/>
        </a:defRPr>
      </a:pPr>
      <a:endParaRPr lang="zh-TW"/>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manualLayout>
          <c:layoutTarget val="inner"/>
          <c:xMode val="edge"/>
          <c:yMode val="edge"/>
          <c:x val="0.13767989938757655"/>
          <c:y val="5.3269821871643912E-2"/>
          <c:w val="0.83482086614173456"/>
          <c:h val="0.72718841742089935"/>
        </c:manualLayout>
      </c:layout>
      <c:barChart>
        <c:barDir val="col"/>
        <c:grouping val="clustered"/>
        <c:ser>
          <c:idx val="0"/>
          <c:order val="0"/>
          <c:tx>
            <c:strRef>
              <c:f>Sheet1!$A$2</c:f>
              <c:strCache>
                <c:ptCount val="1"/>
                <c:pt idx="0">
                  <c:v>2016 (SDI 2018)</c:v>
                </c:pt>
              </c:strCache>
            </c:strRef>
          </c:tx>
          <c:dPt>
            <c:idx val="0"/>
            <c:spPr>
              <a:solidFill>
                <a:srgbClr val="FF0000"/>
              </a:solidFill>
            </c:spPr>
            <c:extLst xmlns:c16r2="http://schemas.microsoft.com/office/drawing/2015/06/chart">
              <c:ext xmlns:c16="http://schemas.microsoft.com/office/drawing/2014/chart" uri="{C3380CC4-5D6E-409C-BE32-E72D297353CC}">
                <c16:uniqueId val="{00000000-564C-284B-9237-D8990E85E471}"/>
              </c:ext>
            </c:extLst>
          </c:dPt>
          <c:dPt>
            <c:idx val="1"/>
            <c:spPr>
              <a:solidFill>
                <a:srgbClr val="FF0000"/>
              </a:solidFill>
            </c:spPr>
            <c:extLst xmlns:c16r2="http://schemas.microsoft.com/office/drawing/2015/06/chart">
              <c:ext xmlns:c16="http://schemas.microsoft.com/office/drawing/2014/chart" uri="{C3380CC4-5D6E-409C-BE32-E72D297353CC}">
                <c16:uniqueId val="{00000001-564C-284B-9237-D8990E85E471}"/>
              </c:ext>
            </c:extLst>
          </c:dPt>
          <c:dLbls>
            <c:dLbl>
              <c:idx val="0"/>
              <c:layout>
                <c:manualLayout>
                  <c:x val="-3.0864197530864352E-3"/>
                  <c:y val="1.6836416912820538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564C-284B-9237-D8990E85E471}"/>
                </c:ext>
              </c:extLst>
            </c:dLbl>
            <c:spPr>
              <a:noFill/>
              <a:ln>
                <a:noFill/>
              </a:ln>
              <a:effectLst/>
            </c:spPr>
            <c:showVal val="1"/>
            <c:extLst xmlns:c16r2="http://schemas.microsoft.com/office/drawing/2015/06/chart">
              <c:ext xmlns:c15="http://schemas.microsoft.com/office/drawing/2012/chart" uri="{CE6537A1-D6FC-4f65-9D91-7224C49458BB}">
                <c15:showLeaderLines val="0"/>
              </c:ext>
            </c:extLst>
          </c:dLbls>
          <c:cat>
            <c:strRef>
              <c:f>Sheet1!$B$1:$O$1</c:f>
              <c:strCache>
                <c:ptCount val="14"/>
                <c:pt idx="0">
                  <c:v>Housing</c:v>
                </c:pt>
                <c:pt idx="1">
                  <c:v>Family Solidarity</c:v>
                </c:pt>
                <c:pt idx="2">
                  <c:v>Art &amp; Entertainment</c:v>
                </c:pt>
                <c:pt idx="3">
                  <c:v>Environmental Quality</c:v>
                </c:pt>
                <c:pt idx="4">
                  <c:v>Political Participation</c:v>
                </c:pt>
                <c:pt idx="5">
                  <c:v>Sports &amp; Recreation</c:v>
                </c:pt>
                <c:pt idx="6">
                  <c:v>Personal Safety</c:v>
                </c:pt>
                <c:pt idx="7">
                  <c:v>Health</c:v>
                </c:pt>
                <c:pt idx="8">
                  <c:v>Crime &amp; Public Safety</c:v>
                </c:pt>
                <c:pt idx="9">
                  <c:v>Economic</c:v>
                </c:pt>
                <c:pt idx="10">
                  <c:v>Civil Society</c:v>
                </c:pt>
                <c:pt idx="11">
                  <c:v>Education</c:v>
                </c:pt>
                <c:pt idx="12">
                  <c:v>Science &amp; Technology</c:v>
                </c:pt>
                <c:pt idx="13">
                  <c:v>Internationalization</c:v>
                </c:pt>
              </c:strCache>
            </c:strRef>
          </c:cat>
          <c:val>
            <c:numRef>
              <c:f>Sheet1!$B$2:$O$2</c:f>
              <c:numCache>
                <c:formatCode>General</c:formatCode>
                <c:ptCount val="14"/>
                <c:pt idx="0">
                  <c:v>-342</c:v>
                </c:pt>
                <c:pt idx="1">
                  <c:v>-114</c:v>
                </c:pt>
                <c:pt idx="2">
                  <c:v>50</c:v>
                </c:pt>
                <c:pt idx="3">
                  <c:v>58</c:v>
                </c:pt>
                <c:pt idx="4">
                  <c:v>87</c:v>
                </c:pt>
                <c:pt idx="5">
                  <c:v>108</c:v>
                </c:pt>
                <c:pt idx="6">
                  <c:v>146</c:v>
                </c:pt>
                <c:pt idx="7">
                  <c:v>148</c:v>
                </c:pt>
                <c:pt idx="8">
                  <c:v>205</c:v>
                </c:pt>
                <c:pt idx="9">
                  <c:v>218</c:v>
                </c:pt>
                <c:pt idx="10">
                  <c:v>292</c:v>
                </c:pt>
                <c:pt idx="11">
                  <c:v>409</c:v>
                </c:pt>
                <c:pt idx="12">
                  <c:v>413</c:v>
                </c:pt>
                <c:pt idx="13">
                  <c:v>474</c:v>
                </c:pt>
              </c:numCache>
            </c:numRef>
          </c:val>
          <c:extLst xmlns:c16r2="http://schemas.microsoft.com/office/drawing/2015/06/chart">
            <c:ext xmlns:c16="http://schemas.microsoft.com/office/drawing/2014/chart" uri="{C3380CC4-5D6E-409C-BE32-E72D297353CC}">
              <c16:uniqueId val="{00000002-564C-284B-9237-D8990E85E471}"/>
            </c:ext>
          </c:extLst>
        </c:ser>
        <c:axId val="82824192"/>
        <c:axId val="82825984"/>
      </c:barChart>
      <c:catAx>
        <c:axId val="82824192"/>
        <c:scaling>
          <c:orientation val="minMax"/>
        </c:scaling>
        <c:axPos val="b"/>
        <c:numFmt formatCode="General" sourceLinked="0"/>
        <c:majorTickMark val="none"/>
        <c:tickLblPos val="nextTo"/>
        <c:crossAx val="82825984"/>
        <c:crosses val="autoZero"/>
        <c:auto val="1"/>
        <c:lblAlgn val="ctr"/>
        <c:lblOffset val="100"/>
      </c:catAx>
      <c:valAx>
        <c:axId val="82825984"/>
        <c:scaling>
          <c:orientation val="minMax"/>
          <c:max val="550"/>
          <c:min val="-400"/>
        </c:scaling>
        <c:axPos val="l"/>
        <c:majorGridlines/>
        <c:numFmt formatCode="General" sourceLinked="1"/>
        <c:majorTickMark val="none"/>
        <c:tickLblPos val="nextTo"/>
        <c:crossAx val="82824192"/>
        <c:crosses val="autoZero"/>
        <c:crossBetween val="between"/>
      </c:valAx>
      <c:dTable>
        <c:showHorzBorder val="1"/>
        <c:showVertBorder val="1"/>
        <c:showOutline val="1"/>
        <c:showKeys val="1"/>
        <c:txPr>
          <a:bodyPr/>
          <a:lstStyle/>
          <a:p>
            <a:pPr rtl="0">
              <a:defRPr sz="1000" b="1">
                <a:latin typeface="Arial" pitchFamily="34" charset="0"/>
                <a:cs typeface="Arial" pitchFamily="34" charset="0"/>
              </a:defRPr>
            </a:pPr>
            <a:endParaRPr lang="zh-TW"/>
          </a:p>
        </c:txPr>
      </c:dTable>
      <c:spPr>
        <a:ln>
          <a:solidFill>
            <a:schemeClr val="tx1"/>
          </a:solidFill>
        </a:ln>
      </c:spPr>
    </c:plotArea>
    <c:plotVisOnly val="1"/>
    <c:dispBlanksAs val="gap"/>
  </c:chart>
  <c:txPr>
    <a:bodyPr/>
    <a:lstStyle/>
    <a:p>
      <a:pPr>
        <a:defRPr sz="1150">
          <a:latin typeface="微軟正黑體" pitchFamily="34" charset="-120"/>
          <a:ea typeface="微軟正黑體" pitchFamily="34" charset="-120"/>
        </a:defRPr>
      </a:pPr>
      <a:endParaRPr lang="zh-TW"/>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manualLayout>
          <c:layoutTarget val="inner"/>
          <c:xMode val="edge"/>
          <c:yMode val="edge"/>
          <c:x val="0.1326679790026247"/>
          <c:y val="2.0459955668882382E-2"/>
          <c:w val="0.85452143482064769"/>
          <c:h val="0.5512983676416906"/>
        </c:manualLayout>
      </c:layout>
      <c:barChart>
        <c:barDir val="col"/>
        <c:grouping val="clustered"/>
        <c:ser>
          <c:idx val="0"/>
          <c:order val="0"/>
          <c:tx>
            <c:strRef>
              <c:f>Sheet1!$A$2</c:f>
              <c:strCache>
                <c:ptCount val="1"/>
                <c:pt idx="0">
                  <c:v>2006 (SDI2008)</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Sheet1!$B$2:$O$2</c:f>
              <c:numCache>
                <c:formatCode>General</c:formatCode>
                <c:ptCount val="14"/>
                <c:pt idx="0">
                  <c:v>97</c:v>
                </c:pt>
                <c:pt idx="1">
                  <c:v>58</c:v>
                </c:pt>
                <c:pt idx="2">
                  <c:v>98</c:v>
                </c:pt>
                <c:pt idx="3">
                  <c:v>53</c:v>
                </c:pt>
                <c:pt idx="4">
                  <c:v>15</c:v>
                </c:pt>
                <c:pt idx="5">
                  <c:v>320</c:v>
                </c:pt>
                <c:pt idx="6">
                  <c:v>89</c:v>
                </c:pt>
                <c:pt idx="7">
                  <c:v>339</c:v>
                </c:pt>
                <c:pt idx="8">
                  <c:v>139</c:v>
                </c:pt>
                <c:pt idx="9">
                  <c:v>107</c:v>
                </c:pt>
                <c:pt idx="10">
                  <c:v>-535</c:v>
                </c:pt>
                <c:pt idx="11">
                  <c:v>296</c:v>
                </c:pt>
                <c:pt idx="12">
                  <c:v>32</c:v>
                </c:pt>
                <c:pt idx="13">
                  <c:v>53</c:v>
                </c:pt>
              </c:numCache>
            </c:numRef>
          </c:val>
          <c:extLst xmlns:c16r2="http://schemas.microsoft.com/office/drawing/2015/06/chart">
            <c:ext xmlns:c16="http://schemas.microsoft.com/office/drawing/2014/chart" uri="{C3380CC4-5D6E-409C-BE32-E72D297353CC}">
              <c16:uniqueId val="{00000000-D8C1-5749-9C00-785767FF6DEB}"/>
            </c:ext>
          </c:extLst>
        </c:ser>
        <c:ser>
          <c:idx val="1"/>
          <c:order val="1"/>
          <c:tx>
            <c:strRef>
              <c:f>Sheet1!$A$3</c:f>
              <c:strCache>
                <c:ptCount val="1"/>
                <c:pt idx="0">
                  <c:v>2008 (SDI2010)</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Sheet1!$B$3:$O$3</c:f>
              <c:numCache>
                <c:formatCode>General</c:formatCode>
                <c:ptCount val="14"/>
                <c:pt idx="0">
                  <c:v>86</c:v>
                </c:pt>
                <c:pt idx="1">
                  <c:v>52</c:v>
                </c:pt>
                <c:pt idx="2">
                  <c:v>92</c:v>
                </c:pt>
                <c:pt idx="3">
                  <c:v>67</c:v>
                </c:pt>
                <c:pt idx="4">
                  <c:v>77</c:v>
                </c:pt>
                <c:pt idx="5">
                  <c:v>280</c:v>
                </c:pt>
                <c:pt idx="6">
                  <c:v>60</c:v>
                </c:pt>
                <c:pt idx="7">
                  <c:v>362</c:v>
                </c:pt>
                <c:pt idx="8">
                  <c:v>191</c:v>
                </c:pt>
                <c:pt idx="9">
                  <c:v>78</c:v>
                </c:pt>
                <c:pt idx="10">
                  <c:v>-903</c:v>
                </c:pt>
                <c:pt idx="11">
                  <c:v>361</c:v>
                </c:pt>
                <c:pt idx="12">
                  <c:v>61</c:v>
                </c:pt>
                <c:pt idx="13">
                  <c:v>89</c:v>
                </c:pt>
              </c:numCache>
            </c:numRef>
          </c:val>
          <c:extLst xmlns:c16r2="http://schemas.microsoft.com/office/drawing/2015/06/chart">
            <c:ext xmlns:c16="http://schemas.microsoft.com/office/drawing/2014/chart" uri="{C3380CC4-5D6E-409C-BE32-E72D297353CC}">
              <c16:uniqueId val="{00000001-D8C1-5749-9C00-785767FF6DEB}"/>
            </c:ext>
          </c:extLst>
        </c:ser>
        <c:ser>
          <c:idx val="2"/>
          <c:order val="2"/>
          <c:tx>
            <c:strRef>
              <c:f>Sheet1!$A$4</c:f>
              <c:strCache>
                <c:ptCount val="1"/>
                <c:pt idx="0">
                  <c:v>2010 (SDI2012)</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Sheet1!$B$4:$O$4</c:f>
              <c:numCache>
                <c:formatCode>General</c:formatCode>
                <c:ptCount val="14"/>
                <c:pt idx="0">
                  <c:v>-5</c:v>
                </c:pt>
                <c:pt idx="1">
                  <c:v>54</c:v>
                </c:pt>
                <c:pt idx="2">
                  <c:v>111</c:v>
                </c:pt>
                <c:pt idx="3">
                  <c:v>122</c:v>
                </c:pt>
                <c:pt idx="4">
                  <c:v>151</c:v>
                </c:pt>
                <c:pt idx="5">
                  <c:v>372</c:v>
                </c:pt>
                <c:pt idx="6">
                  <c:v>60</c:v>
                </c:pt>
                <c:pt idx="7">
                  <c:v>378</c:v>
                </c:pt>
                <c:pt idx="8">
                  <c:v>250</c:v>
                </c:pt>
                <c:pt idx="9">
                  <c:v>52</c:v>
                </c:pt>
                <c:pt idx="10">
                  <c:v>-311</c:v>
                </c:pt>
                <c:pt idx="11">
                  <c:v>387</c:v>
                </c:pt>
                <c:pt idx="12">
                  <c:v>65</c:v>
                </c:pt>
                <c:pt idx="13">
                  <c:v>135</c:v>
                </c:pt>
              </c:numCache>
            </c:numRef>
          </c:val>
          <c:extLst xmlns:c16r2="http://schemas.microsoft.com/office/drawing/2015/06/chart">
            <c:ext xmlns:c16="http://schemas.microsoft.com/office/drawing/2014/chart" uri="{C3380CC4-5D6E-409C-BE32-E72D297353CC}">
              <c16:uniqueId val="{00000002-D8C1-5749-9C00-785767FF6DEB}"/>
            </c:ext>
          </c:extLst>
        </c:ser>
        <c:ser>
          <c:idx val="3"/>
          <c:order val="3"/>
          <c:tx>
            <c:strRef>
              <c:f>Sheet1!$A$5</c:f>
              <c:strCache>
                <c:ptCount val="1"/>
                <c:pt idx="0">
                  <c:v>2012 (SDI2014)</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Sheet1!$B$5:$O$5</c:f>
              <c:numCache>
                <c:formatCode>General</c:formatCode>
                <c:ptCount val="14"/>
                <c:pt idx="0">
                  <c:v>-106</c:v>
                </c:pt>
                <c:pt idx="1">
                  <c:v>84</c:v>
                </c:pt>
                <c:pt idx="2">
                  <c:v>98</c:v>
                </c:pt>
                <c:pt idx="3">
                  <c:v>85</c:v>
                </c:pt>
                <c:pt idx="4">
                  <c:v>131</c:v>
                </c:pt>
                <c:pt idx="5">
                  <c:v>386</c:v>
                </c:pt>
                <c:pt idx="6">
                  <c:v>83</c:v>
                </c:pt>
                <c:pt idx="7">
                  <c:v>410</c:v>
                </c:pt>
                <c:pt idx="8">
                  <c:v>260</c:v>
                </c:pt>
                <c:pt idx="9">
                  <c:v>146</c:v>
                </c:pt>
                <c:pt idx="10">
                  <c:v>-221</c:v>
                </c:pt>
                <c:pt idx="11">
                  <c:v>304</c:v>
                </c:pt>
                <c:pt idx="12">
                  <c:v>133</c:v>
                </c:pt>
                <c:pt idx="13">
                  <c:v>147</c:v>
                </c:pt>
              </c:numCache>
            </c:numRef>
          </c:val>
          <c:extLst xmlns:c16r2="http://schemas.microsoft.com/office/drawing/2015/06/chart">
            <c:ext xmlns:c16="http://schemas.microsoft.com/office/drawing/2014/chart" uri="{C3380CC4-5D6E-409C-BE32-E72D297353CC}">
              <c16:uniqueId val="{00000003-D8C1-5749-9C00-785767FF6DEB}"/>
            </c:ext>
          </c:extLst>
        </c:ser>
        <c:ser>
          <c:idx val="4"/>
          <c:order val="4"/>
          <c:tx>
            <c:strRef>
              <c:f>Sheet1!$A$6</c:f>
              <c:strCache>
                <c:ptCount val="1"/>
                <c:pt idx="0">
                  <c:v>2014 (SDI2016)</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Sheet1!$B$6:$O$6</c:f>
              <c:numCache>
                <c:formatCode>General</c:formatCode>
                <c:ptCount val="14"/>
                <c:pt idx="0">
                  <c:v>-238</c:v>
                </c:pt>
                <c:pt idx="1">
                  <c:v>88</c:v>
                </c:pt>
                <c:pt idx="2">
                  <c:v>161</c:v>
                </c:pt>
                <c:pt idx="3">
                  <c:v>76</c:v>
                </c:pt>
                <c:pt idx="4">
                  <c:v>150</c:v>
                </c:pt>
                <c:pt idx="5">
                  <c:v>424</c:v>
                </c:pt>
                <c:pt idx="6">
                  <c:v>83</c:v>
                </c:pt>
                <c:pt idx="7">
                  <c:v>444</c:v>
                </c:pt>
                <c:pt idx="8">
                  <c:v>270</c:v>
                </c:pt>
                <c:pt idx="9">
                  <c:v>187</c:v>
                </c:pt>
                <c:pt idx="10">
                  <c:v>-148</c:v>
                </c:pt>
                <c:pt idx="11">
                  <c:v>321</c:v>
                </c:pt>
                <c:pt idx="12">
                  <c:v>110</c:v>
                </c:pt>
                <c:pt idx="13">
                  <c:v>148</c:v>
                </c:pt>
              </c:numCache>
            </c:numRef>
          </c:val>
          <c:extLst xmlns:c16r2="http://schemas.microsoft.com/office/drawing/2015/06/chart">
            <c:ext xmlns:c16="http://schemas.microsoft.com/office/drawing/2014/chart" uri="{C3380CC4-5D6E-409C-BE32-E72D297353CC}">
              <c16:uniqueId val="{00000004-D8C1-5749-9C00-785767FF6DEB}"/>
            </c:ext>
          </c:extLst>
        </c:ser>
        <c:ser>
          <c:idx val="5"/>
          <c:order val="5"/>
          <c:tx>
            <c:strRef>
              <c:f>Sheet1!$A$7</c:f>
              <c:strCache>
                <c:ptCount val="1"/>
                <c:pt idx="0">
                  <c:v>2016 (SDI2018)</c:v>
                </c:pt>
              </c:strCache>
            </c:strRef>
          </c:tx>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Sheet1!$B$7:$O$7</c:f>
              <c:numCache>
                <c:formatCode>General</c:formatCode>
                <c:ptCount val="14"/>
                <c:pt idx="0">
                  <c:v>-342</c:v>
                </c:pt>
                <c:pt idx="1">
                  <c:v>50</c:v>
                </c:pt>
                <c:pt idx="2">
                  <c:v>108</c:v>
                </c:pt>
                <c:pt idx="3">
                  <c:v>58</c:v>
                </c:pt>
                <c:pt idx="4">
                  <c:v>146</c:v>
                </c:pt>
                <c:pt idx="5">
                  <c:v>413</c:v>
                </c:pt>
                <c:pt idx="6">
                  <c:v>87</c:v>
                </c:pt>
                <c:pt idx="7">
                  <c:v>474</c:v>
                </c:pt>
                <c:pt idx="8">
                  <c:v>292</c:v>
                </c:pt>
                <c:pt idx="9">
                  <c:v>205</c:v>
                </c:pt>
                <c:pt idx="10">
                  <c:v>-114</c:v>
                </c:pt>
                <c:pt idx="11">
                  <c:v>409</c:v>
                </c:pt>
                <c:pt idx="12">
                  <c:v>148</c:v>
                </c:pt>
                <c:pt idx="13">
                  <c:v>218</c:v>
                </c:pt>
              </c:numCache>
            </c:numRef>
          </c:val>
          <c:extLst xmlns:c16r2="http://schemas.microsoft.com/office/drawing/2015/06/chart">
            <c:ext xmlns:c16="http://schemas.microsoft.com/office/drawing/2014/chart" uri="{C3380CC4-5D6E-409C-BE32-E72D297353CC}">
              <c16:uniqueId val="{00000005-D8C1-5749-9C00-785767FF6DEB}"/>
            </c:ext>
          </c:extLst>
        </c:ser>
        <c:ser>
          <c:idx val="6"/>
          <c:order val="6"/>
          <c:tx>
            <c:strRef>
              <c:f>Sheet1!$A$8</c:f>
              <c:strCache>
                <c:ptCount val="1"/>
                <c:pt idx="0">
                  <c:v>compare with 
2014 &amp; 2016</c:v>
                </c:pt>
              </c:strCache>
            </c:strRef>
          </c:tx>
          <c:spPr>
            <a:solidFill>
              <a:schemeClr val="bg1"/>
            </a:solidFill>
          </c:spPr>
          <c:cat>
            <c:strRef>
              <c:f>Sheet1!$B$1:$O$1</c:f>
              <c:strCache>
                <c:ptCount val="14"/>
                <c:pt idx="0">
                  <c:v>Housing</c:v>
                </c:pt>
                <c:pt idx="1">
                  <c:v>Arts &amp; Entertainment</c:v>
                </c:pt>
                <c:pt idx="2">
                  <c:v>Sports &amp; Recreation</c:v>
                </c:pt>
                <c:pt idx="3">
                  <c:v>Environmental Quality</c:v>
                </c:pt>
                <c:pt idx="4">
                  <c:v>Personal Safety</c:v>
                </c:pt>
                <c:pt idx="5">
                  <c:v>Science &amp; Technology</c:v>
                </c:pt>
                <c:pt idx="6">
                  <c:v>Political Participation</c:v>
                </c:pt>
                <c:pt idx="7">
                  <c:v>Internationalization</c:v>
                </c:pt>
                <c:pt idx="8">
                  <c:v>Civil Society</c:v>
                </c:pt>
                <c:pt idx="9">
                  <c:v>Crime &amp; Public Safety2</c:v>
                </c:pt>
                <c:pt idx="10">
                  <c:v>Family Solidarity</c:v>
                </c:pt>
                <c:pt idx="11">
                  <c:v>Education</c:v>
                </c:pt>
                <c:pt idx="12">
                  <c:v>Health</c:v>
                </c:pt>
                <c:pt idx="13">
                  <c:v>Economic</c:v>
                </c:pt>
              </c:strCache>
            </c:strRef>
          </c:cat>
          <c:val>
            <c:numRef>
              <c:f>Sheet1!$B$8:$O$8</c:f>
              <c:numCache>
                <c:formatCode>0.0%</c:formatCode>
                <c:ptCount val="14"/>
                <c:pt idx="0">
                  <c:v>-0.43500000000000011</c:v>
                </c:pt>
                <c:pt idx="1">
                  <c:v>-0.43300000000000011</c:v>
                </c:pt>
                <c:pt idx="2">
                  <c:v>-0.33100000000000013</c:v>
                </c:pt>
                <c:pt idx="3">
                  <c:v>-0.23600000000000004</c:v>
                </c:pt>
                <c:pt idx="4">
                  <c:v>-3.2000000000000015E-2</c:v>
                </c:pt>
                <c:pt idx="5">
                  <c:v>-2.700000000000001E-2</c:v>
                </c:pt>
                <c:pt idx="6">
                  <c:v>4.0000000000000015E-2</c:v>
                </c:pt>
                <c:pt idx="7">
                  <c:v>6.8000000000000019E-2</c:v>
                </c:pt>
                <c:pt idx="8">
                  <c:v>8.5000000000000006E-2</c:v>
                </c:pt>
                <c:pt idx="9">
                  <c:v>9.4000000000000028E-2</c:v>
                </c:pt>
                <c:pt idx="10">
                  <c:v>0.22500000000000001</c:v>
                </c:pt>
                <c:pt idx="11">
                  <c:v>0.27100000000000002</c:v>
                </c:pt>
                <c:pt idx="12">
                  <c:v>0.34</c:v>
                </c:pt>
                <c:pt idx="13">
                  <c:v>0.47400000000000009</c:v>
                </c:pt>
              </c:numCache>
            </c:numRef>
          </c:val>
          <c:extLst xmlns:c16r2="http://schemas.microsoft.com/office/drawing/2015/06/chart">
            <c:ext xmlns:c16="http://schemas.microsoft.com/office/drawing/2014/chart" uri="{C3380CC4-5D6E-409C-BE32-E72D297353CC}">
              <c16:uniqueId val="{00000006-D8C1-5749-9C00-785767FF6DEB}"/>
            </c:ext>
          </c:extLst>
        </c:ser>
        <c:axId val="84433536"/>
        <c:axId val="84455808"/>
      </c:barChart>
      <c:catAx>
        <c:axId val="84433536"/>
        <c:scaling>
          <c:orientation val="minMax"/>
        </c:scaling>
        <c:axPos val="b"/>
        <c:numFmt formatCode="General" sourceLinked="0"/>
        <c:majorTickMark val="none"/>
        <c:tickLblPos val="nextTo"/>
        <c:crossAx val="84455808"/>
        <c:crosses val="autoZero"/>
        <c:auto val="1"/>
        <c:lblAlgn val="ctr"/>
        <c:lblOffset val="100"/>
      </c:catAx>
      <c:valAx>
        <c:axId val="84455808"/>
        <c:scaling>
          <c:orientation val="minMax"/>
          <c:max val="500"/>
          <c:min val="-1000"/>
        </c:scaling>
        <c:axPos val="l"/>
        <c:majorGridlines/>
        <c:numFmt formatCode="General" sourceLinked="1"/>
        <c:majorTickMark val="none"/>
        <c:tickLblPos val="nextTo"/>
        <c:crossAx val="84433536"/>
        <c:crosses val="autoZero"/>
        <c:crossBetween val="between"/>
      </c:valAx>
      <c:dTable>
        <c:showHorzBorder val="1"/>
        <c:showVertBorder val="1"/>
        <c:showOutline val="1"/>
        <c:showKeys val="1"/>
      </c:dTable>
      <c:spPr>
        <a:ln>
          <a:solidFill>
            <a:schemeClr val="tx1"/>
          </a:solidFill>
        </a:ln>
      </c:spPr>
    </c:plotArea>
    <c:plotVisOnly val="1"/>
    <c:dispBlanksAs val="gap"/>
  </c:chart>
  <c:txPr>
    <a:bodyPr/>
    <a:lstStyle/>
    <a:p>
      <a:pPr>
        <a:defRPr sz="1000" b="1">
          <a:latin typeface="Arial" pitchFamily="34" charset="0"/>
          <a:ea typeface="微軟正黑體" pitchFamily="34" charset="-120"/>
          <a:cs typeface="Arial" pitchFamily="34" charset="0"/>
        </a:defRPr>
      </a:pPr>
      <a:endParaRPr lang="zh-TW"/>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zh-TW"/>
  <c:chart>
    <c:title>
      <c:tx>
        <c:rich>
          <a:bodyPr/>
          <a:lstStyle/>
          <a:p>
            <a:pPr>
              <a:defRPr sz="2800">
                <a:solidFill>
                  <a:srgbClr val="00B050"/>
                </a:solidFill>
              </a:defRPr>
            </a:pPr>
            <a:r>
              <a:rPr lang="en-US" altLang="zh-TW" sz="2200" b="1" i="0" u="sng" dirty="0">
                <a:solidFill>
                  <a:schemeClr val="tx1"/>
                </a:solidFill>
                <a:latin typeface="Arial" pitchFamily="34" charset="0"/>
                <a:cs typeface="Arial" pitchFamily="34" charset="0"/>
              </a:rPr>
              <a:t>Strong</a:t>
            </a:r>
            <a:r>
              <a:rPr lang="en-US" altLang="zh-TW" sz="2200" b="1" i="0" u="sng" baseline="0" dirty="0">
                <a:solidFill>
                  <a:schemeClr val="tx1"/>
                </a:solidFill>
                <a:latin typeface="Arial" pitchFamily="34" charset="0"/>
                <a:cs typeface="Arial" pitchFamily="34" charset="0"/>
              </a:rPr>
              <a:t> economic development </a:t>
            </a:r>
          </a:p>
          <a:p>
            <a:pPr>
              <a:defRPr sz="2800">
                <a:solidFill>
                  <a:srgbClr val="00B050"/>
                </a:solidFill>
              </a:defRPr>
            </a:pPr>
            <a:r>
              <a:rPr lang="en-US" altLang="zh-TW" sz="2200" b="1" i="0" u="sng" baseline="0" dirty="0">
                <a:solidFill>
                  <a:schemeClr val="tx1"/>
                </a:solidFill>
                <a:latin typeface="Arial" pitchFamily="34" charset="0"/>
                <a:cs typeface="Arial" pitchFamily="34" charset="0"/>
              </a:rPr>
              <a:t>Unimproved income disparity</a:t>
            </a:r>
            <a:endParaRPr lang="zh-TW" altLang="zh-TW" sz="2200" b="1" i="0" u="sng">
              <a:solidFill>
                <a:schemeClr val="tx1"/>
              </a:solidFill>
              <a:latin typeface="Arial" pitchFamily="34" charset="0"/>
              <a:cs typeface="Arial" pitchFamily="34" charset="0"/>
            </a:endParaRPr>
          </a:p>
        </c:rich>
      </c:tx>
      <c:layout>
        <c:manualLayout>
          <c:xMode val="edge"/>
          <c:yMode val="edge"/>
          <c:x val="0.20605117949857418"/>
          <c:y val="2.3374243557944759E-2"/>
        </c:manualLayout>
      </c:layout>
    </c:title>
    <c:plotArea>
      <c:layout/>
      <c:lineChart>
        <c:grouping val="stacked"/>
        <c:ser>
          <c:idx val="0"/>
          <c:order val="0"/>
          <c:tx>
            <c:strRef>
              <c:f>Sheet1!$A$2</c:f>
              <c:strCache>
                <c:ptCount val="1"/>
                <c:pt idx="0">
                  <c:v>Per capita GDP at constant 2015 market prices </c:v>
                </c:pt>
              </c:strCache>
            </c:strRef>
          </c:tx>
          <c:dLbls>
            <c:dLbl>
              <c:idx val="0"/>
              <c:layout>
                <c:manualLayout>
                  <c:x val="-2.5027133737277055E-2"/>
                  <c:y val="2.3884227053754412E-2"/>
                </c:manualLayout>
              </c:layout>
              <c:tx>
                <c:rich>
                  <a:bodyPr/>
                  <a:lstStyle/>
                  <a:p>
                    <a:pPr algn="ctr">
                      <a:defRPr lang="zh-TW" altLang="en-US" sz="1300" b="0" i="0" u="none" strike="noStrike" kern="1200" baseline="0">
                        <a:solidFill>
                          <a:prstClr val="black"/>
                        </a:solidFill>
                        <a:latin typeface="微軟正黑體" pitchFamily="34" charset="-120"/>
                        <a:ea typeface="微軟正黑體" pitchFamily="34" charset="-120"/>
                        <a:cs typeface="+mn-cs"/>
                      </a:defRPr>
                    </a:pPr>
                    <a:r>
                      <a:rPr lang="en-US" altLang="zh-HK" dirty="0"/>
                      <a:t>267,111</a:t>
                    </a:r>
                  </a:p>
                </c:rich>
              </c:tx>
              <c:spPr/>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3E4C-2F45-8CFD-47C98C230A7C}"/>
                </c:ext>
              </c:extLst>
            </c:dLbl>
            <c:dLbl>
              <c:idx val="1"/>
              <c:layout>
                <c:manualLayout>
                  <c:x val="-6.9684683658131727E-2"/>
                  <c:y val="-4.4113572387539324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3E4C-2F45-8CFD-47C98C230A7C}"/>
                </c:ext>
              </c:extLst>
            </c:dLbl>
            <c:spPr>
              <a:noFill/>
              <a:ln>
                <a:noFill/>
              </a:ln>
              <a:effectLst/>
            </c:spPr>
            <c:txPr>
              <a:bodyPr/>
              <a:lstStyle/>
              <a:p>
                <a:pPr>
                  <a:defRPr sz="1300"/>
                </a:pPr>
                <a:endParaRPr lang="zh-TW"/>
              </a:p>
            </c:txPr>
            <c:dLblPos val="b"/>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Sheet1!$B$2:$G$2</c:f>
              <c:numCache>
                <c:formatCode>_(* #,##0_);_(* \(#,##0\);_(* "-"??_);_(@_)</c:formatCode>
                <c:ptCount val="6"/>
                <c:pt idx="0" formatCode="#,##0">
                  <c:v>267111</c:v>
                </c:pt>
                <c:pt idx="1">
                  <c:v>286227</c:v>
                </c:pt>
                <c:pt idx="2">
                  <c:v>295265</c:v>
                </c:pt>
                <c:pt idx="3">
                  <c:v>309201</c:v>
                </c:pt>
                <c:pt idx="4">
                  <c:v>323999</c:v>
                </c:pt>
                <c:pt idx="5">
                  <c:v>333601</c:v>
                </c:pt>
              </c:numCache>
            </c:numRef>
          </c:val>
          <c:extLst xmlns:c16r2="http://schemas.microsoft.com/office/drawing/2015/06/chart">
            <c:ext xmlns:c16="http://schemas.microsoft.com/office/drawing/2014/chart" uri="{C3380CC4-5D6E-409C-BE32-E72D297353CC}">
              <c16:uniqueId val="{00000002-3E4C-2F45-8CFD-47C98C230A7C}"/>
            </c:ext>
          </c:extLst>
        </c:ser>
        <c:marker val="1"/>
        <c:axId val="84599552"/>
        <c:axId val="84601088"/>
      </c:lineChart>
      <c:lineChart>
        <c:grouping val="stacked"/>
        <c:ser>
          <c:idx val="1"/>
          <c:order val="1"/>
          <c:tx>
            <c:strRef>
              <c:f>Sheet1!$A$3</c:f>
              <c:strCache>
                <c:ptCount val="1"/>
                <c:pt idx="0">
                  <c:v>% of total household income earned by bottom 50% of households</c:v>
                </c:pt>
              </c:strCache>
            </c:strRef>
          </c:tx>
          <c:dLbls>
            <c:dLbl>
              <c:idx val="5"/>
              <c:layout>
                <c:manualLayout>
                  <c:x val="-4.4462846798534993E-4"/>
                  <c:y val="-3.2922267896159686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3E4C-2F45-8CFD-47C98C230A7C}"/>
                </c:ext>
              </c:extLst>
            </c:dLbl>
            <c:spPr>
              <a:noFill/>
              <a:ln>
                <a:noFill/>
              </a:ln>
              <a:effectLst/>
            </c:spPr>
            <c:txPr>
              <a:bodyPr/>
              <a:lstStyle/>
              <a:p>
                <a:pPr>
                  <a:defRPr sz="1300"/>
                </a:pPr>
                <a:endParaRPr lang="zh-TW"/>
              </a:p>
            </c:txPr>
            <c:dLblPos val="t"/>
            <c:showVal val="1"/>
            <c:extLst xmlns:c16r2="http://schemas.microsoft.com/office/drawing/2015/06/chart">
              <c:ext xmlns:c15="http://schemas.microsoft.com/office/drawing/2012/chart" uri="{CE6537A1-D6FC-4f65-9D91-7224C49458BB}">
                <c15:showLeaderLines val="0"/>
              </c:ext>
            </c:extLst>
          </c:dLbls>
          <c:cat>
            <c:strRef>
              <c:f>Sheet1!$B$1:$G$1</c:f>
              <c:strCache>
                <c:ptCount val="6"/>
                <c:pt idx="0">
                  <c:v>2006</c:v>
                </c:pt>
                <c:pt idx="1">
                  <c:v>2008</c:v>
                </c:pt>
                <c:pt idx="2">
                  <c:v>2010</c:v>
                </c:pt>
                <c:pt idx="3">
                  <c:v>2012</c:v>
                </c:pt>
                <c:pt idx="4">
                  <c:v>2014</c:v>
                </c:pt>
                <c:pt idx="5">
                  <c:v>2016</c:v>
                </c:pt>
              </c:strCache>
            </c:strRef>
          </c:cat>
          <c:val>
            <c:numRef>
              <c:f>Sheet1!$B$3:$G$3</c:f>
              <c:numCache>
                <c:formatCode>General</c:formatCode>
                <c:ptCount val="6"/>
                <c:pt idx="0">
                  <c:v>17.7</c:v>
                </c:pt>
                <c:pt idx="1">
                  <c:v>17.5</c:v>
                </c:pt>
                <c:pt idx="2">
                  <c:v>16.8</c:v>
                </c:pt>
                <c:pt idx="3">
                  <c:v>17.3</c:v>
                </c:pt>
                <c:pt idx="4">
                  <c:v>17.600000000000001</c:v>
                </c:pt>
                <c:pt idx="5">
                  <c:v>16.8</c:v>
                </c:pt>
              </c:numCache>
            </c:numRef>
          </c:val>
          <c:extLst xmlns:c16r2="http://schemas.microsoft.com/office/drawing/2015/06/chart">
            <c:ext xmlns:c16="http://schemas.microsoft.com/office/drawing/2014/chart" uri="{C3380CC4-5D6E-409C-BE32-E72D297353CC}">
              <c16:uniqueId val="{00000004-3E4C-2F45-8CFD-47C98C230A7C}"/>
            </c:ext>
          </c:extLst>
        </c:ser>
        <c:marker val="1"/>
        <c:axId val="82314752"/>
        <c:axId val="82313216"/>
      </c:lineChart>
      <c:catAx>
        <c:axId val="84599552"/>
        <c:scaling>
          <c:orientation val="minMax"/>
        </c:scaling>
        <c:axPos val="b"/>
        <c:numFmt formatCode="General" sourceLinked="0"/>
        <c:majorTickMark val="none"/>
        <c:tickLblPos val="nextTo"/>
        <c:crossAx val="84601088"/>
        <c:crosses val="autoZero"/>
        <c:auto val="1"/>
        <c:lblAlgn val="ctr"/>
        <c:lblOffset val="100"/>
      </c:catAx>
      <c:valAx>
        <c:axId val="84601088"/>
        <c:scaling>
          <c:orientation val="minMax"/>
          <c:max val="360000"/>
          <c:min val="260000"/>
        </c:scaling>
        <c:axPos val="l"/>
        <c:majorGridlines/>
        <c:numFmt formatCode="#,##0_);\(#,##0\)" sourceLinked="0"/>
        <c:majorTickMark val="none"/>
        <c:tickLblPos val="nextTo"/>
        <c:spPr>
          <a:ln w="9525">
            <a:noFill/>
          </a:ln>
        </c:spPr>
        <c:txPr>
          <a:bodyPr/>
          <a:lstStyle/>
          <a:p>
            <a:pPr>
              <a:defRPr sz="1300"/>
            </a:pPr>
            <a:endParaRPr lang="zh-TW"/>
          </a:p>
        </c:txPr>
        <c:crossAx val="84599552"/>
        <c:crosses val="autoZero"/>
        <c:crossBetween val="between"/>
        <c:minorUnit val="20000"/>
      </c:valAx>
      <c:valAx>
        <c:axId val="82313216"/>
        <c:scaling>
          <c:orientation val="minMax"/>
          <c:max val="20"/>
          <c:min val="0"/>
        </c:scaling>
        <c:axPos val="r"/>
        <c:numFmt formatCode="General" sourceLinked="1"/>
        <c:tickLblPos val="nextTo"/>
        <c:txPr>
          <a:bodyPr/>
          <a:lstStyle/>
          <a:p>
            <a:pPr>
              <a:defRPr sz="1300"/>
            </a:pPr>
            <a:endParaRPr lang="zh-TW"/>
          </a:p>
        </c:txPr>
        <c:crossAx val="82314752"/>
        <c:crosses val="max"/>
        <c:crossBetween val="between"/>
        <c:majorUnit val="5"/>
      </c:valAx>
      <c:catAx>
        <c:axId val="82314752"/>
        <c:scaling>
          <c:orientation val="minMax"/>
        </c:scaling>
        <c:delete val="1"/>
        <c:axPos val="b"/>
        <c:numFmt formatCode="General" sourceLinked="1"/>
        <c:tickLblPos val="none"/>
        <c:crossAx val="82313216"/>
        <c:crosses val="autoZero"/>
        <c:auto val="1"/>
        <c:lblAlgn val="ctr"/>
        <c:lblOffset val="100"/>
      </c:catAx>
      <c:spPr>
        <a:ln>
          <a:solidFill>
            <a:schemeClr val="tx1"/>
          </a:solidFill>
        </a:ln>
      </c:spPr>
    </c:plotArea>
    <c:legend>
      <c:legendPos val="b"/>
      <c:layout/>
      <c:txPr>
        <a:bodyPr/>
        <a:lstStyle/>
        <a:p>
          <a:pPr>
            <a:defRPr sz="1400"/>
          </a:pPr>
          <a:endParaRPr lang="zh-TW"/>
        </a:p>
      </c:txPr>
    </c:legend>
    <c:plotVisOnly val="1"/>
    <c:dispBlanksAs val="zero"/>
  </c:chart>
  <c:txPr>
    <a:bodyPr/>
    <a:lstStyle/>
    <a:p>
      <a:pPr>
        <a:defRPr sz="1200">
          <a:latin typeface="微軟正黑體" pitchFamily="34" charset="-120"/>
          <a:ea typeface="微軟正黑體" pitchFamily="34" charset="-120"/>
        </a:defRPr>
      </a:pPr>
      <a:endParaRPr lang="zh-TW"/>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TW"/>
  <c:chart>
    <c:plotArea>
      <c:layout/>
      <c:lineChart>
        <c:grouping val="standard"/>
        <c:ser>
          <c:idx val="0"/>
          <c:order val="0"/>
          <c:tx>
            <c:strRef>
              <c:f>Sheet1!$A$2</c:f>
              <c:strCache>
                <c:ptCount val="1"/>
                <c:pt idx="0">
                  <c:v>No.of waiting list applicants for Housing Authority rental flats</c:v>
                </c:pt>
              </c:strCache>
            </c:strRef>
          </c:tx>
          <c:marker>
            <c:symbol val="square"/>
            <c:size val="5"/>
          </c:marker>
          <c:dLbls>
            <c:spPr>
              <a:noFill/>
              <a:ln>
                <a:noFill/>
              </a:ln>
              <a:effectLst/>
            </c:spPr>
            <c:dLblPos val="t"/>
            <c:showVal val="1"/>
            <c:extLst xmlns:c16r2="http://schemas.microsoft.com/office/drawing/2015/06/chart">
              <c:ext xmlns:c15="http://schemas.microsoft.com/office/drawing/2012/chart" uri="{CE6537A1-D6FC-4f65-9D91-7224C49458BB}">
                <c15:showLeaderLines val="0"/>
              </c:ext>
            </c:extLst>
          </c:dLbls>
          <c:cat>
            <c:strRef>
              <c:f>Sheet1!$B$1:$N$1</c:f>
              <c:strCach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strCache>
            </c:strRef>
          </c:cat>
          <c:val>
            <c:numRef>
              <c:f>Sheet1!$B$2:$N$2</c:f>
              <c:numCache>
                <c:formatCode>_(* #,##0_);_(* \(#,##0\);_(* "-"??_);_(@_)</c:formatCode>
                <c:ptCount val="13"/>
                <c:pt idx="0">
                  <c:v>97400</c:v>
                </c:pt>
                <c:pt idx="1">
                  <c:v>107300</c:v>
                </c:pt>
                <c:pt idx="2">
                  <c:v>111600</c:v>
                </c:pt>
                <c:pt idx="3">
                  <c:v>114400</c:v>
                </c:pt>
                <c:pt idx="4">
                  <c:v>129100</c:v>
                </c:pt>
                <c:pt idx="5">
                  <c:v>152400</c:v>
                </c:pt>
                <c:pt idx="6">
                  <c:v>189500</c:v>
                </c:pt>
                <c:pt idx="7">
                  <c:v>228400</c:v>
                </c:pt>
                <c:pt idx="8">
                  <c:v>248100</c:v>
                </c:pt>
                <c:pt idx="9">
                  <c:v>278500</c:v>
                </c:pt>
                <c:pt idx="10">
                  <c:v>284800</c:v>
                </c:pt>
                <c:pt idx="11">
                  <c:v>282900</c:v>
                </c:pt>
                <c:pt idx="12">
                  <c:v>272300</c:v>
                </c:pt>
              </c:numCache>
            </c:numRef>
          </c:val>
          <c:extLst xmlns:c16r2="http://schemas.microsoft.com/office/drawing/2015/06/chart">
            <c:ext xmlns:c16="http://schemas.microsoft.com/office/drawing/2014/chart" uri="{C3380CC4-5D6E-409C-BE32-E72D297353CC}">
              <c16:uniqueId val="{00000000-6A47-CD47-9830-EF23640093AA}"/>
            </c:ext>
          </c:extLst>
        </c:ser>
        <c:ser>
          <c:idx val="1"/>
          <c:order val="1"/>
          <c:tx>
            <c:strRef>
              <c:f>Sheet1!$A$3</c:f>
              <c:strCache>
                <c:ptCount val="1"/>
                <c:pt idx="0">
                  <c:v>General Applications</c:v>
                </c:pt>
              </c:strCache>
            </c:strRef>
          </c:tx>
          <c:marker>
            <c:symbol val="square"/>
            <c:size val="5"/>
          </c:marker>
          <c:dLbls>
            <c:spPr>
              <a:noFill/>
              <a:ln>
                <a:noFill/>
              </a:ln>
              <a:effectLst/>
            </c:spPr>
            <c:dLblPos val="b"/>
            <c:showVal val="1"/>
            <c:extLst xmlns:c16r2="http://schemas.microsoft.com/office/drawing/2015/06/chart">
              <c:ext xmlns:c15="http://schemas.microsoft.com/office/drawing/2012/chart" uri="{CE6537A1-D6FC-4f65-9D91-7224C49458BB}">
                <c15:showLeaderLines val="0"/>
              </c:ext>
            </c:extLst>
          </c:dLbls>
          <c:cat>
            <c:strRef>
              <c:f>Sheet1!$B$1:$N$1</c:f>
              <c:strCach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strCache>
            </c:strRef>
          </c:cat>
          <c:val>
            <c:numRef>
              <c:f>Sheet1!$B$3:$N$3</c:f>
              <c:numCache>
                <c:formatCode>_(* #,##0_);_(* \(#,##0\);_(* "-"??_);_(@_)</c:formatCode>
                <c:ptCount val="13"/>
                <c:pt idx="0">
                  <c:v>53700</c:v>
                </c:pt>
                <c:pt idx="1">
                  <c:v>61900</c:v>
                </c:pt>
                <c:pt idx="2">
                  <c:v>64500</c:v>
                </c:pt>
                <c:pt idx="3">
                  <c:v>64000</c:v>
                </c:pt>
                <c:pt idx="4">
                  <c:v>69700</c:v>
                </c:pt>
                <c:pt idx="5">
                  <c:v>79800</c:v>
                </c:pt>
                <c:pt idx="6">
                  <c:v>101700</c:v>
                </c:pt>
                <c:pt idx="7">
                  <c:v>116900</c:v>
                </c:pt>
                <c:pt idx="8">
                  <c:v>121900</c:v>
                </c:pt>
                <c:pt idx="9">
                  <c:v>137900</c:v>
                </c:pt>
                <c:pt idx="10">
                  <c:v>150500</c:v>
                </c:pt>
                <c:pt idx="11">
                  <c:v>147300</c:v>
                </c:pt>
                <c:pt idx="12">
                  <c:v>153300</c:v>
                </c:pt>
              </c:numCache>
            </c:numRef>
          </c:val>
          <c:extLst xmlns:c16r2="http://schemas.microsoft.com/office/drawing/2015/06/chart">
            <c:ext xmlns:c16="http://schemas.microsoft.com/office/drawing/2014/chart" uri="{C3380CC4-5D6E-409C-BE32-E72D297353CC}">
              <c16:uniqueId val="{00000001-6A47-CD47-9830-EF23640093AA}"/>
            </c:ext>
          </c:extLst>
        </c:ser>
        <c:marker val="1"/>
        <c:axId val="87008768"/>
        <c:axId val="87010304"/>
      </c:lineChart>
      <c:lineChart>
        <c:grouping val="standard"/>
        <c:ser>
          <c:idx val="2"/>
          <c:order val="2"/>
          <c:tx>
            <c:strRef>
              <c:f>Sheet1!$A$4</c:f>
              <c:strCache>
                <c:ptCount val="1"/>
                <c:pt idx="0">
                  <c:v>Average waiting time (Year)</c:v>
                </c:pt>
              </c:strCache>
            </c:strRef>
          </c:tx>
          <c:marker>
            <c:symbol val="square"/>
            <c:size val="5"/>
          </c:marker>
          <c:dLbls>
            <c:dLbl>
              <c:idx val="0"/>
              <c:layout>
                <c:manualLayout>
                  <c:x val="-8.745584742191179E-3"/>
                  <c:y val="3.0983794593393611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6A47-CD47-9830-EF23640093AA}"/>
                </c:ext>
              </c:extLst>
            </c:dLbl>
            <c:dLbl>
              <c:idx val="2"/>
              <c:layout>
                <c:manualLayout>
                  <c:x val="-1.6033572027350503E-2"/>
                  <c:y val="3.0983794593393611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6A47-CD47-9830-EF23640093AA}"/>
                </c:ext>
              </c:extLst>
            </c:dLbl>
            <c:dLbl>
              <c:idx val="12"/>
              <c:layout>
                <c:manualLayout>
                  <c:x val="-1.0203296970676165E-2"/>
                  <c:y val="3.8133901038022805E-2"/>
                </c:manualLayout>
              </c:layout>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6A47-CD47-9830-EF23640093AA}"/>
                </c:ext>
              </c:extLst>
            </c:dLbl>
            <c:spPr>
              <a:noFill/>
              <a:ln>
                <a:noFill/>
              </a:ln>
              <a:effectLst/>
            </c:spPr>
            <c:showVal val="1"/>
            <c:extLst xmlns:c16r2="http://schemas.microsoft.com/office/drawing/2015/06/chart">
              <c:ext xmlns:c15="http://schemas.microsoft.com/office/drawing/2012/chart" uri="{CE6537A1-D6FC-4f65-9D91-7224C49458BB}">
                <c15:showLeaderLines val="0"/>
              </c:ext>
            </c:extLst>
          </c:dLbls>
          <c:cat>
            <c:strRef>
              <c:f>Sheet1!$B$1:$N$1</c:f>
              <c:strCache>
                <c:ptCount val="13"/>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strCache>
            </c:strRef>
          </c:cat>
          <c:val>
            <c:numRef>
              <c:f>Sheet1!$B$4:$N$4</c:f>
              <c:numCache>
                <c:formatCode>General</c:formatCode>
                <c:ptCount val="13"/>
                <c:pt idx="0">
                  <c:v>2</c:v>
                </c:pt>
                <c:pt idx="1">
                  <c:v>1.8</c:v>
                </c:pt>
                <c:pt idx="2">
                  <c:v>1.9000000000000001</c:v>
                </c:pt>
                <c:pt idx="3">
                  <c:v>1.8</c:v>
                </c:pt>
                <c:pt idx="4">
                  <c:v>2</c:v>
                </c:pt>
                <c:pt idx="5">
                  <c:v>2</c:v>
                </c:pt>
                <c:pt idx="6">
                  <c:v>2.6</c:v>
                </c:pt>
                <c:pt idx="7">
                  <c:v>2.7</c:v>
                </c:pt>
                <c:pt idx="8">
                  <c:v>3</c:v>
                </c:pt>
                <c:pt idx="9">
                  <c:v>3.7</c:v>
                </c:pt>
                <c:pt idx="10">
                  <c:v>3.9</c:v>
                </c:pt>
                <c:pt idx="11">
                  <c:v>4.7</c:v>
                </c:pt>
                <c:pt idx="12">
                  <c:v>5.0999999999999996</c:v>
                </c:pt>
              </c:numCache>
            </c:numRef>
          </c:val>
          <c:extLst xmlns:c16r2="http://schemas.microsoft.com/office/drawing/2015/06/chart">
            <c:ext xmlns:c16="http://schemas.microsoft.com/office/drawing/2014/chart" uri="{C3380CC4-5D6E-409C-BE32-E72D297353CC}">
              <c16:uniqueId val="{00000005-6A47-CD47-9830-EF23640093AA}"/>
            </c:ext>
          </c:extLst>
        </c:ser>
        <c:marker val="1"/>
        <c:axId val="87021824"/>
        <c:axId val="87020288"/>
      </c:lineChart>
      <c:catAx>
        <c:axId val="87008768"/>
        <c:scaling>
          <c:orientation val="minMax"/>
        </c:scaling>
        <c:axPos val="b"/>
        <c:numFmt formatCode="General" sourceLinked="0"/>
        <c:tickLblPos val="nextTo"/>
        <c:crossAx val="87010304"/>
        <c:crosses val="autoZero"/>
        <c:auto val="1"/>
        <c:lblAlgn val="ctr"/>
        <c:lblOffset val="100"/>
      </c:catAx>
      <c:valAx>
        <c:axId val="87010304"/>
        <c:scaling>
          <c:orientation val="minMax"/>
          <c:max val="300000"/>
          <c:min val="0"/>
        </c:scaling>
        <c:axPos val="l"/>
        <c:numFmt formatCode="_(* #,##0_);_(* \(#,##0\);_(* &quot;-&quot;??_);_(@_)" sourceLinked="1"/>
        <c:tickLblPos val="nextTo"/>
        <c:crossAx val="87008768"/>
        <c:crosses val="autoZero"/>
        <c:crossBetween val="between"/>
        <c:majorUnit val="50000"/>
      </c:valAx>
      <c:valAx>
        <c:axId val="87020288"/>
        <c:scaling>
          <c:orientation val="minMax"/>
          <c:max val="6"/>
          <c:min val="0"/>
        </c:scaling>
        <c:axPos val="r"/>
        <c:numFmt formatCode="General" sourceLinked="1"/>
        <c:tickLblPos val="nextTo"/>
        <c:crossAx val="87021824"/>
        <c:crosses val="max"/>
        <c:crossBetween val="between"/>
        <c:majorUnit val="1"/>
      </c:valAx>
      <c:catAx>
        <c:axId val="87021824"/>
        <c:scaling>
          <c:orientation val="minMax"/>
        </c:scaling>
        <c:delete val="1"/>
        <c:axPos val="b"/>
        <c:numFmt formatCode="General" sourceLinked="1"/>
        <c:tickLblPos val="none"/>
        <c:crossAx val="87020288"/>
        <c:crosses val="autoZero"/>
        <c:auto val="1"/>
        <c:lblAlgn val="ctr"/>
        <c:lblOffset val="100"/>
      </c:catAx>
    </c:plotArea>
    <c:legend>
      <c:legendPos val="b"/>
      <c:layout>
        <c:manualLayout>
          <c:xMode val="edge"/>
          <c:yMode val="edge"/>
          <c:x val="6.5585343593595205E-2"/>
          <c:y val="0.8330739072810377"/>
          <c:w val="0.91666666666666652"/>
          <c:h val="0.12570395151712482"/>
        </c:manualLayout>
      </c:layout>
    </c:legend>
    <c:plotVisOnly val="1"/>
    <c:dispBlanksAs val="gap"/>
  </c:chart>
  <c:txPr>
    <a:bodyPr/>
    <a:lstStyle/>
    <a:p>
      <a:pPr>
        <a:defRPr sz="1100">
          <a:latin typeface="微軟正黑體" pitchFamily="34" charset="-120"/>
          <a:ea typeface="微軟正黑體" pitchFamily="34" charset="-120"/>
        </a:defRPr>
      </a:pPr>
      <a:endParaRPr lang="zh-TW"/>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lineChart>
        <c:grouping val="stacked"/>
        <c:ser>
          <c:idx val="0"/>
          <c:order val="0"/>
          <c:tx>
            <c:strRef>
              <c:f>Sheet1!$A$2</c:f>
              <c:strCache>
                <c:ptCount val="1"/>
                <c:pt idx="0">
                  <c:v>建屋量</c:v>
                </c:pt>
              </c:strCache>
            </c:strRef>
          </c:tx>
          <c:spPr>
            <a:ln w="38100">
              <a:solidFill>
                <a:srgbClr val="FF0000"/>
              </a:solidFill>
            </a:ln>
          </c:spPr>
          <c:marker>
            <c:spPr>
              <a:solidFill>
                <a:srgbClr val="FF0000"/>
              </a:solidFill>
            </c:spPr>
          </c:marker>
          <c:dLbls>
            <c:dLbl>
              <c:idx val="1"/>
              <c:layout>
                <c:manualLayout>
                  <c:x val="9.6426201865420676E-3"/>
                  <c:y val="2.3762915231640928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D46-5549-825A-CFFF21510E4C}"/>
                </c:ext>
              </c:extLst>
            </c:dLbl>
            <c:dLbl>
              <c:idx val="2"/>
              <c:layout>
                <c:manualLayout>
                  <c:x val="-1.0137113529441579E-2"/>
                  <c:y val="-3.2675258304632818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8D46-5549-825A-CFFF21510E4C}"/>
                </c:ext>
              </c:extLst>
            </c:dLbl>
            <c:dLbl>
              <c:idx val="3"/>
              <c:layout>
                <c:manualLayout>
                  <c:x val="6.3459979005449007E-3"/>
                  <c:y val="2.3762915231640928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8D46-5549-825A-CFFF21510E4C}"/>
                </c:ext>
              </c:extLst>
            </c:dLbl>
            <c:dLbl>
              <c:idx val="6"/>
              <c:layout>
                <c:manualLayout>
                  <c:x val="-1.8955578144484642E-3"/>
                  <c:y val="-2.3268896048587177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8D46-5549-825A-CFFF21510E4C}"/>
                </c:ext>
              </c:extLst>
            </c:dLbl>
            <c:dLbl>
              <c:idx val="7"/>
              <c:layout>
                <c:manualLayout>
                  <c:x val="6.4407433441975399E-3"/>
                  <c:y val="2.3762915231640928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8D46-5549-825A-CFFF21510E4C}"/>
                </c:ext>
              </c:extLst>
            </c:dLbl>
            <c:dLbl>
              <c:idx val="8"/>
              <c:layout>
                <c:manualLayout>
                  <c:x val="-6.9476314677393083E-2"/>
                  <c:y val="-5.1487982816724114E-2"/>
                </c:manualLayout>
              </c:layout>
              <c:dLblPos val="r"/>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8D46-5549-825A-CFFF21510E4C}"/>
                </c:ext>
              </c:extLst>
            </c:dLbl>
            <c:spPr>
              <a:noFill/>
              <a:ln>
                <a:noFill/>
              </a:ln>
              <a:effectLst/>
            </c:spPr>
            <c:dLblPos val="b"/>
            <c:showVal val="1"/>
            <c:extLst xmlns:c16r2="http://schemas.microsoft.com/office/drawing/2015/06/chart">
              <c:ext xmlns:c15="http://schemas.microsoft.com/office/drawing/2012/chart" uri="{CE6537A1-D6FC-4f65-9D91-7224C49458BB}">
                <c15:showLeaderLines val="0"/>
              </c:ext>
            </c:extLst>
          </c:dLbls>
          <c:cat>
            <c:strRef>
              <c:f>Sheet1!$B$1:$K$1</c:f>
              <c:strCache>
                <c:ptCount val="10"/>
                <c:pt idx="0">
                  <c:v>2007/08</c:v>
                </c:pt>
                <c:pt idx="1">
                  <c:v>2008/09</c:v>
                </c:pt>
                <c:pt idx="2">
                  <c:v>2009/10</c:v>
                </c:pt>
                <c:pt idx="3">
                  <c:v>2010/11</c:v>
                </c:pt>
                <c:pt idx="4">
                  <c:v>2011/12</c:v>
                </c:pt>
                <c:pt idx="5">
                  <c:v>2012/13</c:v>
                </c:pt>
                <c:pt idx="6">
                  <c:v>2013/14</c:v>
                </c:pt>
                <c:pt idx="7">
                  <c:v>2014/15</c:v>
                </c:pt>
                <c:pt idx="8">
                  <c:v>2015/16</c:v>
                </c:pt>
                <c:pt idx="9">
                  <c:v>2016/17</c:v>
                </c:pt>
              </c:strCache>
            </c:strRef>
          </c:cat>
          <c:val>
            <c:numRef>
              <c:f>Sheet1!$B$2:$K$2</c:f>
              <c:numCache>
                <c:formatCode>_(* #,##0_);_(* \(#,##0\);_(* "-"??_);_(@_)</c:formatCode>
                <c:ptCount val="10"/>
                <c:pt idx="0">
                  <c:v>15112</c:v>
                </c:pt>
                <c:pt idx="1">
                  <c:v>20674</c:v>
                </c:pt>
                <c:pt idx="2">
                  <c:v>15759</c:v>
                </c:pt>
                <c:pt idx="3">
                  <c:v>14782</c:v>
                </c:pt>
                <c:pt idx="4">
                  <c:v>11186</c:v>
                </c:pt>
                <c:pt idx="5">
                  <c:v>13114</c:v>
                </c:pt>
                <c:pt idx="6">
                  <c:v>14057</c:v>
                </c:pt>
                <c:pt idx="7">
                  <c:v>9938</c:v>
                </c:pt>
                <c:pt idx="8">
                  <c:v>14264</c:v>
                </c:pt>
                <c:pt idx="9">
                  <c:v>14293</c:v>
                </c:pt>
              </c:numCache>
            </c:numRef>
          </c:val>
          <c:extLst xmlns:c16r2="http://schemas.microsoft.com/office/drawing/2015/06/chart">
            <c:ext xmlns:c16="http://schemas.microsoft.com/office/drawing/2014/chart" uri="{C3380CC4-5D6E-409C-BE32-E72D297353CC}">
              <c16:uniqueId val="{00000006-8D46-5549-825A-CFFF21510E4C}"/>
            </c:ext>
          </c:extLst>
        </c:ser>
        <c:marker val="1"/>
        <c:axId val="84625280"/>
        <c:axId val="84626816"/>
      </c:lineChart>
      <c:catAx>
        <c:axId val="84625280"/>
        <c:scaling>
          <c:orientation val="minMax"/>
        </c:scaling>
        <c:axPos val="b"/>
        <c:numFmt formatCode="General" sourceLinked="0"/>
        <c:tickLblPos val="nextTo"/>
        <c:crossAx val="84626816"/>
        <c:crosses val="autoZero"/>
        <c:auto val="1"/>
        <c:lblAlgn val="ctr"/>
        <c:lblOffset val="100"/>
      </c:catAx>
      <c:valAx>
        <c:axId val="84626816"/>
        <c:scaling>
          <c:orientation val="minMax"/>
          <c:max val="21000"/>
          <c:min val="9000"/>
        </c:scaling>
        <c:axPos val="l"/>
        <c:majorGridlines>
          <c:spPr>
            <a:ln>
              <a:solidFill>
                <a:schemeClr val="bg1"/>
              </a:solidFill>
            </a:ln>
          </c:spPr>
        </c:majorGridlines>
        <c:numFmt formatCode="_(* #,##0_);_(* \(#,##0\);_(* &quot;-&quot;??_);_(@_)" sourceLinked="1"/>
        <c:tickLblPos val="nextTo"/>
        <c:crossAx val="84625280"/>
        <c:crosses val="autoZero"/>
        <c:crossBetween val="between"/>
        <c:majorUnit val="2000"/>
      </c:valAx>
    </c:plotArea>
    <c:plotVisOnly val="1"/>
    <c:dispBlanksAs val="zero"/>
  </c:chart>
  <c:txPr>
    <a:bodyPr/>
    <a:lstStyle/>
    <a:p>
      <a:pPr>
        <a:defRPr sz="1400">
          <a:latin typeface="微軟正黑體" pitchFamily="34" charset="-120"/>
          <a:ea typeface="微軟正黑體" pitchFamily="34" charset="-120"/>
        </a:defRPr>
      </a:pPr>
      <a:endParaRPr lang="zh-TW"/>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zh-TW"/>
  <c:chart>
    <c:plotArea>
      <c:layout>
        <c:manualLayout>
          <c:layoutTarget val="inner"/>
          <c:xMode val="edge"/>
          <c:yMode val="edge"/>
          <c:x val="7.1876275882181401E-2"/>
          <c:y val="3.0831228624715257E-2"/>
          <c:w val="0.9049755759696706"/>
          <c:h val="0.74845508016746931"/>
        </c:manualLayout>
      </c:layout>
      <c:lineChart>
        <c:grouping val="stacked"/>
        <c:ser>
          <c:idx val="0"/>
          <c:order val="0"/>
          <c:tx>
            <c:strRef>
              <c:f>Sheet1!$A$2</c:f>
              <c:strCache>
                <c:ptCount val="1"/>
                <c:pt idx="0">
                  <c:v>Class A flats (saleable area less than 40 sq m)</c:v>
                </c:pt>
              </c:strCache>
            </c:strRef>
          </c:tx>
          <c:spPr>
            <a:ln w="38100">
              <a:solidFill>
                <a:srgbClr val="FF0000"/>
              </a:solidFill>
            </a:ln>
          </c:spPr>
          <c:marker>
            <c:symbol val="none"/>
          </c:marker>
          <c:dLbls>
            <c:dLblPos val="t"/>
            <c:showVal val="1"/>
          </c:dLbls>
          <c:cat>
            <c:strRef>
              <c:f>Sheet1!$B$1:$L$1</c:f>
              <c:strCache>
                <c:ptCount val="11"/>
                <c:pt idx="0">
                  <c:v>2006</c:v>
                </c:pt>
                <c:pt idx="1">
                  <c:v>2007</c:v>
                </c:pt>
                <c:pt idx="2">
                  <c:v>2008</c:v>
                </c:pt>
                <c:pt idx="3">
                  <c:v>2009</c:v>
                </c:pt>
                <c:pt idx="4">
                  <c:v>2010</c:v>
                </c:pt>
                <c:pt idx="5">
                  <c:v>2011</c:v>
                </c:pt>
                <c:pt idx="6">
                  <c:v>2012</c:v>
                </c:pt>
                <c:pt idx="7">
                  <c:v>2013</c:v>
                </c:pt>
                <c:pt idx="8">
                  <c:v>2014</c:v>
                </c:pt>
                <c:pt idx="9">
                  <c:v>2015</c:v>
                </c:pt>
                <c:pt idx="10">
                  <c:v>2016</c:v>
                </c:pt>
              </c:strCache>
            </c:strRef>
          </c:cat>
          <c:val>
            <c:numRef>
              <c:f>Sheet1!$B$2:$L$2</c:f>
              <c:numCache>
                <c:formatCode>General</c:formatCode>
                <c:ptCount val="11"/>
                <c:pt idx="0">
                  <c:v>90.1</c:v>
                </c:pt>
                <c:pt idx="1">
                  <c:v>100.5</c:v>
                </c:pt>
                <c:pt idx="2">
                  <c:v>113.2</c:v>
                </c:pt>
                <c:pt idx="3">
                  <c:v>102</c:v>
                </c:pt>
                <c:pt idx="4">
                  <c:v>120.7</c:v>
                </c:pt>
                <c:pt idx="5">
                  <c:v>137.1</c:v>
                </c:pt>
                <c:pt idx="6">
                  <c:v>149.6</c:v>
                </c:pt>
                <c:pt idx="7">
                  <c:v>163.6</c:v>
                </c:pt>
                <c:pt idx="8">
                  <c:v>171.8</c:v>
                </c:pt>
                <c:pt idx="9">
                  <c:v>187.4</c:v>
                </c:pt>
                <c:pt idx="10">
                  <c:v>184.8</c:v>
                </c:pt>
              </c:numCache>
            </c:numRef>
          </c:val>
          <c:extLst xmlns:c16r2="http://schemas.microsoft.com/office/drawing/2015/06/chart">
            <c:ext xmlns:c16="http://schemas.microsoft.com/office/drawing/2014/chart" uri="{C3380CC4-5D6E-409C-BE32-E72D297353CC}">
              <c16:uniqueId val="{00000000-7C0B-7642-8A3D-212E81FAD36D}"/>
            </c:ext>
          </c:extLst>
        </c:ser>
        <c:marker val="1"/>
        <c:axId val="84669952"/>
        <c:axId val="84671488"/>
      </c:lineChart>
      <c:lineChart>
        <c:grouping val="stacked"/>
        <c:ser>
          <c:idx val="1"/>
          <c:order val="1"/>
          <c:tx>
            <c:strRef>
              <c:f>Sheet1!$A$3</c:f>
              <c:strCache>
                <c:ptCount val="1"/>
                <c:pt idx="0">
                  <c:v>All classes flats</c:v>
                </c:pt>
              </c:strCache>
            </c:strRef>
          </c:tx>
          <c:spPr>
            <a:ln w="38100">
              <a:solidFill>
                <a:schemeClr val="accent4">
                  <a:lumMod val="60000"/>
                  <a:lumOff val="40000"/>
                </a:schemeClr>
              </a:solidFill>
            </a:ln>
          </c:spPr>
          <c:marker>
            <c:symbol val="none"/>
          </c:marker>
          <c:dLbls>
            <c:dLblPos val="b"/>
            <c:showVal val="1"/>
          </c:dLbls>
          <c:cat>
            <c:strRef>
              <c:f>Sheet1!$B$1:$L$1</c:f>
              <c:strCache>
                <c:ptCount val="11"/>
                <c:pt idx="0">
                  <c:v>2006</c:v>
                </c:pt>
                <c:pt idx="1">
                  <c:v>2007</c:v>
                </c:pt>
                <c:pt idx="2">
                  <c:v>2008</c:v>
                </c:pt>
                <c:pt idx="3">
                  <c:v>2009</c:v>
                </c:pt>
                <c:pt idx="4">
                  <c:v>2010</c:v>
                </c:pt>
                <c:pt idx="5">
                  <c:v>2011</c:v>
                </c:pt>
                <c:pt idx="6">
                  <c:v>2012</c:v>
                </c:pt>
                <c:pt idx="7">
                  <c:v>2013</c:v>
                </c:pt>
                <c:pt idx="8">
                  <c:v>2014</c:v>
                </c:pt>
                <c:pt idx="9">
                  <c:v>2015</c:v>
                </c:pt>
                <c:pt idx="10">
                  <c:v>2016</c:v>
                </c:pt>
              </c:strCache>
            </c:strRef>
          </c:cat>
          <c:val>
            <c:numRef>
              <c:f>Sheet1!$B$3:$L$3</c:f>
              <c:numCache>
                <c:formatCode>General</c:formatCode>
                <c:ptCount val="11"/>
                <c:pt idx="0">
                  <c:v>91.6</c:v>
                </c:pt>
                <c:pt idx="1">
                  <c:v>101.8</c:v>
                </c:pt>
                <c:pt idx="2">
                  <c:v>115.7</c:v>
                </c:pt>
                <c:pt idx="3">
                  <c:v>100.4</c:v>
                </c:pt>
                <c:pt idx="4">
                  <c:v>119.7</c:v>
                </c:pt>
                <c:pt idx="5">
                  <c:v>134</c:v>
                </c:pt>
                <c:pt idx="6">
                  <c:v>142.6</c:v>
                </c:pt>
                <c:pt idx="7">
                  <c:v>154.5</c:v>
                </c:pt>
                <c:pt idx="8">
                  <c:v>159.5</c:v>
                </c:pt>
                <c:pt idx="9">
                  <c:v>172.8</c:v>
                </c:pt>
                <c:pt idx="10">
                  <c:v>168.2</c:v>
                </c:pt>
              </c:numCache>
            </c:numRef>
          </c:val>
          <c:extLst xmlns:c16r2="http://schemas.microsoft.com/office/drawing/2015/06/chart">
            <c:ext xmlns:c16="http://schemas.microsoft.com/office/drawing/2014/chart" uri="{C3380CC4-5D6E-409C-BE32-E72D297353CC}">
              <c16:uniqueId val="{00000001-7C0B-7642-8A3D-212E81FAD36D}"/>
            </c:ext>
          </c:extLst>
        </c:ser>
        <c:marker val="1"/>
        <c:axId val="88746240"/>
        <c:axId val="88744704"/>
      </c:lineChart>
      <c:catAx>
        <c:axId val="84669952"/>
        <c:scaling>
          <c:orientation val="minMax"/>
        </c:scaling>
        <c:axPos val="b"/>
        <c:numFmt formatCode="General" sourceLinked="0"/>
        <c:tickLblPos val="nextTo"/>
        <c:txPr>
          <a:bodyPr/>
          <a:lstStyle/>
          <a:p>
            <a:pPr>
              <a:defRPr b="1"/>
            </a:pPr>
            <a:endParaRPr lang="zh-TW"/>
          </a:p>
        </c:txPr>
        <c:crossAx val="84671488"/>
        <c:crosses val="autoZero"/>
        <c:auto val="1"/>
        <c:lblAlgn val="ctr"/>
        <c:lblOffset val="100"/>
      </c:catAx>
      <c:valAx>
        <c:axId val="84671488"/>
        <c:scaling>
          <c:orientation val="minMax"/>
          <c:max val="220"/>
          <c:min val="0"/>
        </c:scaling>
        <c:axPos val="l"/>
        <c:majorGridlines/>
        <c:numFmt formatCode="#,##0.0_);\(#,##0.0\)" sourceLinked="0"/>
        <c:tickLblPos val="nextTo"/>
        <c:crossAx val="84669952"/>
        <c:crosses val="autoZero"/>
        <c:crossBetween val="between"/>
      </c:valAx>
      <c:valAx>
        <c:axId val="88744704"/>
        <c:scaling>
          <c:orientation val="minMax"/>
          <c:max val="210"/>
          <c:min val="90"/>
        </c:scaling>
        <c:delete val="1"/>
        <c:axPos val="r"/>
        <c:numFmt formatCode="General" sourceLinked="1"/>
        <c:majorTickMark val="none"/>
        <c:tickLblPos val="none"/>
        <c:crossAx val="88746240"/>
        <c:crosses val="max"/>
        <c:crossBetween val="between"/>
      </c:valAx>
      <c:catAx>
        <c:axId val="88746240"/>
        <c:scaling>
          <c:orientation val="minMax"/>
        </c:scaling>
        <c:delete val="1"/>
        <c:axPos val="b"/>
        <c:numFmt formatCode="General" sourceLinked="1"/>
        <c:tickLblPos val="none"/>
        <c:crossAx val="88744704"/>
        <c:crosses val="autoZero"/>
        <c:auto val="1"/>
        <c:lblAlgn val="ctr"/>
        <c:lblOffset val="100"/>
      </c:catAx>
    </c:plotArea>
    <c:legend>
      <c:legendPos val="b"/>
      <c:layout/>
    </c:legend>
    <c:plotVisOnly val="1"/>
    <c:dispBlanksAs val="zero"/>
  </c:chart>
  <c:txPr>
    <a:bodyPr/>
    <a:lstStyle/>
    <a:p>
      <a:pPr>
        <a:defRPr sz="1400">
          <a:latin typeface="微軟正黑體" pitchFamily="34" charset="-120"/>
          <a:ea typeface="微軟正黑體" pitchFamily="34" charset="-120"/>
        </a:defRPr>
      </a:pPr>
      <a:endParaRPr lang="zh-TW"/>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zh-TW"/>
  <c:chart>
    <c:plotArea>
      <c:layout>
        <c:manualLayout>
          <c:layoutTarget val="inner"/>
          <c:xMode val="edge"/>
          <c:yMode val="edge"/>
          <c:x val="4.406965227985115E-2"/>
          <c:y val="2.7715174504420279E-2"/>
          <c:w val="0.90916987381269132"/>
          <c:h val="0.77260225054359566"/>
        </c:manualLayout>
      </c:layout>
      <c:barChart>
        <c:barDir val="bar"/>
        <c:grouping val="clustered"/>
        <c:ser>
          <c:idx val="0"/>
          <c:order val="0"/>
          <c:tx>
            <c:strRef>
              <c:f>Sheet1!$B$1</c:f>
              <c:strCache>
                <c:ptCount val="1"/>
                <c:pt idx="0">
                  <c:v>Children</c:v>
                </c:pt>
              </c:strCache>
            </c:strRef>
          </c:tx>
          <c:spPr>
            <a:solidFill>
              <a:srgbClr val="FD370F"/>
            </a:solidFill>
          </c:spPr>
          <c:cat>
            <c:numRef>
              <c:f>Sheet1!$A$2</c:f>
              <c:numCache>
                <c:formatCode>General</c:formatCode>
                <c:ptCount val="1"/>
              </c:numCache>
            </c:numRef>
          </c:cat>
          <c:val>
            <c:numRef>
              <c:f>Sheet1!$B$2</c:f>
              <c:numCache>
                <c:formatCode>0_ </c:formatCode>
                <c:ptCount val="1"/>
                <c:pt idx="0">
                  <c:v>-243.85678161922817</c:v>
                </c:pt>
              </c:numCache>
            </c:numRef>
          </c:val>
          <c:extLst xmlns:c16r2="http://schemas.microsoft.com/office/drawing/2015/06/chart">
            <c:ext xmlns:c16="http://schemas.microsoft.com/office/drawing/2014/chart" uri="{C3380CC4-5D6E-409C-BE32-E72D297353CC}">
              <c16:uniqueId val="{00000000-E288-9349-AAD8-D5782E194F31}"/>
            </c:ext>
          </c:extLst>
        </c:ser>
        <c:ser>
          <c:idx val="1"/>
          <c:order val="1"/>
          <c:tx>
            <c:strRef>
              <c:f>Sheet1!$C$1</c:f>
              <c:strCache>
                <c:ptCount val="1"/>
                <c:pt idx="0">
                  <c:v>Youth</c:v>
                </c:pt>
              </c:strCache>
            </c:strRef>
          </c:tx>
          <c:spPr>
            <a:solidFill>
              <a:srgbClr val="00B050"/>
            </a:solidFill>
          </c:spPr>
          <c:cat>
            <c:numRef>
              <c:f>Sheet1!$A$2</c:f>
              <c:numCache>
                <c:formatCode>General</c:formatCode>
                <c:ptCount val="1"/>
              </c:numCache>
            </c:numRef>
          </c:cat>
          <c:val>
            <c:numRef>
              <c:f>Sheet1!$C$2</c:f>
              <c:numCache>
                <c:formatCode>0_ </c:formatCode>
                <c:ptCount val="1"/>
                <c:pt idx="0">
                  <c:v>104</c:v>
                </c:pt>
              </c:numCache>
            </c:numRef>
          </c:val>
          <c:extLst xmlns:c16r2="http://schemas.microsoft.com/office/drawing/2015/06/chart">
            <c:ext xmlns:c16="http://schemas.microsoft.com/office/drawing/2014/chart" uri="{C3380CC4-5D6E-409C-BE32-E72D297353CC}">
              <c16:uniqueId val="{00000001-E288-9349-AAD8-D5782E194F31}"/>
            </c:ext>
          </c:extLst>
        </c:ser>
        <c:ser>
          <c:idx val="2"/>
          <c:order val="2"/>
          <c:tx>
            <c:strRef>
              <c:f>Sheet1!$D$1</c:f>
              <c:strCache>
                <c:ptCount val="1"/>
                <c:pt idx="0">
                  <c:v>Low-income</c:v>
                </c:pt>
              </c:strCache>
            </c:strRef>
          </c:tx>
          <c:spPr>
            <a:solidFill>
              <a:schemeClr val="accent6">
                <a:lumMod val="60000"/>
                <a:lumOff val="40000"/>
              </a:schemeClr>
            </a:solidFill>
          </c:spPr>
          <c:cat>
            <c:numRef>
              <c:f>Sheet1!$A$2</c:f>
              <c:numCache>
                <c:formatCode>General</c:formatCode>
                <c:ptCount val="1"/>
              </c:numCache>
            </c:numRef>
          </c:cat>
          <c:val>
            <c:numRef>
              <c:f>Sheet1!$D$2</c:f>
              <c:numCache>
                <c:formatCode>0_ </c:formatCode>
                <c:ptCount val="1"/>
                <c:pt idx="0">
                  <c:v>-19.014048034882844</c:v>
                </c:pt>
              </c:numCache>
            </c:numRef>
          </c:val>
          <c:extLst xmlns:c16r2="http://schemas.microsoft.com/office/drawing/2015/06/chart">
            <c:ext xmlns:c16="http://schemas.microsoft.com/office/drawing/2014/chart" uri="{C3380CC4-5D6E-409C-BE32-E72D297353CC}">
              <c16:uniqueId val="{00000002-E288-9349-AAD8-D5782E194F31}"/>
            </c:ext>
          </c:extLst>
        </c:ser>
        <c:ser>
          <c:idx val="3"/>
          <c:order val="3"/>
          <c:tx>
            <c:strRef>
              <c:f>Sheet1!$E$1</c:f>
              <c:strCache>
                <c:ptCount val="1"/>
                <c:pt idx="0">
                  <c:v>Women</c:v>
                </c:pt>
              </c:strCache>
            </c:strRef>
          </c:tx>
          <c:cat>
            <c:numRef>
              <c:f>Sheet1!$A$2</c:f>
              <c:numCache>
                <c:formatCode>General</c:formatCode>
                <c:ptCount val="1"/>
              </c:numCache>
            </c:numRef>
          </c:cat>
          <c:val>
            <c:numRef>
              <c:f>Sheet1!$E$2</c:f>
              <c:numCache>
                <c:formatCode>0_ </c:formatCode>
                <c:ptCount val="1"/>
                <c:pt idx="0">
                  <c:v>449.55146365998831</c:v>
                </c:pt>
              </c:numCache>
            </c:numRef>
          </c:val>
          <c:extLst xmlns:c16r2="http://schemas.microsoft.com/office/drawing/2015/06/chart">
            <c:ext xmlns:c16="http://schemas.microsoft.com/office/drawing/2014/chart" uri="{C3380CC4-5D6E-409C-BE32-E72D297353CC}">
              <c16:uniqueId val="{00000003-E288-9349-AAD8-D5782E194F31}"/>
            </c:ext>
          </c:extLst>
        </c:ser>
        <c:ser>
          <c:idx val="4"/>
          <c:order val="4"/>
          <c:tx>
            <c:strRef>
              <c:f>Sheet1!$F$1</c:f>
              <c:strCache>
                <c:ptCount val="1"/>
                <c:pt idx="0">
                  <c:v>Elderly</c:v>
                </c:pt>
              </c:strCache>
            </c:strRef>
          </c:tx>
          <c:cat>
            <c:numRef>
              <c:f>Sheet1!$A$2</c:f>
              <c:numCache>
                <c:formatCode>General</c:formatCode>
                <c:ptCount val="1"/>
              </c:numCache>
            </c:numRef>
          </c:cat>
          <c:val>
            <c:numRef>
              <c:f>Sheet1!$F$2</c:f>
              <c:numCache>
                <c:formatCode>0_ </c:formatCode>
                <c:ptCount val="1"/>
                <c:pt idx="0">
                  <c:v>858.9973806474834</c:v>
                </c:pt>
              </c:numCache>
            </c:numRef>
          </c:val>
          <c:extLst xmlns:c16r2="http://schemas.microsoft.com/office/drawing/2015/06/chart">
            <c:ext xmlns:c16="http://schemas.microsoft.com/office/drawing/2014/chart" uri="{C3380CC4-5D6E-409C-BE32-E72D297353CC}">
              <c16:uniqueId val="{00000004-E288-9349-AAD8-D5782E194F31}"/>
            </c:ext>
          </c:extLst>
        </c:ser>
        <c:axId val="90779008"/>
        <c:axId val="90784896"/>
      </c:barChart>
      <c:catAx>
        <c:axId val="90779008"/>
        <c:scaling>
          <c:orientation val="minMax"/>
        </c:scaling>
        <c:axPos val="l"/>
        <c:numFmt formatCode="General" sourceLinked="1"/>
        <c:tickLblPos val="nextTo"/>
        <c:crossAx val="90784896"/>
        <c:crosses val="autoZero"/>
        <c:auto val="1"/>
        <c:lblAlgn val="ctr"/>
        <c:lblOffset val="100"/>
      </c:catAx>
      <c:valAx>
        <c:axId val="90784896"/>
        <c:scaling>
          <c:orientation val="minMax"/>
        </c:scaling>
        <c:axPos val="b"/>
        <c:majorGridlines/>
        <c:numFmt formatCode="0_ " sourceLinked="1"/>
        <c:tickLblPos val="nextTo"/>
        <c:crossAx val="90779008"/>
        <c:crosses val="autoZero"/>
        <c:crossBetween val="between"/>
      </c:valAx>
      <c:spPr>
        <a:ln>
          <a:solidFill>
            <a:schemeClr val="tx1"/>
          </a:solidFill>
        </a:ln>
      </c:spPr>
    </c:plotArea>
    <c:legend>
      <c:legendPos val="b"/>
      <c:layout/>
      <c:txPr>
        <a:bodyPr/>
        <a:lstStyle/>
        <a:p>
          <a:pPr>
            <a:defRPr>
              <a:latin typeface="Arial" pitchFamily="34" charset="0"/>
              <a:cs typeface="Arial" pitchFamily="34" charset="0"/>
            </a:defRPr>
          </a:pPr>
          <a:endParaRPr lang="zh-TW"/>
        </a:p>
      </c:txPr>
    </c:legend>
    <c:plotVisOnly val="1"/>
    <c:dispBlanksAs val="gap"/>
  </c:chart>
  <c:txPr>
    <a:bodyPr/>
    <a:lstStyle/>
    <a:p>
      <a:pPr>
        <a:defRPr sz="1600">
          <a:latin typeface="Arial" pitchFamily="34" charset="0"/>
          <a:cs typeface="Arial" pitchFamily="34" charset="0"/>
        </a:defRPr>
      </a:pPr>
      <a:endParaRPr lang="zh-TW"/>
    </a:p>
  </c:txPr>
  <c:externalData r:id="rId1"/>
  <c:userShapes r:id="rId2"/>
</c:chartSpace>
</file>

<file path=ppt/charts/chart9.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barChart>
        <c:barDir val="col"/>
        <c:grouping val="clustered"/>
        <c:ser>
          <c:idx val="0"/>
          <c:order val="0"/>
          <c:tx>
            <c:strRef>
              <c:f>Sheet1!$A$2</c:f>
              <c:strCache>
                <c:ptCount val="1"/>
                <c:pt idx="0">
                  <c:v>2006 (SDI 2008)</c:v>
                </c:pt>
              </c:strCache>
            </c:strRef>
          </c:tx>
          <c:cat>
            <c:strRef>
              <c:f>Sheet1!$B$1:$F$1</c:f>
              <c:strCache>
                <c:ptCount val="5"/>
                <c:pt idx="0">
                  <c:v>Children</c:v>
                </c:pt>
                <c:pt idx="1">
                  <c:v>Youth</c:v>
                </c:pt>
                <c:pt idx="2">
                  <c:v>Low-income</c:v>
                </c:pt>
                <c:pt idx="3">
                  <c:v>Women</c:v>
                </c:pt>
                <c:pt idx="4">
                  <c:v>Elderly</c:v>
                </c:pt>
              </c:strCache>
            </c:strRef>
          </c:cat>
          <c:val>
            <c:numRef>
              <c:f>Sheet1!$B$2:$F$2</c:f>
              <c:numCache>
                <c:formatCode>General</c:formatCode>
                <c:ptCount val="5"/>
                <c:pt idx="0">
                  <c:v>-250</c:v>
                </c:pt>
                <c:pt idx="1">
                  <c:v>-20</c:v>
                </c:pt>
                <c:pt idx="2">
                  <c:v>-50</c:v>
                </c:pt>
                <c:pt idx="3">
                  <c:v>333</c:v>
                </c:pt>
                <c:pt idx="4">
                  <c:v>361</c:v>
                </c:pt>
              </c:numCache>
            </c:numRef>
          </c:val>
          <c:extLst xmlns:c16r2="http://schemas.microsoft.com/office/drawing/2015/06/chart">
            <c:ext xmlns:c16="http://schemas.microsoft.com/office/drawing/2014/chart" uri="{C3380CC4-5D6E-409C-BE32-E72D297353CC}">
              <c16:uniqueId val="{00000000-EFCC-C344-B68B-6F39AC1CF82F}"/>
            </c:ext>
          </c:extLst>
        </c:ser>
        <c:ser>
          <c:idx val="1"/>
          <c:order val="1"/>
          <c:tx>
            <c:strRef>
              <c:f>Sheet1!$A$3</c:f>
              <c:strCache>
                <c:ptCount val="1"/>
                <c:pt idx="0">
                  <c:v>2008 (SDI 2010)</c:v>
                </c:pt>
              </c:strCache>
            </c:strRef>
          </c:tx>
          <c:cat>
            <c:strRef>
              <c:f>Sheet1!$B$1:$F$1</c:f>
              <c:strCache>
                <c:ptCount val="5"/>
                <c:pt idx="0">
                  <c:v>Children</c:v>
                </c:pt>
                <c:pt idx="1">
                  <c:v>Youth</c:v>
                </c:pt>
                <c:pt idx="2">
                  <c:v>Low-income</c:v>
                </c:pt>
                <c:pt idx="3">
                  <c:v>Women</c:v>
                </c:pt>
                <c:pt idx="4">
                  <c:v>Elderly</c:v>
                </c:pt>
              </c:strCache>
            </c:strRef>
          </c:cat>
          <c:val>
            <c:numRef>
              <c:f>Sheet1!$B$3:$F$3</c:f>
              <c:numCache>
                <c:formatCode>General</c:formatCode>
                <c:ptCount val="5"/>
                <c:pt idx="0">
                  <c:v>-292</c:v>
                </c:pt>
                <c:pt idx="1">
                  <c:v>23</c:v>
                </c:pt>
                <c:pt idx="2">
                  <c:v>-16</c:v>
                </c:pt>
                <c:pt idx="3">
                  <c:v>358</c:v>
                </c:pt>
                <c:pt idx="4">
                  <c:v>428</c:v>
                </c:pt>
              </c:numCache>
            </c:numRef>
          </c:val>
          <c:extLst xmlns:c16r2="http://schemas.microsoft.com/office/drawing/2015/06/chart">
            <c:ext xmlns:c16="http://schemas.microsoft.com/office/drawing/2014/chart" uri="{C3380CC4-5D6E-409C-BE32-E72D297353CC}">
              <c16:uniqueId val="{00000001-EFCC-C344-B68B-6F39AC1CF82F}"/>
            </c:ext>
          </c:extLst>
        </c:ser>
        <c:ser>
          <c:idx val="2"/>
          <c:order val="2"/>
          <c:tx>
            <c:strRef>
              <c:f>Sheet1!$A$4</c:f>
              <c:strCache>
                <c:ptCount val="1"/>
                <c:pt idx="0">
                  <c:v>2010 (SDI 2012)</c:v>
                </c:pt>
              </c:strCache>
            </c:strRef>
          </c:tx>
          <c:cat>
            <c:strRef>
              <c:f>Sheet1!$B$1:$F$1</c:f>
              <c:strCache>
                <c:ptCount val="5"/>
                <c:pt idx="0">
                  <c:v>Children</c:v>
                </c:pt>
                <c:pt idx="1">
                  <c:v>Youth</c:v>
                </c:pt>
                <c:pt idx="2">
                  <c:v>Low-income</c:v>
                </c:pt>
                <c:pt idx="3">
                  <c:v>Women</c:v>
                </c:pt>
                <c:pt idx="4">
                  <c:v>Elderly</c:v>
                </c:pt>
              </c:strCache>
            </c:strRef>
          </c:cat>
          <c:val>
            <c:numRef>
              <c:f>Sheet1!$B$4:$F$4</c:f>
              <c:numCache>
                <c:formatCode>General</c:formatCode>
                <c:ptCount val="5"/>
                <c:pt idx="0">
                  <c:v>-327</c:v>
                </c:pt>
                <c:pt idx="1">
                  <c:v>10</c:v>
                </c:pt>
                <c:pt idx="2">
                  <c:v>-44</c:v>
                </c:pt>
                <c:pt idx="3">
                  <c:v>377</c:v>
                </c:pt>
                <c:pt idx="4">
                  <c:v>524</c:v>
                </c:pt>
              </c:numCache>
            </c:numRef>
          </c:val>
          <c:extLst xmlns:c16r2="http://schemas.microsoft.com/office/drawing/2015/06/chart">
            <c:ext xmlns:c16="http://schemas.microsoft.com/office/drawing/2014/chart" uri="{C3380CC4-5D6E-409C-BE32-E72D297353CC}">
              <c16:uniqueId val="{00000002-EFCC-C344-B68B-6F39AC1CF82F}"/>
            </c:ext>
          </c:extLst>
        </c:ser>
        <c:ser>
          <c:idx val="3"/>
          <c:order val="3"/>
          <c:tx>
            <c:strRef>
              <c:f>Sheet1!$A$5</c:f>
              <c:strCache>
                <c:ptCount val="1"/>
                <c:pt idx="0">
                  <c:v>2012 (SDI 2014)</c:v>
                </c:pt>
              </c:strCache>
            </c:strRef>
          </c:tx>
          <c:cat>
            <c:strRef>
              <c:f>Sheet1!$B$1:$F$1</c:f>
              <c:strCache>
                <c:ptCount val="5"/>
                <c:pt idx="0">
                  <c:v>Children</c:v>
                </c:pt>
                <c:pt idx="1">
                  <c:v>Youth</c:v>
                </c:pt>
                <c:pt idx="2">
                  <c:v>Low-income</c:v>
                </c:pt>
                <c:pt idx="3">
                  <c:v>Women</c:v>
                </c:pt>
                <c:pt idx="4">
                  <c:v>Elderly</c:v>
                </c:pt>
              </c:strCache>
            </c:strRef>
          </c:cat>
          <c:val>
            <c:numRef>
              <c:f>Sheet1!$B$5:$F$5</c:f>
              <c:numCache>
                <c:formatCode>General</c:formatCode>
                <c:ptCount val="5"/>
                <c:pt idx="0">
                  <c:v>-278</c:v>
                </c:pt>
                <c:pt idx="1">
                  <c:v>65</c:v>
                </c:pt>
                <c:pt idx="2">
                  <c:v>-9</c:v>
                </c:pt>
                <c:pt idx="3">
                  <c:v>441</c:v>
                </c:pt>
                <c:pt idx="4">
                  <c:v>666</c:v>
                </c:pt>
              </c:numCache>
            </c:numRef>
          </c:val>
          <c:extLst xmlns:c16r2="http://schemas.microsoft.com/office/drawing/2015/06/chart">
            <c:ext xmlns:c16="http://schemas.microsoft.com/office/drawing/2014/chart" uri="{C3380CC4-5D6E-409C-BE32-E72D297353CC}">
              <c16:uniqueId val="{00000003-EFCC-C344-B68B-6F39AC1CF82F}"/>
            </c:ext>
          </c:extLst>
        </c:ser>
        <c:ser>
          <c:idx val="4"/>
          <c:order val="4"/>
          <c:tx>
            <c:strRef>
              <c:f>Sheet1!$A$6</c:f>
              <c:strCache>
                <c:ptCount val="1"/>
                <c:pt idx="0">
                  <c:v>2014 (SDI 2016)</c:v>
                </c:pt>
              </c:strCache>
            </c:strRef>
          </c:tx>
          <c:cat>
            <c:strRef>
              <c:f>Sheet1!$B$1:$F$1</c:f>
              <c:strCache>
                <c:ptCount val="5"/>
                <c:pt idx="0">
                  <c:v>Children</c:v>
                </c:pt>
                <c:pt idx="1">
                  <c:v>Youth</c:v>
                </c:pt>
                <c:pt idx="2">
                  <c:v>Low-income</c:v>
                </c:pt>
                <c:pt idx="3">
                  <c:v>Women</c:v>
                </c:pt>
                <c:pt idx="4">
                  <c:v>Elderly</c:v>
                </c:pt>
              </c:strCache>
            </c:strRef>
          </c:cat>
          <c:val>
            <c:numRef>
              <c:f>Sheet1!$B$6:$F$6</c:f>
              <c:numCache>
                <c:formatCode>General</c:formatCode>
                <c:ptCount val="5"/>
                <c:pt idx="0">
                  <c:v>-251</c:v>
                </c:pt>
                <c:pt idx="1">
                  <c:v>106</c:v>
                </c:pt>
                <c:pt idx="2">
                  <c:v>-20</c:v>
                </c:pt>
                <c:pt idx="3">
                  <c:v>492</c:v>
                </c:pt>
                <c:pt idx="4">
                  <c:v>775</c:v>
                </c:pt>
              </c:numCache>
            </c:numRef>
          </c:val>
          <c:extLst xmlns:c16r2="http://schemas.microsoft.com/office/drawing/2015/06/chart">
            <c:ext xmlns:c16="http://schemas.microsoft.com/office/drawing/2014/chart" uri="{C3380CC4-5D6E-409C-BE32-E72D297353CC}">
              <c16:uniqueId val="{00000004-EFCC-C344-B68B-6F39AC1CF82F}"/>
            </c:ext>
          </c:extLst>
        </c:ser>
        <c:ser>
          <c:idx val="5"/>
          <c:order val="5"/>
          <c:tx>
            <c:strRef>
              <c:f>Sheet1!$A$7</c:f>
              <c:strCache>
                <c:ptCount val="1"/>
                <c:pt idx="0">
                  <c:v>2016 (SDI 2018)</c:v>
                </c:pt>
              </c:strCache>
            </c:strRef>
          </c:tx>
          <c:cat>
            <c:strRef>
              <c:f>Sheet1!$B$1:$F$1</c:f>
              <c:strCache>
                <c:ptCount val="5"/>
                <c:pt idx="0">
                  <c:v>Children</c:v>
                </c:pt>
                <c:pt idx="1">
                  <c:v>Youth</c:v>
                </c:pt>
                <c:pt idx="2">
                  <c:v>Low-income</c:v>
                </c:pt>
                <c:pt idx="3">
                  <c:v>Women</c:v>
                </c:pt>
                <c:pt idx="4">
                  <c:v>Elderly</c:v>
                </c:pt>
              </c:strCache>
            </c:strRef>
          </c:cat>
          <c:val>
            <c:numRef>
              <c:f>Sheet1!$B$7:$F$7</c:f>
              <c:numCache>
                <c:formatCode>General</c:formatCode>
                <c:ptCount val="5"/>
                <c:pt idx="0">
                  <c:v>-244</c:v>
                </c:pt>
                <c:pt idx="1">
                  <c:v>104</c:v>
                </c:pt>
                <c:pt idx="2">
                  <c:v>-19</c:v>
                </c:pt>
                <c:pt idx="3">
                  <c:v>450</c:v>
                </c:pt>
                <c:pt idx="4">
                  <c:v>859</c:v>
                </c:pt>
              </c:numCache>
            </c:numRef>
          </c:val>
          <c:extLst xmlns:c16r2="http://schemas.microsoft.com/office/drawing/2015/06/chart">
            <c:ext xmlns:c16="http://schemas.microsoft.com/office/drawing/2014/chart" uri="{C3380CC4-5D6E-409C-BE32-E72D297353CC}">
              <c16:uniqueId val="{00000005-EFCC-C344-B68B-6F39AC1CF82F}"/>
            </c:ext>
          </c:extLst>
        </c:ser>
        <c:ser>
          <c:idx val="6"/>
          <c:order val="6"/>
          <c:tx>
            <c:strRef>
              <c:f>Sheet1!$A$8</c:f>
              <c:strCache>
                <c:ptCount val="1"/>
                <c:pt idx="0">
                  <c:v>Compare with 2014 &amp; 2016</c:v>
                </c:pt>
              </c:strCache>
            </c:strRef>
          </c:tx>
          <c:spPr>
            <a:solidFill>
              <a:schemeClr val="bg1"/>
            </a:solidFill>
          </c:spPr>
          <c:cat>
            <c:strRef>
              <c:f>Sheet1!$B$1:$F$1</c:f>
              <c:strCache>
                <c:ptCount val="5"/>
                <c:pt idx="0">
                  <c:v>Children</c:v>
                </c:pt>
                <c:pt idx="1">
                  <c:v>Youth</c:v>
                </c:pt>
                <c:pt idx="2">
                  <c:v>Low-income</c:v>
                </c:pt>
                <c:pt idx="3">
                  <c:v>Women</c:v>
                </c:pt>
                <c:pt idx="4">
                  <c:v>Elderly</c:v>
                </c:pt>
              </c:strCache>
            </c:strRef>
          </c:cat>
          <c:val>
            <c:numRef>
              <c:f>Sheet1!$B$8:$F$8</c:f>
              <c:numCache>
                <c:formatCode>0.00%</c:formatCode>
                <c:ptCount val="5"/>
                <c:pt idx="0">
                  <c:v>3.0200000000000012E-2</c:v>
                </c:pt>
                <c:pt idx="1">
                  <c:v>-1.7600000000000001E-2</c:v>
                </c:pt>
                <c:pt idx="2">
                  <c:v>3.2000000000000042E-2</c:v>
                </c:pt>
                <c:pt idx="3">
                  <c:v>-8.6300000000000002E-2</c:v>
                </c:pt>
                <c:pt idx="4">
                  <c:v>0.10870000000000024</c:v>
                </c:pt>
              </c:numCache>
            </c:numRef>
          </c:val>
          <c:extLst xmlns:c16r2="http://schemas.microsoft.com/office/drawing/2015/06/chart">
            <c:ext xmlns:c16="http://schemas.microsoft.com/office/drawing/2014/chart" uri="{C3380CC4-5D6E-409C-BE32-E72D297353CC}">
              <c16:uniqueId val="{00000006-EFCC-C344-B68B-6F39AC1CF82F}"/>
            </c:ext>
          </c:extLst>
        </c:ser>
        <c:axId val="90845184"/>
        <c:axId val="90846720"/>
      </c:barChart>
      <c:catAx>
        <c:axId val="90845184"/>
        <c:scaling>
          <c:orientation val="minMax"/>
        </c:scaling>
        <c:axPos val="b"/>
        <c:numFmt formatCode="General" sourceLinked="0"/>
        <c:majorTickMark val="none"/>
        <c:tickLblPos val="nextTo"/>
        <c:crossAx val="90846720"/>
        <c:crosses val="autoZero"/>
        <c:auto val="1"/>
        <c:lblAlgn val="ctr"/>
        <c:lblOffset val="100"/>
      </c:catAx>
      <c:valAx>
        <c:axId val="90846720"/>
        <c:scaling>
          <c:orientation val="minMax"/>
        </c:scaling>
        <c:axPos val="l"/>
        <c:majorGridlines/>
        <c:numFmt formatCode="General" sourceLinked="1"/>
        <c:majorTickMark val="none"/>
        <c:tickLblPos val="nextTo"/>
        <c:crossAx val="90845184"/>
        <c:crosses val="autoZero"/>
        <c:crossBetween val="between"/>
      </c:valAx>
      <c:dTable>
        <c:showHorzBorder val="1"/>
        <c:showVertBorder val="1"/>
        <c:showOutline val="1"/>
        <c:showKeys val="1"/>
      </c:dTable>
    </c:plotArea>
    <c:plotVisOnly val="1"/>
    <c:dispBlanksAs val="gap"/>
  </c:chart>
  <c:txPr>
    <a:bodyPr/>
    <a:lstStyle/>
    <a:p>
      <a:pPr>
        <a:defRPr sz="1200">
          <a:latin typeface="微軟正黑體" pitchFamily="34" charset="-120"/>
          <a:ea typeface="微軟正黑體" pitchFamily="34" charset="-120"/>
        </a:defRPr>
      </a:pPr>
      <a:endParaRPr lang="zh-TW"/>
    </a:p>
  </c:txPr>
  <c:externalData r:id="rId1"/>
</c:chartSpace>
</file>

<file path=ppt/drawings/drawing1.xml><?xml version="1.0" encoding="utf-8"?>
<c:userShapes xmlns:c="http://schemas.openxmlformats.org/drawingml/2006/chart">
  <cdr:relSizeAnchor xmlns:cdr="http://schemas.openxmlformats.org/drawingml/2006/chartDrawing">
    <cdr:from>
      <cdr:x>0.87179</cdr:x>
      <cdr:y>0.14286</cdr:y>
    </cdr:from>
    <cdr:to>
      <cdr:x>0.94872</cdr:x>
      <cdr:y>0.21429</cdr:y>
    </cdr:to>
    <cdr:sp macro="" textlink="">
      <cdr:nvSpPr>
        <cdr:cNvPr id="2" name="文字方塊 1"/>
        <cdr:cNvSpPr txBox="1"/>
      </cdr:nvSpPr>
      <cdr:spPr>
        <a:xfrm xmlns:a="http://schemas.openxmlformats.org/drawingml/2006/main">
          <a:off x="7344816" y="720080"/>
          <a:ext cx="648072"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TW" sz="1600" dirty="0" smtClean="0"/>
            <a:t>859</a:t>
          </a:r>
          <a:endParaRPr lang="zh-TW" altLang="en-US" sz="1600" dirty="0"/>
        </a:p>
      </cdr:txBody>
    </cdr:sp>
  </cdr:relSizeAnchor>
  <cdr:relSizeAnchor xmlns:cdr="http://schemas.openxmlformats.org/drawingml/2006/chartDrawing">
    <cdr:from>
      <cdr:x>0.60684</cdr:x>
      <cdr:y>0.27143</cdr:y>
    </cdr:from>
    <cdr:to>
      <cdr:x>0.68376</cdr:x>
      <cdr:y>0.34286</cdr:y>
    </cdr:to>
    <cdr:sp macro="" textlink="">
      <cdr:nvSpPr>
        <cdr:cNvPr id="3" name="文字方塊 1"/>
        <cdr:cNvSpPr txBox="1"/>
      </cdr:nvSpPr>
      <cdr:spPr>
        <a:xfrm xmlns:a="http://schemas.openxmlformats.org/drawingml/2006/main">
          <a:off x="5112568" y="1368152"/>
          <a:ext cx="648072"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zh-TW" sz="1600" dirty="0" smtClean="0"/>
            <a:t>450</a:t>
          </a:r>
          <a:endParaRPr lang="zh-TW" altLang="en-US" sz="1600" dirty="0"/>
        </a:p>
      </cdr:txBody>
    </cdr:sp>
  </cdr:relSizeAnchor>
  <cdr:relSizeAnchor xmlns:cdr="http://schemas.openxmlformats.org/drawingml/2006/chartDrawing">
    <cdr:from>
      <cdr:x>0.23932</cdr:x>
      <cdr:y>0.38571</cdr:y>
    </cdr:from>
    <cdr:to>
      <cdr:x>0.31624</cdr:x>
      <cdr:y>0.45714</cdr:y>
    </cdr:to>
    <cdr:sp macro="" textlink="">
      <cdr:nvSpPr>
        <cdr:cNvPr id="4" name="文字方塊 1"/>
        <cdr:cNvSpPr txBox="1"/>
      </cdr:nvSpPr>
      <cdr:spPr>
        <a:xfrm xmlns:a="http://schemas.openxmlformats.org/drawingml/2006/main">
          <a:off x="2016224" y="1944216"/>
          <a:ext cx="648072"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zh-TW" sz="1600" dirty="0" smtClean="0"/>
            <a:t>-19</a:t>
          </a:r>
          <a:endParaRPr lang="zh-TW" altLang="en-US" sz="1600" dirty="0"/>
        </a:p>
      </cdr:txBody>
    </cdr:sp>
  </cdr:relSizeAnchor>
  <cdr:relSizeAnchor xmlns:cdr="http://schemas.openxmlformats.org/drawingml/2006/chartDrawing">
    <cdr:from>
      <cdr:x>0.36752</cdr:x>
      <cdr:y>0.5</cdr:y>
    </cdr:from>
    <cdr:to>
      <cdr:x>0.44444</cdr:x>
      <cdr:y>0.57143</cdr:y>
    </cdr:to>
    <cdr:sp macro="" textlink="">
      <cdr:nvSpPr>
        <cdr:cNvPr id="5" name="文字方塊 1"/>
        <cdr:cNvSpPr txBox="1"/>
      </cdr:nvSpPr>
      <cdr:spPr>
        <a:xfrm xmlns:a="http://schemas.openxmlformats.org/drawingml/2006/main">
          <a:off x="3096344" y="2520280"/>
          <a:ext cx="648072"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zh-TW" sz="1600" dirty="0" smtClean="0"/>
            <a:t>104</a:t>
          </a:r>
          <a:endParaRPr lang="zh-TW" altLang="en-US" sz="1600" dirty="0"/>
        </a:p>
      </cdr:txBody>
    </cdr:sp>
  </cdr:relSizeAnchor>
  <cdr:relSizeAnchor xmlns:cdr="http://schemas.openxmlformats.org/drawingml/2006/chartDrawing">
    <cdr:from>
      <cdr:x>0.08547</cdr:x>
      <cdr:y>0.61429</cdr:y>
    </cdr:from>
    <cdr:to>
      <cdr:x>0.16239</cdr:x>
      <cdr:y>0.68571</cdr:y>
    </cdr:to>
    <cdr:sp macro="" textlink="">
      <cdr:nvSpPr>
        <cdr:cNvPr id="6" name="文字方塊 1"/>
        <cdr:cNvSpPr txBox="1"/>
      </cdr:nvSpPr>
      <cdr:spPr>
        <a:xfrm xmlns:a="http://schemas.openxmlformats.org/drawingml/2006/main">
          <a:off x="720080" y="3096344"/>
          <a:ext cx="648072"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altLang="zh-TW" sz="1600" dirty="0" smtClean="0"/>
            <a:t>-244</a:t>
          </a:r>
          <a:endParaRPr lang="zh-TW" altLang="en-US" sz="1600" dirty="0"/>
        </a:p>
      </cdr:txBody>
    </cdr:sp>
  </cdr:relSizeAnchor>
</c:userShapes>
</file>

<file path=ppt/drawings/drawing2.xml><?xml version="1.0" encoding="utf-8"?>
<c:userShapes xmlns:c="http://schemas.openxmlformats.org/drawingml/2006/chart">
  <cdr:relSizeAnchor xmlns:cdr="http://schemas.openxmlformats.org/drawingml/2006/chartDrawing">
    <cdr:from>
      <cdr:x>0</cdr:x>
      <cdr:y>0</cdr:y>
    </cdr:from>
    <cdr:to>
      <cdr:x>0.21951</cdr:x>
      <cdr:y>0.10143</cdr:y>
    </cdr:to>
    <cdr:sp macro="" textlink="">
      <cdr:nvSpPr>
        <cdr:cNvPr id="2" name="文字方塊 1"/>
        <cdr:cNvSpPr txBox="1"/>
      </cdr:nvSpPr>
      <cdr:spPr>
        <a:xfrm xmlns:a="http://schemas.openxmlformats.org/drawingml/2006/main">
          <a:off x="0" y="0"/>
          <a:ext cx="648072" cy="46744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TW" sz="1200">
              <a:latin typeface="微軟正黑體" pitchFamily="34" charset="-120"/>
              <a:ea typeface="微軟正黑體" pitchFamily="34" charset="-120"/>
            </a:rPr>
            <a:t>(Rate)</a:t>
          </a:r>
          <a:endParaRPr lang="zh-TW" altLang="en-US" sz="1200">
            <a:latin typeface="微軟正黑體" pitchFamily="34" charset="-120"/>
            <a:ea typeface="微軟正黑體" pitchFamily="34" charset="-12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0.03333</cdr:x>
      <cdr:y>0</cdr:y>
    </cdr:from>
    <cdr:to>
      <cdr:x>0.26829</cdr:x>
      <cdr:y>0.14951</cdr:y>
    </cdr:to>
    <cdr:sp macro="" textlink="">
      <cdr:nvSpPr>
        <cdr:cNvPr id="2" name="文字方塊 1"/>
        <cdr:cNvSpPr txBox="1"/>
      </cdr:nvSpPr>
      <cdr:spPr>
        <a:xfrm xmlns:a="http://schemas.openxmlformats.org/drawingml/2006/main">
          <a:off x="98401" y="0"/>
          <a:ext cx="693687" cy="67667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TW" sz="1200">
              <a:latin typeface="微軟正黑體" pitchFamily="34" charset="-120"/>
              <a:ea typeface="微軟正黑體" pitchFamily="34" charset="-120"/>
            </a:rPr>
            <a:t>(Rate)</a:t>
          </a:r>
          <a:endParaRPr lang="zh-TW" altLang="en-US" sz="1200">
            <a:latin typeface="微軟正黑體" pitchFamily="34" charset="-120"/>
            <a:ea typeface="微軟正黑體" pitchFamily="34" charset="-120"/>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0.03333</cdr:x>
      <cdr:y>0</cdr:y>
    </cdr:from>
    <cdr:to>
      <cdr:x>0.2381</cdr:x>
      <cdr:y>0.10033</cdr:y>
    </cdr:to>
    <cdr:sp macro="" textlink="">
      <cdr:nvSpPr>
        <cdr:cNvPr id="2" name="文字方塊 1"/>
        <cdr:cNvSpPr txBox="1"/>
      </cdr:nvSpPr>
      <cdr:spPr>
        <a:xfrm xmlns:a="http://schemas.openxmlformats.org/drawingml/2006/main">
          <a:off x="100801" y="0"/>
          <a:ext cx="619279" cy="45514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zh-TW" sz="1200">
              <a:latin typeface="微軟正黑體" pitchFamily="34" charset="-120"/>
              <a:ea typeface="微軟正黑體" pitchFamily="34" charset="-120"/>
            </a:rPr>
            <a:t>(Rate)</a:t>
          </a:r>
          <a:endParaRPr lang="zh-TW" altLang="en-US" sz="1200">
            <a:latin typeface="微軟正黑體" pitchFamily="34" charset="-120"/>
            <a:ea typeface="微軟正黑體" pitchFamily="34" charset="-12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cdr:x>
      <cdr:y>0</cdr:y>
    </cdr:from>
    <cdr:to>
      <cdr:x>0.06125</cdr:x>
      <cdr:y>0.05634</cdr:y>
    </cdr:to>
    <cdr:sp macro="" textlink="">
      <cdr:nvSpPr>
        <cdr:cNvPr id="5" name="文字方塊 1"/>
        <cdr:cNvSpPr txBox="1"/>
      </cdr:nvSpPr>
      <cdr:spPr>
        <a:xfrm xmlns:a="http://schemas.openxmlformats.org/drawingml/2006/main">
          <a:off x="0" y="0"/>
          <a:ext cx="504056" cy="288032"/>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endParaRPr lang="zh-TW" altLang="en-US" sz="120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6400" cy="496967"/>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49688" y="0"/>
            <a:ext cx="2946400" cy="496967"/>
          </a:xfrm>
          <a:prstGeom prst="rect">
            <a:avLst/>
          </a:prstGeom>
        </p:spPr>
        <p:txBody>
          <a:bodyPr vert="horz" lIns="91440" tIns="45720" rIns="91440" bIns="45720" rtlCol="0"/>
          <a:lstStyle>
            <a:lvl1pPr algn="r">
              <a:defRPr sz="1200"/>
            </a:lvl1pPr>
          </a:lstStyle>
          <a:p>
            <a:fld id="{2BB471F7-9368-4703-B828-93DC25FC941F}" type="datetimeFigureOut">
              <a:rPr lang="zh-TW" altLang="en-US" smtClean="0"/>
              <a:pPr/>
              <a:t>2018/5/24</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9450" y="4715629"/>
            <a:ext cx="5438775" cy="4467939"/>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9429671"/>
            <a:ext cx="2946400" cy="496966"/>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49688" y="9429671"/>
            <a:ext cx="2946400" cy="496966"/>
          </a:xfrm>
          <a:prstGeom prst="rect">
            <a:avLst/>
          </a:prstGeom>
        </p:spPr>
        <p:txBody>
          <a:bodyPr vert="horz" lIns="91440" tIns="45720" rIns="91440" bIns="45720" rtlCol="0" anchor="b"/>
          <a:lstStyle>
            <a:lvl1pPr algn="r">
              <a:defRPr sz="1200"/>
            </a:lvl1pPr>
          </a:lstStyle>
          <a:p>
            <a:fld id="{1E3CF06F-A40F-4B4B-9FB5-9E51285BBD96}" type="slidenum">
              <a:rPr lang="zh-TW" altLang="en-US" smtClean="0"/>
              <a:pPr/>
              <a:t>‹#›</a:t>
            </a:fld>
            <a:endParaRPr lang="zh-TW" altLang="en-US"/>
          </a:p>
        </p:txBody>
      </p:sp>
    </p:spTree>
    <p:extLst>
      <p:ext uri="{BB962C8B-B14F-4D97-AF65-F5344CB8AC3E}">
        <p14:creationId xmlns="" xmlns:p14="http://schemas.microsoft.com/office/powerpoint/2010/main" val="192984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1E3CF06F-A40F-4B4B-9FB5-9E51285BBD96}" type="slidenum">
              <a:rPr lang="zh-TW" altLang="en-US" smtClean="0"/>
              <a:pPr/>
              <a:t>4</a:t>
            </a:fld>
            <a:endParaRPr lang="zh-TW"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1E3CF06F-A40F-4B4B-9FB5-9E51285BBD96}" type="slidenum">
              <a:rPr lang="zh-TW" altLang="en-US" smtClean="0"/>
              <a:pPr/>
              <a:t>21</a:t>
            </a:fld>
            <a:endParaRPr lang="zh-TW"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1E3CF06F-A40F-4B4B-9FB5-9E51285BBD96}" type="slidenum">
              <a:rPr lang="zh-TW" altLang="en-US" smtClean="0"/>
              <a:pPr/>
              <a:t>25</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4B036C00-6278-4F4F-8CBA-B7E8C3690ABC}" type="datetime1">
              <a:rPr lang="zh-TW" altLang="en-US" smtClean="0"/>
              <a:pPr/>
              <a:t>2018/5/24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FC20AA5C-BD31-4783-BBC1-F0A799353098}" type="datetime1">
              <a:rPr lang="zh-TW" altLang="en-US" smtClean="0"/>
              <a:pPr/>
              <a:t>2018/5/24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789FCBB0-A318-4A93-97D3-D91D85A6A7D5}" type="datetime1">
              <a:rPr lang="zh-TW" altLang="en-US" smtClean="0"/>
              <a:pPr/>
              <a:t>2018/5/24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EE791C71-5AB1-47C7-B33C-D77E73931E42}" type="datetime1">
              <a:rPr lang="zh-TW" altLang="en-US" smtClean="0"/>
              <a:pPr/>
              <a:t>2018/5/24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BA545347-0EA4-4BEC-B8FD-DD84F537382F}" type="datetime1">
              <a:rPr lang="zh-TW" altLang="en-US" smtClean="0"/>
              <a:pPr/>
              <a:t>2018/5/24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F98B7F8A-F46E-46AE-9061-D4C7B4B1A9A7}" type="datetime1">
              <a:rPr lang="zh-TW" altLang="en-US" smtClean="0"/>
              <a:pPr/>
              <a:t>2018/5/24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09F402D1-37AC-41EB-9451-0F02907A37D2}" type="datetime1">
              <a:rPr lang="zh-TW" altLang="en-US" smtClean="0"/>
              <a:pPr/>
              <a:t>2018/5/24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952CCB93-D364-465F-9A59-59AF244A72DF}" type="datetime1">
              <a:rPr lang="zh-TW" altLang="en-US" smtClean="0"/>
              <a:pPr/>
              <a:t>2018/5/24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A65516F1-DE27-4BB1-B06E-32083F8D3DAE}" type="datetime1">
              <a:rPr lang="zh-TW" altLang="en-US" smtClean="0"/>
              <a:pPr/>
              <a:t>2018/5/24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C2E17F5D-D065-4F58-927D-BCB51F875D60}" type="datetime1">
              <a:rPr lang="zh-TW" altLang="en-US" smtClean="0"/>
              <a:pPr/>
              <a:t>2018/5/24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E8A2BCE9-AB44-4FC1-9FE7-E43EB2DFEC10}" type="datetime1">
              <a:rPr lang="zh-TW" altLang="en-US" smtClean="0"/>
              <a:pPr/>
              <a:t>2018/5/24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F69D5B6A-9293-466E-8035-E639F1A4C53F}"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01E636A-FA13-4763-907A-AFCD9AAD7AD4}" type="datetime1">
              <a:rPr lang="zh-TW" altLang="en-US" smtClean="0"/>
              <a:pPr/>
              <a:t>2018/5/24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9D5B6A-9293-466E-8035-E639F1A4C53F}"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chart" Target="../charts/chart10.xml"/><Relationship Id="rId1" Type="http://schemas.openxmlformats.org/officeDocument/2006/relationships/slideLayout" Target="../slideLayouts/slideLayout4.xml"/><Relationship Id="rId4" Type="http://schemas.openxmlformats.org/officeDocument/2006/relationships/chart" Target="../charts/char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標題 2"/>
          <p:cNvSpPr>
            <a:spLocks noGrp="1"/>
          </p:cNvSpPr>
          <p:nvPr>
            <p:ph type="subTitle" idx="1"/>
          </p:nvPr>
        </p:nvSpPr>
        <p:spPr/>
        <p:txBody>
          <a:bodyPr/>
          <a:lstStyle/>
          <a:p>
            <a:r>
              <a:rPr lang="en-US" altLang="zh-TW" dirty="0"/>
              <a:t>(</a:t>
            </a:r>
            <a:r>
              <a:rPr lang="en-US" altLang="zh-TW" dirty="0" smtClean="0"/>
              <a:t>23-5-2018</a:t>
            </a:r>
            <a:r>
              <a:rPr lang="en-US" altLang="zh-TW" dirty="0"/>
              <a:t>)</a:t>
            </a:r>
            <a:endParaRPr lang="zh-TW" altLang="en-US" dirty="0"/>
          </a:p>
        </p:txBody>
      </p:sp>
      <p:pic>
        <p:nvPicPr>
          <p:cNvPr id="4" name="圖片 3" descr="HKCSS_hor_pantone_s.jpg"/>
          <p:cNvPicPr>
            <a:picLocks noChangeAspect="1"/>
          </p:cNvPicPr>
          <p:nvPr/>
        </p:nvPicPr>
        <p:blipFill>
          <a:blip r:embed="rId2" cstate="print"/>
          <a:stretch>
            <a:fillRect/>
          </a:stretch>
        </p:blipFill>
        <p:spPr>
          <a:xfrm>
            <a:off x="323528" y="260648"/>
            <a:ext cx="3960440" cy="1296144"/>
          </a:xfrm>
          <a:prstGeom prst="rect">
            <a:avLst/>
          </a:prstGeom>
        </p:spPr>
      </p:pic>
      <p:sp>
        <p:nvSpPr>
          <p:cNvPr id="8" name="標題 1"/>
          <p:cNvSpPr>
            <a:spLocks noGrp="1"/>
          </p:cNvSpPr>
          <p:nvPr>
            <p:ph type="ctrTitle"/>
          </p:nvPr>
        </p:nvSpPr>
        <p:spPr>
          <a:xfrm>
            <a:off x="0" y="2130425"/>
            <a:ext cx="9144000" cy="1470025"/>
          </a:xfrm>
        </p:spPr>
        <p:txBody>
          <a:bodyPr>
            <a:normAutofit/>
          </a:bodyPr>
          <a:lstStyle/>
          <a:p>
            <a:r>
              <a:rPr lang="en-US" altLang="zh-TW" sz="3600" dirty="0">
                <a:latin typeface="Arial Black" pitchFamily="34" charset="0"/>
                <a:ea typeface="微軟正黑體" pitchFamily="34" charset="-120"/>
              </a:rPr>
              <a:t>Social Development Index 2018</a:t>
            </a:r>
            <a:endParaRPr lang="zh-TW" altLang="en-US" sz="3600">
              <a:latin typeface="Arial Black" pitchFamily="34" charset="0"/>
              <a:ea typeface="微軟正黑體" pitchFamily="34" charset="-120"/>
            </a:endParaRPr>
          </a:p>
        </p:txBody>
      </p:sp>
      <p:pic>
        <p:nvPicPr>
          <p:cNvPr id="7" name="圖片 6" descr="acknowledgement-of-Chest_1.jpg"/>
          <p:cNvPicPr>
            <a:picLocks noChangeAspect="1"/>
          </p:cNvPicPr>
          <p:nvPr/>
        </p:nvPicPr>
        <p:blipFill>
          <a:blip r:embed="rId3" cstate="print"/>
          <a:stretch>
            <a:fillRect/>
          </a:stretch>
        </p:blipFill>
        <p:spPr>
          <a:xfrm>
            <a:off x="6012160" y="5589240"/>
            <a:ext cx="2664296" cy="98264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圖表 1"/>
          <p:cNvGraphicFramePr/>
          <p:nvPr/>
        </p:nvGraphicFramePr>
        <p:xfrm>
          <a:off x="323528" y="332656"/>
          <a:ext cx="8424936" cy="5976664"/>
        </p:xfrm>
        <a:graphic>
          <a:graphicData uri="http://schemas.openxmlformats.org/drawingml/2006/chart">
            <c:chart xmlns:c="http://schemas.openxmlformats.org/drawingml/2006/chart" xmlns:r="http://schemas.openxmlformats.org/officeDocument/2006/relationships" r:id="rId2"/>
          </a:graphicData>
        </a:graphic>
      </p:graphicFrame>
      <p:sp>
        <p:nvSpPr>
          <p:cNvPr id="3" name="投影片編號版面配置區 2"/>
          <p:cNvSpPr>
            <a:spLocks noGrp="1"/>
          </p:cNvSpPr>
          <p:nvPr>
            <p:ph type="sldNum" sz="quarter" idx="12"/>
          </p:nvPr>
        </p:nvSpPr>
        <p:spPr/>
        <p:txBody>
          <a:bodyPr/>
          <a:lstStyle/>
          <a:p>
            <a:fld id="{F69D5B6A-9293-466E-8035-E639F1A4C53F}" type="slidenum">
              <a:rPr lang="zh-TW" altLang="en-US" smtClean="0"/>
              <a:pPr/>
              <a:t>10</a:t>
            </a:fld>
            <a:endParaRPr lang="zh-TW"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1691680" y="1988840"/>
          <a:ext cx="5832648" cy="1872209"/>
        </p:xfrm>
        <a:graphic>
          <a:graphicData uri="http://schemas.openxmlformats.org/drawingml/2006/table">
            <a:tbl>
              <a:tblPr firstRow="1" bandRow="1">
                <a:tableStyleId>{5C22544A-7EE6-4342-B048-85BDC9FD1C3A}</a:tableStyleId>
              </a:tblPr>
              <a:tblGrid>
                <a:gridCol w="1944216">
                  <a:extLst>
                    <a:ext uri="{9D8B030D-6E8A-4147-A177-3AD203B41FA5}">
                      <a16:colId xmlns="" xmlns:a16="http://schemas.microsoft.com/office/drawing/2014/main" val="20000"/>
                    </a:ext>
                  </a:extLst>
                </a:gridCol>
                <a:gridCol w="1944216">
                  <a:extLst>
                    <a:ext uri="{9D8B030D-6E8A-4147-A177-3AD203B41FA5}">
                      <a16:colId xmlns="" xmlns:a16="http://schemas.microsoft.com/office/drawing/2014/main" val="20001"/>
                    </a:ext>
                  </a:extLst>
                </a:gridCol>
                <a:gridCol w="1944216">
                  <a:extLst>
                    <a:ext uri="{9D8B030D-6E8A-4147-A177-3AD203B41FA5}">
                      <a16:colId xmlns="" xmlns:a16="http://schemas.microsoft.com/office/drawing/2014/main" val="20002"/>
                    </a:ext>
                  </a:extLst>
                </a:gridCol>
              </a:tblGrid>
              <a:tr h="873698">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998511">
                <a:tc>
                  <a:txBody>
                    <a:bodyPr/>
                    <a:lstStyle/>
                    <a:p>
                      <a:pPr algn="ctr" fontAlgn="b"/>
                      <a:r>
                        <a:rPr lang="en-US" altLang="zh-TW" sz="1600" b="0" i="0" u="none" strike="noStrike" kern="1200" dirty="0">
                          <a:solidFill>
                            <a:srgbClr val="000000"/>
                          </a:solidFill>
                          <a:latin typeface="微軟正黑體" pitchFamily="34" charset="-120"/>
                          <a:ea typeface="微軟正黑體" pitchFamily="34" charset="-120"/>
                          <a:cs typeface="+mn-cs"/>
                        </a:rPr>
                        <a:t>0.533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0.537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0.539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bl>
          </a:graphicData>
        </a:graphic>
      </p:graphicFrame>
      <p:sp>
        <p:nvSpPr>
          <p:cNvPr id="13" name="標題 12"/>
          <p:cNvSpPr>
            <a:spLocks noGrp="1"/>
          </p:cNvSpPr>
          <p:nvPr>
            <p:ph type="title"/>
          </p:nvPr>
        </p:nvSpPr>
        <p:spPr/>
        <p:txBody>
          <a:bodyPr>
            <a:noAutofit/>
          </a:bodyPr>
          <a:lstStyle/>
          <a:p>
            <a:pPr algn="l"/>
            <a:r>
              <a:rPr lang="en-US" altLang="zh-TW" sz="1800" b="1" dirty="0">
                <a:latin typeface="Arial" pitchFamily="34" charset="0"/>
                <a:ea typeface="微軟正黑體" pitchFamily="34" charset="-120"/>
                <a:cs typeface="Arial" pitchFamily="34" charset="0"/>
              </a:rPr>
              <a:t>Supplementary Data  </a:t>
            </a:r>
            <a:r>
              <a:rPr lang="en-US" altLang="zh-TW" sz="2200" b="1" dirty="0">
                <a:latin typeface="Arial" pitchFamily="34" charset="0"/>
                <a:ea typeface="微軟正黑體" pitchFamily="34" charset="-120"/>
                <a:cs typeface="Arial" pitchFamily="34" charset="0"/>
              </a:rPr>
              <a:t/>
            </a:r>
            <a:br>
              <a:rPr lang="en-US" altLang="zh-TW" sz="2200" b="1" dirty="0">
                <a:latin typeface="Arial" pitchFamily="34" charset="0"/>
                <a:ea typeface="微軟正黑體" pitchFamily="34" charset="-120"/>
                <a:cs typeface="Arial" pitchFamily="34" charset="0"/>
              </a:rPr>
            </a:br>
            <a:r>
              <a:rPr lang="en-US" altLang="zh-TW" sz="2200" b="1" dirty="0">
                <a:latin typeface="Arial" pitchFamily="34" charset="0"/>
                <a:ea typeface="微軟正黑體" pitchFamily="34" charset="-120"/>
                <a:cs typeface="Arial" pitchFamily="34" charset="0"/>
              </a:rPr>
              <a:t>Unimproved Severe</a:t>
            </a:r>
            <a:r>
              <a:rPr lang="zh-TW" altLang="en-US" sz="2200" b="1">
                <a:latin typeface="Arial" pitchFamily="34" charset="0"/>
                <a:ea typeface="微軟正黑體" pitchFamily="34" charset="-120"/>
                <a:cs typeface="Arial" pitchFamily="34" charset="0"/>
              </a:rPr>
              <a:t> </a:t>
            </a:r>
            <a:r>
              <a:rPr lang="en-US" altLang="zh-TW" sz="2200" b="1" dirty="0">
                <a:latin typeface="Arial" pitchFamily="34" charset="0"/>
                <a:ea typeface="微軟正黑體" pitchFamily="34" charset="-120"/>
                <a:cs typeface="Arial" pitchFamily="34" charset="0"/>
              </a:rPr>
              <a:t>Income Disparity</a:t>
            </a:r>
            <a:endParaRPr lang="zh-TW" altLang="en-US" sz="2200" b="1">
              <a:latin typeface="Arial" pitchFamily="34" charset="0"/>
              <a:ea typeface="微軟正黑體" pitchFamily="34" charset="-120"/>
              <a:cs typeface="Arial" pitchFamily="34" charset="0"/>
            </a:endParaRPr>
          </a:p>
        </p:txBody>
      </p:sp>
      <p:sp>
        <p:nvSpPr>
          <p:cNvPr id="5" name="投影片編號版面配置區 4"/>
          <p:cNvSpPr>
            <a:spLocks noGrp="1"/>
          </p:cNvSpPr>
          <p:nvPr>
            <p:ph type="sldNum" sz="quarter" idx="12"/>
          </p:nvPr>
        </p:nvSpPr>
        <p:spPr/>
        <p:txBody>
          <a:bodyPr/>
          <a:lstStyle/>
          <a:p>
            <a:fld id="{F69D5B6A-9293-466E-8035-E639F1A4C53F}" type="slidenum">
              <a:rPr lang="zh-TW" altLang="en-US" smtClean="0"/>
              <a:pPr/>
              <a:t>11</a:t>
            </a:fld>
            <a:endParaRPr lang="zh-TW" altLang="en-US"/>
          </a:p>
        </p:txBody>
      </p:sp>
      <p:sp>
        <p:nvSpPr>
          <p:cNvPr id="9" name="文字方塊 8"/>
          <p:cNvSpPr txBox="1"/>
          <p:nvPr/>
        </p:nvSpPr>
        <p:spPr>
          <a:xfrm>
            <a:off x="323528" y="5517232"/>
            <a:ext cx="8496944" cy="954107"/>
          </a:xfrm>
          <a:prstGeom prst="rect">
            <a:avLst/>
          </a:prstGeom>
          <a:noFill/>
        </p:spPr>
        <p:txBody>
          <a:bodyPr wrap="square" rtlCol="0">
            <a:spAutoFit/>
          </a:bodyPr>
          <a:lstStyle/>
          <a:p>
            <a:r>
              <a:rPr lang="en-US" altLang="zh-TW" sz="1400" dirty="0">
                <a:latin typeface="Arial" pitchFamily="34" charset="0"/>
                <a:ea typeface="微軟正黑體" pitchFamily="34" charset="-120"/>
                <a:cs typeface="Arial" pitchFamily="34" charset="0"/>
              </a:rPr>
              <a:t>Notes</a:t>
            </a:r>
            <a:r>
              <a:rPr lang="en-US" altLang="zh-TW" sz="1400" baseline="30000" dirty="0">
                <a:latin typeface="Arial" pitchFamily="34" charset="0"/>
                <a:ea typeface="微軟正黑體" pitchFamily="34" charset="-120"/>
                <a:cs typeface="Arial" pitchFamily="34" charset="0"/>
              </a:rPr>
              <a:t>1</a:t>
            </a:r>
            <a:r>
              <a:rPr lang="en-US" altLang="zh-TW" sz="1400" dirty="0">
                <a:latin typeface="Arial" pitchFamily="34" charset="0"/>
                <a:ea typeface="微軟正黑體" pitchFamily="34" charset="-120"/>
                <a:cs typeface="Arial" pitchFamily="34" charset="0"/>
              </a:rPr>
              <a:t>:</a:t>
            </a:r>
            <a:r>
              <a:rPr lang="zh-TW" altLang="en-US" sz="1400" dirty="0">
                <a:latin typeface="Arial" pitchFamily="34" charset="0"/>
                <a:ea typeface="微軟正黑體" pitchFamily="34" charset="-120"/>
                <a:cs typeface="Arial" pitchFamily="34" charset="0"/>
              </a:rPr>
              <a:t> </a:t>
            </a:r>
            <a:r>
              <a:rPr lang="en-US" altLang="zh-TW" sz="1400" dirty="0">
                <a:latin typeface="Arial" pitchFamily="34" charset="0"/>
                <a:ea typeface="微軟正黑體" pitchFamily="34" charset="-120"/>
                <a:cs typeface="Arial" pitchFamily="34" charset="0"/>
              </a:rPr>
              <a:t>  Gini Coefficient is to measure the income disparity and commonly used by other economies. Gini Coefficient takes a value between 0 and 1. In general, the higher the Gini Coefficient, the more the disparity it implies</a:t>
            </a:r>
            <a:endParaRPr lang="en-US" altLang="zh-HK" sz="1400" dirty="0">
              <a:latin typeface="Arial" pitchFamily="34" charset="0"/>
              <a:ea typeface="微軟正黑體" pitchFamily="34" charset="-120"/>
              <a:cs typeface="Arial" pitchFamily="34" charset="0"/>
            </a:endParaRPr>
          </a:p>
          <a:p>
            <a:endParaRPr lang="en-US" altLang="zh-TW" sz="1400" dirty="0">
              <a:latin typeface="Arial" pitchFamily="34" charset="0"/>
              <a:ea typeface="微軟正黑體" pitchFamily="34" charset="-120"/>
              <a:cs typeface="Arial" pitchFamily="34" charset="0"/>
            </a:endParaRPr>
          </a:p>
        </p:txBody>
      </p:sp>
      <p:sp>
        <p:nvSpPr>
          <p:cNvPr id="8" name="矩形 7"/>
          <p:cNvSpPr/>
          <p:nvPr/>
        </p:nvSpPr>
        <p:spPr>
          <a:xfrm>
            <a:off x="1691680" y="1412776"/>
            <a:ext cx="3777188" cy="400110"/>
          </a:xfrm>
          <a:prstGeom prst="rect">
            <a:avLst/>
          </a:prstGeom>
        </p:spPr>
        <p:txBody>
          <a:bodyPr wrap="none">
            <a:spAutoFit/>
          </a:bodyPr>
          <a:lstStyle/>
          <a:p>
            <a:r>
              <a:rPr lang="en-US" altLang="zh-TW" sz="2000" dirty="0">
                <a:latin typeface="Arial" pitchFamily="34" charset="0"/>
                <a:cs typeface="Arial" pitchFamily="34" charset="0"/>
              </a:rPr>
              <a:t>Gini Coefficient</a:t>
            </a:r>
            <a:r>
              <a:rPr lang="en-US" altLang="zh-TW" dirty="0"/>
              <a:t> </a:t>
            </a:r>
            <a:r>
              <a:rPr lang="en-US" altLang="zh-TW" b="1" baseline="30000" dirty="0" smtClean="0">
                <a:solidFill>
                  <a:srgbClr val="000000"/>
                </a:solidFill>
                <a:latin typeface="微軟正黑體" pitchFamily="34" charset="-120"/>
                <a:ea typeface="微軟正黑體" pitchFamily="34" charset="-120"/>
              </a:rPr>
              <a:t>1 </a:t>
            </a:r>
            <a:r>
              <a:rPr lang="zh-TW" altLang="en-US" b="1" baseline="30000" dirty="0" smtClean="0">
                <a:latin typeface="微軟正黑體" pitchFamily="34" charset="-120"/>
                <a:ea typeface="微軟正黑體" pitchFamily="34" charset="-120"/>
              </a:rPr>
              <a:t> </a:t>
            </a:r>
            <a:r>
              <a:rPr lang="en-US" altLang="zh-TW" b="1" dirty="0">
                <a:latin typeface="微軟正黑體" pitchFamily="34" charset="-120"/>
                <a:ea typeface="微軟正黑體" pitchFamily="34" charset="-120"/>
              </a:rPr>
              <a:t>(2006</a:t>
            </a:r>
            <a:r>
              <a:rPr lang="zh-TW" altLang="en-US" b="1" dirty="0">
                <a:latin typeface="微軟正黑體" pitchFamily="34" charset="-120"/>
                <a:ea typeface="微軟正黑體" pitchFamily="34" charset="-120"/>
              </a:rPr>
              <a:t> </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 </a:t>
            </a:r>
            <a:r>
              <a:rPr lang="en-US" altLang="zh-TW" b="1" dirty="0">
                <a:latin typeface="微軟正黑體" pitchFamily="34" charset="-120"/>
                <a:ea typeface="微軟正黑體" pitchFamily="34" charset="-120"/>
              </a:rPr>
              <a:t>2016)</a:t>
            </a:r>
            <a:endParaRPr lang="zh-TW" altLang="en-US" dirty="0"/>
          </a:p>
        </p:txBody>
      </p:sp>
      <p:sp>
        <p:nvSpPr>
          <p:cNvPr id="10" name="文字方塊 9"/>
          <p:cNvSpPr txBox="1"/>
          <p:nvPr/>
        </p:nvSpPr>
        <p:spPr>
          <a:xfrm>
            <a:off x="3491880" y="3933056"/>
            <a:ext cx="4068040" cy="830997"/>
          </a:xfrm>
          <a:prstGeom prst="rect">
            <a:avLst/>
          </a:prstGeom>
          <a:noFill/>
        </p:spPr>
        <p:txBody>
          <a:bodyPr wrap="square" rtlCol="0">
            <a:spAutoFit/>
          </a:bodyPr>
          <a:lstStyle/>
          <a:p>
            <a:pPr algn="r"/>
            <a:r>
              <a:rPr lang="en-US" altLang="zh-TW" sz="1600" dirty="0">
                <a:latin typeface="Arial Narrow" pitchFamily="34" charset="0"/>
                <a:ea typeface="微軟正黑體" pitchFamily="34" charset="-120"/>
              </a:rPr>
              <a:t>Census and Statistics Department</a:t>
            </a:r>
          </a:p>
          <a:p>
            <a:pPr algn="r"/>
            <a:r>
              <a:rPr lang="en-US" altLang="zh-TW" sz="1600" dirty="0">
                <a:latin typeface="Arial Narrow" pitchFamily="34" charset="0"/>
                <a:ea typeface="微軟正黑體" pitchFamily="34" charset="-120"/>
              </a:rPr>
              <a:t>&lt;Hong Kong 2016 Population By-census : Household Income Distribution in Hong Kong&gt;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12</a:t>
            </a:fld>
            <a:endParaRPr lang="zh-TW" altLang="en-US"/>
          </a:p>
        </p:txBody>
      </p:sp>
      <p:sp>
        <p:nvSpPr>
          <p:cNvPr id="6" name="文字方塊 5"/>
          <p:cNvSpPr txBox="1"/>
          <p:nvPr/>
        </p:nvSpPr>
        <p:spPr>
          <a:xfrm>
            <a:off x="248478" y="4724963"/>
            <a:ext cx="8640961" cy="1785104"/>
          </a:xfrm>
          <a:prstGeom prst="rect">
            <a:avLst/>
          </a:prstGeom>
          <a:noFill/>
        </p:spPr>
        <p:txBody>
          <a:bodyPr wrap="square" rtlCol="0">
            <a:spAutoFit/>
          </a:bodyPr>
          <a:lstStyle/>
          <a:p>
            <a:pPr algn="just"/>
            <a:r>
              <a:rPr lang="en-US" altLang="zh-TW" sz="2200" b="1" dirty="0"/>
              <a:t>Continuous decline in Housing Index </a:t>
            </a:r>
            <a:r>
              <a:rPr lang="en-US" altLang="zh-TW" sz="2200" b="1" dirty="0" smtClean="0"/>
              <a:t>is due partially to </a:t>
            </a:r>
            <a:r>
              <a:rPr lang="en-US" altLang="zh-TW" sz="2200" b="1" dirty="0"/>
              <a:t>increasing proportion of housing expenses in total household expenses. Households have to reduce other living expenses to afford housing. There is an increasing number of cases on the waiting list of public rental housing.</a:t>
            </a:r>
            <a:endParaRPr lang="zh-TW" altLang="en-US" sz="2200" b="1" dirty="0"/>
          </a:p>
        </p:txBody>
      </p:sp>
      <p:graphicFrame>
        <p:nvGraphicFramePr>
          <p:cNvPr id="8" name="表格 7"/>
          <p:cNvGraphicFramePr>
            <a:graphicFrameLocks noGrp="1"/>
          </p:cNvGraphicFramePr>
          <p:nvPr>
            <p:extLst>
              <p:ext uri="{D42A27DB-BD31-4B8C-83A1-F6EECF244321}">
                <p14:modId xmlns="" xmlns:p14="http://schemas.microsoft.com/office/powerpoint/2010/main" val="960453764"/>
              </p:ext>
            </p:extLst>
          </p:nvPr>
        </p:nvGraphicFramePr>
        <p:xfrm>
          <a:off x="251520" y="1268760"/>
          <a:ext cx="8640961" cy="3072176"/>
        </p:xfrm>
        <a:graphic>
          <a:graphicData uri="http://schemas.openxmlformats.org/drawingml/2006/table">
            <a:tbl>
              <a:tblPr firstRow="1" bandRow="1">
                <a:tableStyleId>{5C22544A-7EE6-4342-B048-85BDC9FD1C3A}</a:tableStyleId>
              </a:tblPr>
              <a:tblGrid>
                <a:gridCol w="2800513">
                  <a:extLst>
                    <a:ext uri="{9D8B030D-6E8A-4147-A177-3AD203B41FA5}">
                      <a16:colId xmlns="" xmlns:a16="http://schemas.microsoft.com/office/drawing/2014/main" val="20000"/>
                    </a:ext>
                  </a:extLst>
                </a:gridCol>
                <a:gridCol w="973408">
                  <a:extLst>
                    <a:ext uri="{9D8B030D-6E8A-4147-A177-3AD203B41FA5}">
                      <a16:colId xmlns="" xmlns:a16="http://schemas.microsoft.com/office/drawing/2014/main" val="20001"/>
                    </a:ext>
                  </a:extLst>
                </a:gridCol>
                <a:gridCol w="973408">
                  <a:extLst>
                    <a:ext uri="{9D8B030D-6E8A-4147-A177-3AD203B41FA5}">
                      <a16:colId xmlns="" xmlns:a16="http://schemas.microsoft.com/office/drawing/2014/main" val="20002"/>
                    </a:ext>
                  </a:extLst>
                </a:gridCol>
                <a:gridCol w="973408">
                  <a:extLst>
                    <a:ext uri="{9D8B030D-6E8A-4147-A177-3AD203B41FA5}">
                      <a16:colId xmlns="" xmlns:a16="http://schemas.microsoft.com/office/drawing/2014/main" val="20003"/>
                    </a:ext>
                  </a:extLst>
                </a:gridCol>
                <a:gridCol w="973408">
                  <a:extLst>
                    <a:ext uri="{9D8B030D-6E8A-4147-A177-3AD203B41FA5}">
                      <a16:colId xmlns="" xmlns:a16="http://schemas.microsoft.com/office/drawing/2014/main" val="20004"/>
                    </a:ext>
                  </a:extLst>
                </a:gridCol>
                <a:gridCol w="973408">
                  <a:extLst>
                    <a:ext uri="{9D8B030D-6E8A-4147-A177-3AD203B41FA5}">
                      <a16:colId xmlns="" xmlns:a16="http://schemas.microsoft.com/office/drawing/2014/main" val="20005"/>
                    </a:ext>
                  </a:extLst>
                </a:gridCol>
                <a:gridCol w="973408">
                  <a:extLst>
                    <a:ext uri="{9D8B030D-6E8A-4147-A177-3AD203B41FA5}">
                      <a16:colId xmlns="" xmlns:a16="http://schemas.microsoft.com/office/drawing/2014/main" val="20006"/>
                    </a:ext>
                  </a:extLst>
                </a:gridCol>
              </a:tblGrid>
              <a:tr h="1008112">
                <a:tc>
                  <a:txBody>
                    <a:bodyPr/>
                    <a:lstStyle/>
                    <a:p>
                      <a:endParaRPr lang="zh-TW"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032032">
                <a:tc>
                  <a:txBody>
                    <a:bodyPr/>
                    <a:lstStyle/>
                    <a:p>
                      <a:pPr algn="l" fontAlgn="ctr"/>
                      <a:r>
                        <a:rPr lang="en-US" altLang="zh-TW" sz="1800" b="0" i="0" u="none" strike="noStrike" dirty="0">
                          <a:solidFill>
                            <a:srgbClr val="000000"/>
                          </a:solidFill>
                          <a:latin typeface="Arial" pitchFamily="34" charset="0"/>
                          <a:ea typeface="微軟正黑體" pitchFamily="34" charset="-120"/>
                          <a:cs typeface="Arial" pitchFamily="34" charset="0"/>
                        </a:rPr>
                        <a:t>Expenditure on housing as share of total household expenditure(-)</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dirty="0">
                          <a:solidFill>
                            <a:srgbClr val="000000"/>
                          </a:solidFill>
                          <a:latin typeface="微軟正黑體" pitchFamily="34" charset="-120"/>
                          <a:ea typeface="微軟正黑體" pitchFamily="34" charset="-120"/>
                          <a:cs typeface="+mn-cs"/>
                        </a:rPr>
                        <a:t>30.6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30.6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32.8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32.8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32.8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chemeClr val="bg1"/>
                          </a:solidFill>
                          <a:latin typeface="微軟正黑體" pitchFamily="34" charset="-120"/>
                          <a:ea typeface="微軟正黑體" pitchFamily="34" charset="-120"/>
                        </a:rPr>
                        <a:t>35.8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1032032">
                <a:tc>
                  <a:txBody>
                    <a:bodyPr/>
                    <a:lstStyle/>
                    <a:p>
                      <a:pPr algn="l" fontAlgn="ctr"/>
                      <a:r>
                        <a:rPr lang="en-US" altLang="zh-TW" sz="1800" b="0" i="0" u="none" strike="noStrike" dirty="0">
                          <a:solidFill>
                            <a:srgbClr val="000000"/>
                          </a:solidFill>
                          <a:latin typeface="Arial" pitchFamily="34" charset="0"/>
                          <a:ea typeface="微軟正黑體" pitchFamily="34" charset="-120"/>
                          <a:cs typeface="Arial" pitchFamily="34" charset="0"/>
                        </a:rPr>
                        <a:t>No. of waiting list applicants for Housing Authority rental flats(-)</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106,575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111,264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145,000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189,500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248,100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chemeClr val="bg1"/>
                          </a:solidFill>
                          <a:latin typeface="微軟正黑體" pitchFamily="34" charset="-120"/>
                          <a:ea typeface="微軟正黑體" pitchFamily="34" charset="-120"/>
                        </a:rPr>
                        <a:t>284,800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bl>
          </a:graphicData>
        </a:graphic>
      </p:graphicFrame>
      <p:sp>
        <p:nvSpPr>
          <p:cNvPr id="9" name="文字方塊 8"/>
          <p:cNvSpPr txBox="1"/>
          <p:nvPr/>
        </p:nvSpPr>
        <p:spPr>
          <a:xfrm>
            <a:off x="0" y="404664"/>
            <a:ext cx="9144000" cy="523220"/>
          </a:xfrm>
          <a:prstGeom prst="rect">
            <a:avLst/>
          </a:prstGeom>
          <a:noFill/>
        </p:spPr>
        <p:txBody>
          <a:bodyPr wrap="square" rtlCol="0">
            <a:spAutoFit/>
          </a:bodyPr>
          <a:lstStyle/>
          <a:p>
            <a:pPr algn="ctr"/>
            <a:r>
              <a:rPr lang="en-US" altLang="zh-TW" sz="2800" b="1" dirty="0">
                <a:latin typeface="Arial" pitchFamily="34" charset="0"/>
                <a:ea typeface="微軟正黑體" pitchFamily="34" charset="-120"/>
                <a:cs typeface="Arial" pitchFamily="34" charset="0"/>
              </a:rPr>
              <a:t>Sub-index - Housing</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(2006</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2016)</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idx="1"/>
          </p:nvPr>
        </p:nvGraphicFramePr>
        <p:xfrm>
          <a:off x="251520" y="1268760"/>
          <a:ext cx="8568952"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4" name="投影片編號版面配置區 3"/>
          <p:cNvSpPr>
            <a:spLocks noGrp="1"/>
          </p:cNvSpPr>
          <p:nvPr>
            <p:ph type="sldNum" sz="quarter" idx="12"/>
          </p:nvPr>
        </p:nvSpPr>
        <p:spPr>
          <a:xfrm>
            <a:off x="8450088" y="6453336"/>
            <a:ext cx="442392" cy="365125"/>
          </a:xfrm>
        </p:spPr>
        <p:txBody>
          <a:bodyPr/>
          <a:lstStyle/>
          <a:p>
            <a:fld id="{F69D5B6A-9293-466E-8035-E639F1A4C53F}" type="slidenum">
              <a:rPr lang="zh-TW" altLang="en-US" smtClean="0"/>
              <a:pPr/>
              <a:t>13</a:t>
            </a:fld>
            <a:endParaRPr lang="zh-TW" altLang="en-US"/>
          </a:p>
        </p:txBody>
      </p:sp>
      <p:sp>
        <p:nvSpPr>
          <p:cNvPr id="7" name="文字方塊 6"/>
          <p:cNvSpPr txBox="1"/>
          <p:nvPr/>
        </p:nvSpPr>
        <p:spPr>
          <a:xfrm>
            <a:off x="4644008" y="6165304"/>
            <a:ext cx="3816424" cy="523220"/>
          </a:xfrm>
          <a:prstGeom prst="rect">
            <a:avLst/>
          </a:prstGeom>
          <a:noFill/>
        </p:spPr>
        <p:txBody>
          <a:bodyPr wrap="square" rtlCol="0">
            <a:spAutoFit/>
          </a:bodyPr>
          <a:lstStyle/>
          <a:p>
            <a:pPr algn="r"/>
            <a:r>
              <a:rPr lang="en-US" altLang="zh-TW" sz="1400" dirty="0">
                <a:latin typeface="Arial Narrow" pitchFamily="34" charset="0"/>
                <a:ea typeface="微軟正黑體" pitchFamily="34" charset="-120"/>
              </a:rPr>
              <a:t>Hong Kong Housing Authority</a:t>
            </a:r>
          </a:p>
          <a:p>
            <a:pPr algn="r"/>
            <a:r>
              <a:rPr lang="en-US" altLang="zh-TW" sz="1400" dirty="0">
                <a:latin typeface="Arial Narrow" pitchFamily="34" charset="0"/>
                <a:ea typeface="微軟正黑體" pitchFamily="34" charset="-120"/>
              </a:rPr>
              <a:t>&lt;</a:t>
            </a:r>
            <a:r>
              <a:rPr lang="en-US" altLang="zh-TW" sz="1400" dirty="0">
                <a:latin typeface="Arial Narrow" pitchFamily="34" charset="0"/>
              </a:rPr>
              <a:t> Survey on Public Rental Housing Applicants </a:t>
            </a:r>
            <a:r>
              <a:rPr lang="en-US" altLang="zh-TW" sz="1400" dirty="0">
                <a:latin typeface="Arial Narrow" pitchFamily="34" charset="0"/>
                <a:ea typeface="微軟正黑體" pitchFamily="34" charset="-120"/>
              </a:rPr>
              <a:t>&gt;</a:t>
            </a:r>
            <a:endParaRPr lang="zh-TW" altLang="en-US" sz="1400">
              <a:latin typeface="Arial Narrow" pitchFamily="34" charset="0"/>
              <a:ea typeface="微軟正黑體" pitchFamily="34" charset="-120"/>
            </a:endParaRPr>
          </a:p>
        </p:txBody>
      </p:sp>
      <p:sp>
        <p:nvSpPr>
          <p:cNvPr id="10" name="矩形 9"/>
          <p:cNvSpPr/>
          <p:nvPr/>
        </p:nvSpPr>
        <p:spPr>
          <a:xfrm>
            <a:off x="107504" y="44624"/>
            <a:ext cx="8928992" cy="923330"/>
          </a:xfrm>
          <a:prstGeom prst="rect">
            <a:avLst/>
          </a:prstGeom>
        </p:spPr>
        <p:txBody>
          <a:bodyPr wrap="square">
            <a:spAutoFit/>
          </a:bodyPr>
          <a:lstStyle/>
          <a:p>
            <a:r>
              <a:rPr lang="en-US" altLang="zh-TW" b="1" dirty="0">
                <a:latin typeface="Arial" pitchFamily="34" charset="0"/>
                <a:ea typeface="微軟正黑體" pitchFamily="34" charset="-120"/>
                <a:cs typeface="Arial" pitchFamily="34" charset="0"/>
              </a:rPr>
              <a:t>Supplementary Data</a:t>
            </a:r>
            <a:r>
              <a:rPr lang="zh-TW" altLang="en-US" b="1">
                <a:latin typeface="Arial" pitchFamily="34" charset="0"/>
                <a:ea typeface="微軟正黑體" pitchFamily="34" charset="-120"/>
                <a:cs typeface="Arial" pitchFamily="34" charset="0"/>
              </a:rPr>
              <a:t> </a:t>
            </a:r>
            <a:r>
              <a:rPr lang="en-US" altLang="zh-TW" b="1" dirty="0">
                <a:latin typeface="Arial" pitchFamily="34" charset="0"/>
                <a:ea typeface="微軟正黑體" pitchFamily="34" charset="-120"/>
                <a:cs typeface="Arial" pitchFamily="34" charset="0"/>
              </a:rPr>
              <a:t>– </a:t>
            </a:r>
          </a:p>
          <a:p>
            <a:pPr algn="just"/>
            <a:r>
              <a:rPr lang="en-US" altLang="zh-TW" b="1" dirty="0">
                <a:latin typeface="Arial" pitchFamily="34" charset="0"/>
                <a:ea typeface="微軟正黑體" pitchFamily="34" charset="-120"/>
                <a:cs typeface="Arial" pitchFamily="34" charset="0"/>
              </a:rPr>
              <a:t>Number of waiting list applicants for housing authority rental flats and average waiting time in year by year (2006</a:t>
            </a:r>
            <a:r>
              <a:rPr lang="zh-TW" altLang="en-US" b="1">
                <a:latin typeface="Arial" pitchFamily="34" charset="0"/>
                <a:ea typeface="微軟正黑體" pitchFamily="34" charset="-120"/>
                <a:cs typeface="Arial" pitchFamily="34" charset="0"/>
              </a:rPr>
              <a:t> </a:t>
            </a:r>
            <a:r>
              <a:rPr lang="en-US" altLang="zh-TW" b="1" dirty="0">
                <a:latin typeface="Arial" pitchFamily="34" charset="0"/>
                <a:ea typeface="微軟正黑體" pitchFamily="34" charset="-120"/>
                <a:cs typeface="Arial" pitchFamily="34" charset="0"/>
              </a:rPr>
              <a:t>- 3/2018)</a:t>
            </a:r>
            <a:endParaRPr lang="zh-TW" altLang="en-US">
              <a:latin typeface="Arial" pitchFamily="34" charset="0"/>
              <a:ea typeface="微軟正黑體" pitchFamily="34" charset="-120"/>
              <a:cs typeface="Arial" pitchFamily="34" charset="0"/>
            </a:endParaRPr>
          </a:p>
        </p:txBody>
      </p:sp>
      <p:sp>
        <p:nvSpPr>
          <p:cNvPr id="11" name="文字方塊 10"/>
          <p:cNvSpPr txBox="1"/>
          <p:nvPr/>
        </p:nvSpPr>
        <p:spPr>
          <a:xfrm>
            <a:off x="0" y="980728"/>
            <a:ext cx="1656184" cy="307777"/>
          </a:xfrm>
          <a:prstGeom prst="rect">
            <a:avLst/>
          </a:prstGeom>
          <a:noFill/>
        </p:spPr>
        <p:txBody>
          <a:bodyPr wrap="square" rtlCol="0">
            <a:spAutoFit/>
          </a:bodyPr>
          <a:lstStyle/>
          <a:p>
            <a:r>
              <a:rPr lang="en-US" altLang="zh-TW" sz="1400" b="1" dirty="0">
                <a:latin typeface="Arial" pitchFamily="34" charset="0"/>
                <a:ea typeface="微軟正黑體" pitchFamily="34" charset="-120"/>
                <a:cs typeface="Arial" pitchFamily="34" charset="0"/>
              </a:rPr>
              <a:t>No. of Applicants</a:t>
            </a:r>
            <a:endParaRPr lang="zh-TW" altLang="en-US" sz="1400" b="1">
              <a:latin typeface="Arial" pitchFamily="34" charset="0"/>
              <a:ea typeface="微軟正黑體" pitchFamily="34" charset="-120"/>
              <a:cs typeface="Arial" pitchFamily="34" charset="0"/>
            </a:endParaRPr>
          </a:p>
        </p:txBody>
      </p:sp>
      <p:sp>
        <p:nvSpPr>
          <p:cNvPr id="12" name="文字方塊 11"/>
          <p:cNvSpPr txBox="1"/>
          <p:nvPr/>
        </p:nvSpPr>
        <p:spPr>
          <a:xfrm>
            <a:off x="7847856" y="1052736"/>
            <a:ext cx="1296144" cy="307777"/>
          </a:xfrm>
          <a:prstGeom prst="rect">
            <a:avLst/>
          </a:prstGeom>
          <a:noFill/>
        </p:spPr>
        <p:txBody>
          <a:bodyPr wrap="square" rtlCol="0">
            <a:spAutoFit/>
          </a:bodyPr>
          <a:lstStyle/>
          <a:p>
            <a:r>
              <a:rPr lang="en-US" altLang="zh-TW" sz="1400" b="1" dirty="0">
                <a:latin typeface="Arial" pitchFamily="34" charset="0"/>
                <a:ea typeface="微軟正黑體" pitchFamily="34" charset="-120"/>
                <a:cs typeface="Arial" pitchFamily="34" charset="0"/>
              </a:rPr>
              <a:t>No. of Years</a:t>
            </a:r>
            <a:endParaRPr lang="zh-TW" altLang="en-US" sz="1400" b="1">
              <a:latin typeface="Arial" pitchFamily="34" charset="0"/>
              <a:ea typeface="微軟正黑體" pitchFamily="34" charset="-12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字方塊 12"/>
          <p:cNvSpPr txBox="1"/>
          <p:nvPr/>
        </p:nvSpPr>
        <p:spPr>
          <a:xfrm>
            <a:off x="4644008" y="6309320"/>
            <a:ext cx="3600400" cy="338554"/>
          </a:xfrm>
          <a:prstGeom prst="rect">
            <a:avLst/>
          </a:prstGeom>
          <a:noFill/>
        </p:spPr>
        <p:txBody>
          <a:bodyPr wrap="square" rtlCol="0">
            <a:spAutoFit/>
          </a:bodyPr>
          <a:lstStyle/>
          <a:p>
            <a:pPr algn="r"/>
            <a:r>
              <a:rPr lang="en-US" altLang="zh-TW" sz="1600" dirty="0">
                <a:latin typeface="Arial Narrow" pitchFamily="34" charset="0"/>
                <a:ea typeface="微軟正黑體" pitchFamily="34" charset="-120"/>
              </a:rPr>
              <a:t>Hong Kong Housing Authority Website, 2018</a:t>
            </a:r>
          </a:p>
        </p:txBody>
      </p:sp>
      <p:graphicFrame>
        <p:nvGraphicFramePr>
          <p:cNvPr id="7" name="圖表 6"/>
          <p:cNvGraphicFramePr/>
          <p:nvPr/>
        </p:nvGraphicFramePr>
        <p:xfrm>
          <a:off x="827584" y="1484784"/>
          <a:ext cx="7632848" cy="4680520"/>
        </p:xfrm>
        <a:graphic>
          <a:graphicData uri="http://schemas.openxmlformats.org/drawingml/2006/chart">
            <c:chart xmlns:c="http://schemas.openxmlformats.org/drawingml/2006/chart" xmlns:r="http://schemas.openxmlformats.org/officeDocument/2006/relationships" r:id="rId2"/>
          </a:graphicData>
        </a:graphic>
      </p:graphicFrame>
      <p:sp>
        <p:nvSpPr>
          <p:cNvPr id="5" name="投影片編號版面配置區 4"/>
          <p:cNvSpPr>
            <a:spLocks noGrp="1"/>
          </p:cNvSpPr>
          <p:nvPr>
            <p:ph type="sldNum" sz="quarter" idx="12"/>
          </p:nvPr>
        </p:nvSpPr>
        <p:spPr>
          <a:xfrm>
            <a:off x="7740352" y="6453336"/>
            <a:ext cx="1125488" cy="365125"/>
          </a:xfrm>
        </p:spPr>
        <p:txBody>
          <a:bodyPr/>
          <a:lstStyle/>
          <a:p>
            <a:fld id="{F69D5B6A-9293-466E-8035-E639F1A4C53F}" type="slidenum">
              <a:rPr lang="zh-TW" altLang="en-US" smtClean="0"/>
              <a:pPr/>
              <a:t>14</a:t>
            </a:fld>
            <a:endParaRPr lang="zh-TW" altLang="en-US"/>
          </a:p>
        </p:txBody>
      </p:sp>
      <p:sp>
        <p:nvSpPr>
          <p:cNvPr id="8" name="矩形 7"/>
          <p:cNvSpPr/>
          <p:nvPr/>
        </p:nvSpPr>
        <p:spPr>
          <a:xfrm>
            <a:off x="179512" y="332656"/>
            <a:ext cx="8686328" cy="769441"/>
          </a:xfrm>
          <a:prstGeom prst="rect">
            <a:avLst/>
          </a:prstGeom>
        </p:spPr>
        <p:txBody>
          <a:bodyPr wrap="square">
            <a:spAutoFit/>
          </a:bodyPr>
          <a:lstStyle/>
          <a:p>
            <a:r>
              <a:rPr lang="en-US" altLang="zh-TW" sz="2200" b="1" dirty="0">
                <a:latin typeface="Arial" pitchFamily="34" charset="0"/>
                <a:ea typeface="微軟正黑體" pitchFamily="34" charset="-120"/>
                <a:cs typeface="Arial" pitchFamily="34" charset="0"/>
              </a:rPr>
              <a:t>Supplementary Data  </a:t>
            </a:r>
          </a:p>
          <a:p>
            <a:r>
              <a:rPr lang="en-US" altLang="zh-TW" sz="2200" b="1" dirty="0">
                <a:latin typeface="Arial" pitchFamily="34" charset="0"/>
                <a:ea typeface="微軟正黑體" pitchFamily="34" charset="-120"/>
                <a:cs typeface="Arial" pitchFamily="34" charset="0"/>
              </a:rPr>
              <a:t>Actual Public Housing Production in Past 10 Years</a:t>
            </a:r>
            <a:endParaRPr lang="zh-TW" altLang="en-US" sz="2200">
              <a:latin typeface="Arial" pitchFamily="34" charset="0"/>
              <a:ea typeface="微軟正黑體" pitchFamily="34" charset="-12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內容版面配置區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6" name="文字方塊 5"/>
          <p:cNvSpPr txBox="1"/>
          <p:nvPr/>
        </p:nvSpPr>
        <p:spPr>
          <a:xfrm>
            <a:off x="3707904" y="6237312"/>
            <a:ext cx="4752528" cy="338554"/>
          </a:xfrm>
          <a:prstGeom prst="rect">
            <a:avLst/>
          </a:prstGeom>
          <a:noFill/>
        </p:spPr>
        <p:txBody>
          <a:bodyPr wrap="square" rtlCol="0">
            <a:spAutoFit/>
          </a:bodyPr>
          <a:lstStyle/>
          <a:p>
            <a:pPr algn="r"/>
            <a:r>
              <a:rPr lang="en-US" altLang="zh-TW" sz="1600" dirty="0">
                <a:latin typeface="Arial Narrow" pitchFamily="34" charset="0"/>
                <a:ea typeface="微軟正黑體" pitchFamily="34" charset="-120"/>
              </a:rPr>
              <a:t>Rating and Valuation Department Website, 2018</a:t>
            </a:r>
            <a:endParaRPr lang="en-US" altLang="zh-TW" sz="1600" dirty="0">
              <a:latin typeface="微軟正黑體" pitchFamily="34" charset="-120"/>
              <a:ea typeface="微軟正黑體" pitchFamily="34" charset="-120"/>
            </a:endParaRPr>
          </a:p>
        </p:txBody>
      </p:sp>
      <p:sp>
        <p:nvSpPr>
          <p:cNvPr id="7" name="投影片編號版面配置區 6"/>
          <p:cNvSpPr>
            <a:spLocks noGrp="1"/>
          </p:cNvSpPr>
          <p:nvPr>
            <p:ph type="sldNum" sz="quarter" idx="12"/>
          </p:nvPr>
        </p:nvSpPr>
        <p:spPr>
          <a:xfrm>
            <a:off x="8244408" y="6381328"/>
            <a:ext cx="549424" cy="365125"/>
          </a:xfrm>
        </p:spPr>
        <p:txBody>
          <a:bodyPr/>
          <a:lstStyle/>
          <a:p>
            <a:fld id="{F69D5B6A-9293-466E-8035-E639F1A4C53F}" type="slidenum">
              <a:rPr lang="zh-TW" altLang="en-US" smtClean="0"/>
              <a:pPr/>
              <a:t>15</a:t>
            </a:fld>
            <a:endParaRPr lang="zh-TW" altLang="en-US"/>
          </a:p>
        </p:txBody>
      </p:sp>
      <p:sp>
        <p:nvSpPr>
          <p:cNvPr id="9" name="矩形 8"/>
          <p:cNvSpPr/>
          <p:nvPr/>
        </p:nvSpPr>
        <p:spPr>
          <a:xfrm>
            <a:off x="107504" y="375047"/>
            <a:ext cx="8856984" cy="769441"/>
          </a:xfrm>
          <a:prstGeom prst="rect">
            <a:avLst/>
          </a:prstGeom>
        </p:spPr>
        <p:txBody>
          <a:bodyPr wrap="square">
            <a:spAutoFit/>
          </a:bodyPr>
          <a:lstStyle/>
          <a:p>
            <a:r>
              <a:rPr lang="en-US" altLang="zh-TW" sz="2200" b="1" dirty="0">
                <a:latin typeface="Arial" pitchFamily="34" charset="0"/>
                <a:ea typeface="微軟正黑體" pitchFamily="34" charset="-120"/>
                <a:cs typeface="Arial" pitchFamily="34" charset="0"/>
              </a:rPr>
              <a:t>Supplementary Data  </a:t>
            </a:r>
          </a:p>
          <a:p>
            <a:r>
              <a:rPr lang="en-US" altLang="zh-TW" sz="2200" b="1" dirty="0">
                <a:latin typeface="Arial" pitchFamily="34" charset="0"/>
                <a:ea typeface="微軟正黑體" pitchFamily="34" charset="-120"/>
                <a:cs typeface="Arial" pitchFamily="34" charset="0"/>
              </a:rPr>
              <a:t>Change of Private Domestic Rental Indexes (2006 – 2016)</a:t>
            </a:r>
            <a:endParaRPr lang="zh-TW" altLang="en-US" sz="2200">
              <a:latin typeface="Arial" pitchFamily="34" charset="0"/>
              <a:ea typeface="微軟正黑體" pitchFamily="34" charset="-12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 xmlns:p14="http://schemas.microsoft.com/office/powerpoint/2010/main" val="900775536"/>
              </p:ext>
            </p:extLst>
          </p:nvPr>
        </p:nvGraphicFramePr>
        <p:xfrm>
          <a:off x="251520" y="2708920"/>
          <a:ext cx="8568952" cy="2736304"/>
        </p:xfrm>
        <a:graphic>
          <a:graphicData uri="http://schemas.openxmlformats.org/drawingml/2006/table">
            <a:tbl>
              <a:tblPr firstRow="1" bandRow="1">
                <a:tableStyleId>{5C22544A-7EE6-4342-B048-85BDC9FD1C3A}</a:tableStyleId>
              </a:tblPr>
              <a:tblGrid>
                <a:gridCol w="2011840">
                  <a:extLst>
                    <a:ext uri="{9D8B030D-6E8A-4147-A177-3AD203B41FA5}">
                      <a16:colId xmlns="" xmlns:a16="http://schemas.microsoft.com/office/drawing/2014/main" val="20000"/>
                    </a:ext>
                  </a:extLst>
                </a:gridCol>
                <a:gridCol w="1639278">
                  <a:extLst>
                    <a:ext uri="{9D8B030D-6E8A-4147-A177-3AD203B41FA5}">
                      <a16:colId xmlns="" xmlns:a16="http://schemas.microsoft.com/office/drawing/2014/main" val="20001"/>
                    </a:ext>
                  </a:extLst>
                </a:gridCol>
                <a:gridCol w="1639278">
                  <a:extLst>
                    <a:ext uri="{9D8B030D-6E8A-4147-A177-3AD203B41FA5}">
                      <a16:colId xmlns="" xmlns:a16="http://schemas.microsoft.com/office/drawing/2014/main" val="20002"/>
                    </a:ext>
                  </a:extLst>
                </a:gridCol>
                <a:gridCol w="1639278">
                  <a:extLst>
                    <a:ext uri="{9D8B030D-6E8A-4147-A177-3AD203B41FA5}">
                      <a16:colId xmlns="" xmlns:a16="http://schemas.microsoft.com/office/drawing/2014/main" val="20003"/>
                    </a:ext>
                  </a:extLst>
                </a:gridCol>
                <a:gridCol w="1639278">
                  <a:extLst>
                    <a:ext uri="{9D8B030D-6E8A-4147-A177-3AD203B41FA5}">
                      <a16:colId xmlns="" xmlns:a16="http://schemas.microsoft.com/office/drawing/2014/main" val="20004"/>
                    </a:ext>
                  </a:extLst>
                </a:gridCol>
              </a:tblGrid>
              <a:tr h="432051">
                <a:tc rowSpan="2">
                  <a:txBody>
                    <a:bodyPr/>
                    <a:lstStyle/>
                    <a:p>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altLang="zh-TW" sz="1500" dirty="0">
                          <a:solidFill>
                            <a:schemeClr val="tx1"/>
                          </a:solidFill>
                          <a:latin typeface="微軟正黑體" pitchFamily="34" charset="-120"/>
                          <a:ea typeface="微軟正黑體" pitchFamily="34" charset="-120"/>
                        </a:rPr>
                        <a:t>2009/10</a:t>
                      </a:r>
                      <a:endParaRPr lang="zh-TW" altLang="en-US" sz="15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gn="ctr"/>
                      <a:endParaRPr lang="en-US" altLang="zh-TW" dirty="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gridSpan="2">
                  <a:txBody>
                    <a:bodyPr/>
                    <a:lstStyle/>
                    <a:p>
                      <a:pPr algn="ctr"/>
                      <a:r>
                        <a:rPr lang="en-US" altLang="zh-TW" sz="1500" dirty="0">
                          <a:solidFill>
                            <a:schemeClr val="tx1"/>
                          </a:solidFill>
                          <a:latin typeface="微軟正黑體" pitchFamily="34" charset="-120"/>
                          <a:ea typeface="微軟正黑體" pitchFamily="34" charset="-120"/>
                        </a:rPr>
                        <a:t>2014/15</a:t>
                      </a:r>
                      <a:endParaRPr lang="zh-TW" altLang="en-US" sz="15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hMerge="1">
                  <a:txBody>
                    <a:bodyPr/>
                    <a:lstStyle/>
                    <a:p>
                      <a:pPr algn="ctr"/>
                      <a:endParaRPr lang="zh-TW" altLang="en-US" dirty="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368035">
                <a:tc vMerge="1">
                  <a:txBody>
                    <a:bodyPr/>
                    <a:lstStyle/>
                    <a:p>
                      <a:endParaRPr lang="zh-TW" altLang="en-US" dirty="0">
                        <a:solidFill>
                          <a:schemeClr val="tx1"/>
                        </a:solidFill>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500" dirty="0">
                          <a:solidFill>
                            <a:schemeClr val="tx1"/>
                          </a:solidFill>
                          <a:latin typeface="Arial" pitchFamily="34" charset="0"/>
                          <a:ea typeface="微軟正黑體" pitchFamily="34" charset="-120"/>
                          <a:cs typeface="Arial" pitchFamily="34" charset="0"/>
                        </a:rPr>
                        <a:t>Households in public housing</a:t>
                      </a:r>
                      <a:endParaRPr lang="zh-TW" altLang="en-US" sz="1500">
                        <a:solidFill>
                          <a:schemeClr val="tx1"/>
                        </a:solidFill>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500" dirty="0">
                          <a:solidFill>
                            <a:schemeClr val="tx1"/>
                          </a:solidFill>
                          <a:latin typeface="Arial" pitchFamily="34" charset="0"/>
                          <a:ea typeface="微軟正黑體" pitchFamily="34" charset="-120"/>
                          <a:cs typeface="Arial" pitchFamily="34" charset="0"/>
                        </a:rPr>
                        <a:t>Households in private housing</a:t>
                      </a:r>
                      <a:endParaRPr lang="zh-TW" altLang="en-US" sz="1500">
                        <a:solidFill>
                          <a:schemeClr val="tx1"/>
                        </a:solidFill>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500" dirty="0">
                          <a:solidFill>
                            <a:schemeClr val="tx1"/>
                          </a:solidFill>
                          <a:latin typeface="Arial" pitchFamily="34" charset="0"/>
                          <a:ea typeface="微軟正黑體" pitchFamily="34" charset="-120"/>
                          <a:cs typeface="Arial" pitchFamily="34" charset="0"/>
                        </a:rPr>
                        <a:t>Households in public housing</a:t>
                      </a:r>
                      <a:endParaRPr lang="zh-TW" altLang="en-US" sz="1500">
                        <a:solidFill>
                          <a:schemeClr val="tx1"/>
                        </a:solidFill>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500" dirty="0">
                          <a:solidFill>
                            <a:schemeClr val="tx1"/>
                          </a:solidFill>
                          <a:latin typeface="Arial" pitchFamily="34" charset="0"/>
                          <a:ea typeface="微軟正黑體" pitchFamily="34" charset="-120"/>
                          <a:cs typeface="Arial" pitchFamily="34" charset="0"/>
                        </a:rPr>
                        <a:t>Households in private housing</a:t>
                      </a:r>
                      <a:endParaRPr lang="zh-TW" altLang="en-US" sz="1500">
                        <a:solidFill>
                          <a:schemeClr val="tx1"/>
                        </a:solidFill>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1"/>
                  </a:ext>
                </a:extLst>
              </a:tr>
              <a:tr h="17556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baseline="0" dirty="0">
                          <a:latin typeface="Arial" pitchFamily="34" charset="0"/>
                          <a:ea typeface="微軟正黑體" pitchFamily="34" charset="-120"/>
                          <a:cs typeface="Arial" pitchFamily="34" charset="0"/>
                        </a:rPr>
                        <a:t>Households with lowest 50% expenditure</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500" dirty="0">
                          <a:latin typeface="微軟正黑體" pitchFamily="34" charset="-120"/>
                          <a:ea typeface="微軟正黑體" pitchFamily="34" charset="-120"/>
                        </a:rPr>
                        <a:t>$1,100</a:t>
                      </a:r>
                      <a:r>
                        <a:rPr lang="zh-TW" altLang="en-US" sz="1500">
                          <a:latin typeface="微軟正黑體" pitchFamily="34" charset="-120"/>
                          <a:ea typeface="微軟正黑體" pitchFamily="34" charset="-120"/>
                        </a:rPr>
                        <a:t> </a:t>
                      </a:r>
                      <a:r>
                        <a:rPr lang="en-US" altLang="zh-TW" sz="1500" dirty="0">
                          <a:latin typeface="微軟正黑體" pitchFamily="34" charset="-120"/>
                          <a:ea typeface="微軟正黑體" pitchFamily="34" charset="-120"/>
                        </a:rPr>
                        <a:t>(11.7%)</a:t>
                      </a:r>
                      <a:endParaRPr lang="zh-TW" altLang="en-US" sz="15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500" dirty="0">
                          <a:latin typeface="微軟正黑體" pitchFamily="34" charset="-120"/>
                          <a:ea typeface="微軟正黑體" pitchFamily="34" charset="-120"/>
                        </a:rPr>
                        <a:t>$5,397</a:t>
                      </a:r>
                      <a:r>
                        <a:rPr lang="zh-TW" altLang="en-US" sz="1500">
                          <a:latin typeface="微軟正黑體" pitchFamily="34" charset="-120"/>
                          <a:ea typeface="微軟正黑體" pitchFamily="34" charset="-120"/>
                        </a:rPr>
                        <a:t> </a:t>
                      </a:r>
                      <a:r>
                        <a:rPr lang="en-US" altLang="zh-TW" sz="1500" dirty="0">
                          <a:latin typeface="微軟正黑體" pitchFamily="34" charset="-120"/>
                          <a:ea typeface="微軟正黑體" pitchFamily="34" charset="-120"/>
                        </a:rPr>
                        <a:t>(42.1%)</a:t>
                      </a:r>
                      <a:endParaRPr lang="zh-TW" altLang="en-US" sz="15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500" dirty="0">
                          <a:latin typeface="微軟正黑體" pitchFamily="34" charset="-120"/>
                          <a:ea typeface="微軟正黑體" pitchFamily="34" charset="-120"/>
                        </a:rPr>
                        <a:t>$1,568</a:t>
                      </a:r>
                      <a:r>
                        <a:rPr lang="zh-TW" altLang="en-US" sz="1500">
                          <a:latin typeface="微軟正黑體" pitchFamily="34" charset="-120"/>
                          <a:ea typeface="微軟正黑體" pitchFamily="34" charset="-120"/>
                        </a:rPr>
                        <a:t> </a:t>
                      </a:r>
                      <a:r>
                        <a:rPr lang="en-US" altLang="zh-TW" sz="1500" dirty="0">
                          <a:latin typeface="微軟正黑體" pitchFamily="34" charset="-120"/>
                          <a:ea typeface="微軟正黑體" pitchFamily="34" charset="-120"/>
                        </a:rPr>
                        <a:t>(13.2%)</a:t>
                      </a:r>
                      <a:endParaRPr lang="zh-TW" altLang="en-US" sz="15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500" dirty="0">
                          <a:latin typeface="微軟正黑體" pitchFamily="34" charset="-120"/>
                          <a:ea typeface="微軟正黑體" pitchFamily="34" charset="-120"/>
                        </a:rPr>
                        <a:t>$7,608</a:t>
                      </a:r>
                      <a:r>
                        <a:rPr lang="zh-TW" altLang="en-US" sz="1500">
                          <a:latin typeface="微軟正黑體" pitchFamily="34" charset="-120"/>
                          <a:ea typeface="微軟正黑體" pitchFamily="34" charset="-120"/>
                        </a:rPr>
                        <a:t> </a:t>
                      </a:r>
                      <a:r>
                        <a:rPr lang="en-US" altLang="zh-TW" sz="1500" dirty="0">
                          <a:latin typeface="微軟正黑體" pitchFamily="34" charset="-120"/>
                          <a:ea typeface="微軟正黑體" pitchFamily="34" charset="-120"/>
                        </a:rPr>
                        <a:t>(44.4%)</a:t>
                      </a:r>
                      <a:endParaRPr lang="zh-TW" altLang="en-US" sz="15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bl>
          </a:graphicData>
        </a:graphic>
      </p:graphicFrame>
      <p:sp>
        <p:nvSpPr>
          <p:cNvPr id="7" name="文字方塊 6"/>
          <p:cNvSpPr txBox="1"/>
          <p:nvPr/>
        </p:nvSpPr>
        <p:spPr>
          <a:xfrm>
            <a:off x="323528" y="243805"/>
            <a:ext cx="8352928" cy="1631216"/>
          </a:xfrm>
          <a:prstGeom prst="rect">
            <a:avLst/>
          </a:prstGeom>
          <a:noFill/>
        </p:spPr>
        <p:txBody>
          <a:bodyPr wrap="square" rtlCol="0">
            <a:spAutoFit/>
          </a:bodyPr>
          <a:lstStyle/>
          <a:p>
            <a:r>
              <a:rPr lang="en-US" altLang="zh-TW" sz="2500" b="1" dirty="0">
                <a:latin typeface="Arial" pitchFamily="34" charset="0"/>
                <a:ea typeface="微軟正黑體" pitchFamily="34" charset="-120"/>
                <a:cs typeface="Arial" pitchFamily="34" charset="0"/>
              </a:rPr>
              <a:t>Supplementary  Data –</a:t>
            </a:r>
          </a:p>
          <a:p>
            <a:r>
              <a:rPr lang="en-US" altLang="zh-TW" sz="2500" b="1" dirty="0">
                <a:latin typeface="Arial" pitchFamily="34" charset="0"/>
                <a:ea typeface="微軟正黑體" pitchFamily="34" charset="-120"/>
                <a:cs typeface="Arial" pitchFamily="34" charset="0"/>
              </a:rPr>
              <a:t>Average monthly housing expenses and its proportion to total monthly </a:t>
            </a:r>
            <a:r>
              <a:rPr lang="en-US" altLang="zh-TW" sz="2500" b="1" dirty="0" smtClean="0">
                <a:latin typeface="Arial" pitchFamily="34" charset="0"/>
                <a:ea typeface="微軟正黑體" pitchFamily="34" charset="-120"/>
                <a:cs typeface="Arial" pitchFamily="34" charset="0"/>
              </a:rPr>
              <a:t>household expenditure </a:t>
            </a:r>
            <a:r>
              <a:rPr lang="en-US" altLang="zh-TW" sz="2500" b="1" dirty="0">
                <a:latin typeface="Arial" pitchFamily="34" charset="0"/>
                <a:ea typeface="微軟正黑體" pitchFamily="34" charset="-120"/>
                <a:cs typeface="Arial" pitchFamily="34" charset="0"/>
              </a:rPr>
              <a:t>of households </a:t>
            </a:r>
            <a:r>
              <a:rPr lang="en-US" altLang="zh-TW" sz="2500" b="1" dirty="0" smtClean="0">
                <a:latin typeface="Arial" pitchFamily="34" charset="0"/>
                <a:ea typeface="微軟正黑體" pitchFamily="34" charset="-120"/>
                <a:cs typeface="Arial" pitchFamily="34" charset="0"/>
              </a:rPr>
              <a:t>of the </a:t>
            </a:r>
            <a:r>
              <a:rPr lang="en-US" altLang="zh-TW" sz="2500" b="1" dirty="0">
                <a:latin typeface="Arial" pitchFamily="34" charset="0"/>
                <a:ea typeface="微軟正黑體" pitchFamily="34" charset="-120"/>
                <a:cs typeface="Arial" pitchFamily="34" charset="0"/>
              </a:rPr>
              <a:t>lowest 50% expenditure</a:t>
            </a:r>
            <a:endParaRPr lang="zh-TW" altLang="en-US" sz="2500" b="1" dirty="0">
              <a:latin typeface="Arial" pitchFamily="34" charset="0"/>
              <a:ea typeface="微軟正黑體" pitchFamily="34" charset="-120"/>
              <a:cs typeface="Arial" pitchFamily="34" charset="0"/>
            </a:endParaRPr>
          </a:p>
        </p:txBody>
      </p:sp>
      <p:sp>
        <p:nvSpPr>
          <p:cNvPr id="8" name="投影片編號版面配置區 7"/>
          <p:cNvSpPr>
            <a:spLocks noGrp="1"/>
          </p:cNvSpPr>
          <p:nvPr>
            <p:ph type="sldNum" sz="quarter" idx="12"/>
          </p:nvPr>
        </p:nvSpPr>
        <p:spPr>
          <a:xfrm>
            <a:off x="8388424" y="6376243"/>
            <a:ext cx="405408" cy="365125"/>
          </a:xfrm>
        </p:spPr>
        <p:txBody>
          <a:bodyPr/>
          <a:lstStyle/>
          <a:p>
            <a:fld id="{F69D5B6A-9293-466E-8035-E639F1A4C53F}" type="slidenum">
              <a:rPr lang="zh-TW" altLang="en-US" smtClean="0"/>
              <a:pPr/>
              <a:t>16</a:t>
            </a:fld>
            <a:endParaRPr lang="zh-TW" altLang="en-US"/>
          </a:p>
        </p:txBody>
      </p:sp>
      <p:sp>
        <p:nvSpPr>
          <p:cNvPr id="6" name="文字方塊 5"/>
          <p:cNvSpPr txBox="1"/>
          <p:nvPr/>
        </p:nvSpPr>
        <p:spPr>
          <a:xfrm>
            <a:off x="3563888" y="5517232"/>
            <a:ext cx="5068631" cy="307777"/>
          </a:xfrm>
          <a:prstGeom prst="rect">
            <a:avLst/>
          </a:prstGeom>
          <a:noFill/>
        </p:spPr>
        <p:txBody>
          <a:bodyPr wrap="square" rtlCol="0">
            <a:spAutoFit/>
          </a:bodyPr>
          <a:lstStyle/>
          <a:p>
            <a:pPr algn="r"/>
            <a:r>
              <a:rPr lang="en-US" altLang="zh-TW" sz="1400" dirty="0">
                <a:latin typeface="Arial Narrow" pitchFamily="34" charset="0"/>
                <a:ea typeface="微軟正黑體" pitchFamily="34" charset="-120"/>
              </a:rPr>
              <a:t> Enquired data from the Census and Statistics Department, 2017</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p:txBody>
          <a:bodyPr/>
          <a:lstStyle/>
          <a:p>
            <a:fld id="{F69D5B6A-9293-466E-8035-E639F1A4C53F}" type="slidenum">
              <a:rPr lang="zh-TW" altLang="en-US" smtClean="0"/>
              <a:pPr/>
              <a:t>17</a:t>
            </a:fld>
            <a:endParaRPr lang="zh-TW" altLang="en-US"/>
          </a:p>
        </p:txBody>
      </p:sp>
      <p:sp>
        <p:nvSpPr>
          <p:cNvPr id="10" name="內容版面配置區 4"/>
          <p:cNvSpPr>
            <a:spLocks noGrp="1"/>
          </p:cNvSpPr>
          <p:nvPr>
            <p:ph idx="1"/>
          </p:nvPr>
        </p:nvSpPr>
        <p:spPr>
          <a:xfrm>
            <a:off x="539552" y="4912569"/>
            <a:ext cx="8229600" cy="1180727"/>
          </a:xfrm>
        </p:spPr>
        <p:txBody>
          <a:bodyPr>
            <a:noAutofit/>
          </a:bodyPr>
          <a:lstStyle/>
          <a:p>
            <a:pPr marL="0" indent="0" algn="just">
              <a:buNone/>
            </a:pPr>
            <a:r>
              <a:rPr lang="en-US" altLang="zh-TW" sz="1800" b="1" dirty="0">
                <a:latin typeface="Arial" pitchFamily="34" charset="0"/>
                <a:ea typeface="微軟正黑體" pitchFamily="34" charset="-120"/>
                <a:cs typeface="Arial" pitchFamily="34" charset="0"/>
              </a:rPr>
              <a:t>Though</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in</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a</a:t>
            </a:r>
            <a:r>
              <a:rPr lang="zh-TW" altLang="en-US" sz="1800" b="1" dirty="0">
                <a:latin typeface="Arial" pitchFamily="34" charset="0"/>
                <a:ea typeface="微軟正黑體" pitchFamily="34" charset="-120"/>
                <a:cs typeface="Arial" pitchFamily="34" charset="0"/>
              </a:rPr>
              <a:t> </a:t>
            </a:r>
            <a:r>
              <a:rPr lang="en-US" altLang="zh-TW" sz="1800" b="1" dirty="0" smtClean="0">
                <a:latin typeface="Arial" pitchFamily="34" charset="0"/>
                <a:ea typeface="微軟正黑體" pitchFamily="34" charset="-120"/>
                <a:cs typeface="Arial" pitchFamily="34" charset="0"/>
              </a:rPr>
              <a:t>growing</a:t>
            </a:r>
            <a:r>
              <a:rPr lang="zh-TW" altLang="en-US" sz="1800" b="1" dirty="0" smtClean="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trend,</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index</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of</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Family Solidarity remains at negative level of development.  It impacts the development of Children and Youth, </a:t>
            </a:r>
            <a:r>
              <a:rPr lang="en-US" altLang="zh-TW" sz="1800" b="1" dirty="0" smtClean="0">
                <a:latin typeface="Arial" pitchFamily="34" charset="0"/>
                <a:ea typeface="微軟正黑體" pitchFamily="34" charset="-120"/>
                <a:cs typeface="Arial" pitchFamily="34" charset="0"/>
              </a:rPr>
              <a:t>as revealed </a:t>
            </a:r>
            <a:r>
              <a:rPr lang="en-US" altLang="zh-TW" sz="1800" b="1" dirty="0">
                <a:latin typeface="Arial" pitchFamily="34" charset="0"/>
                <a:ea typeface="微軟正黑體" pitchFamily="34" charset="-120"/>
                <a:cs typeface="Arial" pitchFamily="34" charset="0"/>
              </a:rPr>
              <a:t>by the unfavorable results in the corresponding </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Population</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Group</a:t>
            </a:r>
            <a:r>
              <a:rPr lang="zh-TW" altLang="en-US" sz="1800" b="1" dirty="0">
                <a:latin typeface="Arial" pitchFamily="34" charset="0"/>
                <a:ea typeface="微軟正黑體" pitchFamily="34" charset="-120"/>
                <a:cs typeface="Arial" pitchFamily="34" charset="0"/>
              </a:rPr>
              <a:t> </a:t>
            </a:r>
            <a:r>
              <a:rPr lang="en-US" altLang="zh-TW" sz="1800" b="1" dirty="0">
                <a:latin typeface="Arial" pitchFamily="34" charset="0"/>
                <a:ea typeface="微軟正黑體" pitchFamily="34" charset="-120"/>
                <a:cs typeface="Arial" pitchFamily="34" charset="0"/>
              </a:rPr>
              <a:t>Indexes.</a:t>
            </a:r>
            <a:r>
              <a:rPr lang="zh-TW" altLang="en-US" sz="1800" b="1" dirty="0">
                <a:latin typeface="Arial" pitchFamily="34" charset="0"/>
                <a:ea typeface="微軟正黑體" pitchFamily="34" charset="-120"/>
                <a:cs typeface="Arial" pitchFamily="34" charset="0"/>
              </a:rPr>
              <a:t> </a:t>
            </a:r>
          </a:p>
        </p:txBody>
      </p:sp>
      <p:graphicFrame>
        <p:nvGraphicFramePr>
          <p:cNvPr id="8" name="表格 7"/>
          <p:cNvGraphicFramePr>
            <a:graphicFrameLocks noGrp="1"/>
          </p:cNvGraphicFramePr>
          <p:nvPr>
            <p:extLst>
              <p:ext uri="{D42A27DB-BD31-4B8C-83A1-F6EECF244321}">
                <p14:modId xmlns="" xmlns:p14="http://schemas.microsoft.com/office/powerpoint/2010/main" val="1248091920"/>
              </p:ext>
            </p:extLst>
          </p:nvPr>
        </p:nvGraphicFramePr>
        <p:xfrm>
          <a:off x="272213" y="917428"/>
          <a:ext cx="8496939" cy="3735708"/>
        </p:xfrm>
        <a:graphic>
          <a:graphicData uri="http://schemas.openxmlformats.org/drawingml/2006/table">
            <a:tbl>
              <a:tblPr firstRow="1" bandRow="1">
                <a:tableStyleId>{5C22544A-7EE6-4342-B048-85BDC9FD1C3A}</a:tableStyleId>
              </a:tblPr>
              <a:tblGrid>
                <a:gridCol w="3240357">
                  <a:extLst>
                    <a:ext uri="{9D8B030D-6E8A-4147-A177-3AD203B41FA5}">
                      <a16:colId xmlns="" xmlns:a16="http://schemas.microsoft.com/office/drawing/2014/main" val="20000"/>
                    </a:ext>
                  </a:extLst>
                </a:gridCol>
                <a:gridCol w="876097">
                  <a:extLst>
                    <a:ext uri="{9D8B030D-6E8A-4147-A177-3AD203B41FA5}">
                      <a16:colId xmlns="" xmlns:a16="http://schemas.microsoft.com/office/drawing/2014/main" val="20001"/>
                    </a:ext>
                  </a:extLst>
                </a:gridCol>
                <a:gridCol w="876097">
                  <a:extLst>
                    <a:ext uri="{9D8B030D-6E8A-4147-A177-3AD203B41FA5}">
                      <a16:colId xmlns="" xmlns:a16="http://schemas.microsoft.com/office/drawing/2014/main" val="20002"/>
                    </a:ext>
                  </a:extLst>
                </a:gridCol>
                <a:gridCol w="876097">
                  <a:extLst>
                    <a:ext uri="{9D8B030D-6E8A-4147-A177-3AD203B41FA5}">
                      <a16:colId xmlns="" xmlns:a16="http://schemas.microsoft.com/office/drawing/2014/main" val="20003"/>
                    </a:ext>
                  </a:extLst>
                </a:gridCol>
                <a:gridCol w="876097">
                  <a:extLst>
                    <a:ext uri="{9D8B030D-6E8A-4147-A177-3AD203B41FA5}">
                      <a16:colId xmlns="" xmlns:a16="http://schemas.microsoft.com/office/drawing/2014/main" val="20004"/>
                    </a:ext>
                  </a:extLst>
                </a:gridCol>
                <a:gridCol w="876097">
                  <a:extLst>
                    <a:ext uri="{9D8B030D-6E8A-4147-A177-3AD203B41FA5}">
                      <a16:colId xmlns="" xmlns:a16="http://schemas.microsoft.com/office/drawing/2014/main" val="20005"/>
                    </a:ext>
                  </a:extLst>
                </a:gridCol>
                <a:gridCol w="876097">
                  <a:extLst>
                    <a:ext uri="{9D8B030D-6E8A-4147-A177-3AD203B41FA5}">
                      <a16:colId xmlns="" xmlns:a16="http://schemas.microsoft.com/office/drawing/2014/main" val="20006"/>
                    </a:ext>
                  </a:extLst>
                </a:gridCol>
              </a:tblGrid>
              <a:tr h="854452">
                <a:tc>
                  <a:txBody>
                    <a:bodyPr/>
                    <a:lstStyle/>
                    <a:p>
                      <a:endParaRPr lang="zh-TW" altLang="en-US" sz="14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dirty="0">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720314">
                <a:tc>
                  <a:txBody>
                    <a:bodyPr/>
                    <a:lstStyle/>
                    <a:p>
                      <a:pPr algn="l" fontAlgn="ctr"/>
                      <a:r>
                        <a:rPr lang="en-US" altLang="zh-TW" sz="1600" b="0" i="0" u="none" strike="noStrike" dirty="0">
                          <a:solidFill>
                            <a:srgbClr val="000000"/>
                          </a:solidFill>
                          <a:latin typeface="Arial" pitchFamily="34" charset="0"/>
                          <a:ea typeface="微軟正黑體" pitchFamily="34" charset="-120"/>
                          <a:cs typeface="Arial" pitchFamily="34" charset="0"/>
                        </a:rPr>
                        <a:t>Marriages per 100,000 persons aged 15+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kern="1200" dirty="0">
                          <a:solidFill>
                            <a:srgbClr val="000000"/>
                          </a:solidFill>
                          <a:latin typeface="微軟正黑體" pitchFamily="34" charset="-120"/>
                          <a:ea typeface="微軟正黑體" pitchFamily="34" charset="-120"/>
                          <a:cs typeface="+mn-cs"/>
                        </a:rPr>
                        <a:t>849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780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849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953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878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chemeClr val="bg1"/>
                          </a:solidFill>
                          <a:latin typeface="微軟正黑體" pitchFamily="34" charset="-120"/>
                          <a:ea typeface="微軟正黑體" pitchFamily="34" charset="-120"/>
                        </a:rPr>
                        <a:t>768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extLst>
                  <a:ext uri="{0D108BD9-81ED-4DB2-BD59-A6C34878D82A}">
                    <a16:rowId xmlns="" xmlns:a16="http://schemas.microsoft.com/office/drawing/2014/main" val="10001"/>
                  </a:ext>
                </a:extLst>
              </a:tr>
              <a:tr h="720314">
                <a:tc>
                  <a:txBody>
                    <a:bodyPr/>
                    <a:lstStyle/>
                    <a:p>
                      <a:pPr algn="l" fontAlgn="ctr"/>
                      <a:r>
                        <a:rPr lang="en-US" altLang="zh-TW" sz="1600" b="0" i="0" u="none" strike="noStrike" dirty="0">
                          <a:solidFill>
                            <a:srgbClr val="000000"/>
                          </a:solidFill>
                          <a:latin typeface="Arial" pitchFamily="34" charset="0"/>
                          <a:ea typeface="微軟正黑體" pitchFamily="34" charset="-120"/>
                          <a:cs typeface="Arial" pitchFamily="34" charset="0"/>
                        </a:rPr>
                        <a:t>Divorces as % of marriages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kern="1200" dirty="0">
                          <a:solidFill>
                            <a:srgbClr val="000000"/>
                          </a:solidFill>
                          <a:latin typeface="微軟正黑體" pitchFamily="34" charset="-120"/>
                          <a:ea typeface="微軟正黑體" pitchFamily="34" charset="-120"/>
                          <a:cs typeface="+mn-cs"/>
                        </a:rPr>
                        <a:t>34.7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37.6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34.6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35.0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35.5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chemeClr val="bg1"/>
                          </a:solidFill>
                          <a:latin typeface="微軟正黑體" pitchFamily="34" charset="-120"/>
                          <a:ea typeface="微軟正黑體" pitchFamily="34" charset="-120"/>
                        </a:rPr>
                        <a:t>34.4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720314">
                <a:tc>
                  <a:txBody>
                    <a:bodyPr/>
                    <a:lstStyle/>
                    <a:p>
                      <a:pPr algn="l" fontAlgn="ctr"/>
                      <a:r>
                        <a:rPr lang="en-US" altLang="zh-TW" sz="1600" b="0" i="0" u="none" strike="noStrike" dirty="0">
                          <a:solidFill>
                            <a:srgbClr val="000000"/>
                          </a:solidFill>
                          <a:latin typeface="Arial" pitchFamily="34" charset="0"/>
                          <a:ea typeface="微軟正黑體" pitchFamily="34" charset="-120"/>
                          <a:cs typeface="Arial" pitchFamily="34" charset="0"/>
                        </a:rPr>
                        <a:t>Reported domestic violence cases per 100,000 households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211.87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319.34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143.56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120.44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rgbClr val="000000"/>
                          </a:solidFill>
                          <a:latin typeface="微軟正黑體" pitchFamily="34" charset="-120"/>
                          <a:ea typeface="微軟正黑體" pitchFamily="34" charset="-120"/>
                        </a:rPr>
                        <a:t>94.23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dirty="0">
                          <a:solidFill>
                            <a:schemeClr val="bg1"/>
                          </a:solidFill>
                          <a:latin typeface="微軟正黑體" pitchFamily="34" charset="-120"/>
                          <a:ea typeface="微軟正黑體" pitchFamily="34" charset="-120"/>
                        </a:rPr>
                        <a:t>80.2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2"/>
                  </a:ext>
                </a:extLst>
              </a:tr>
              <a:tr h="720314">
                <a:tc>
                  <a:txBody>
                    <a:bodyPr/>
                    <a:lstStyle/>
                    <a:p>
                      <a:pPr algn="ctr" fontAlgn="ctr"/>
                      <a:r>
                        <a:rPr lang="en-US" altLang="zh-TW" sz="1600" b="0" i="0" u="none" strike="noStrike" dirty="0">
                          <a:solidFill>
                            <a:srgbClr val="000000"/>
                          </a:solidFill>
                          <a:latin typeface="Arial" pitchFamily="34" charset="0"/>
                          <a:ea typeface="微軟正黑體" pitchFamily="34" charset="-120"/>
                          <a:cs typeface="Arial" pitchFamily="34" charset="0"/>
                        </a:rPr>
                        <a:t>Trend Scores</a:t>
                      </a:r>
                      <a:r>
                        <a:rPr lang="zh-Hant" altLang="en-US" sz="1600" b="0" i="0" u="none" strike="noStrike">
                          <a:solidFill>
                            <a:srgbClr val="000000"/>
                          </a:solidFill>
                          <a:latin typeface="Arial" pitchFamily="34" charset="0"/>
                          <a:ea typeface="微軟正黑體" pitchFamily="34" charset="-120"/>
                          <a:cs typeface="Arial" pitchFamily="34" charset="0"/>
                        </a:rPr>
                        <a:t> </a:t>
                      </a:r>
                      <a:endParaRPr lang="en-US" altLang="zh-TW" sz="1600" b="0" i="0" u="none" strike="noStrike" dirty="0">
                        <a:solidFill>
                          <a:srgbClr val="000000"/>
                        </a:solidFill>
                        <a:latin typeface="Arial" pitchFamily="34" charset="0"/>
                        <a:ea typeface="微軟正黑體" pitchFamily="34" charset="-120"/>
                        <a:cs typeface="Arial" pitchFamily="34" charset="0"/>
                      </a:endParaRP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-535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-903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-311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-221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-148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tc>
                  <a:txBody>
                    <a:bodyPr/>
                    <a:lstStyle/>
                    <a:p>
                      <a:pPr algn="ctr" fontAlgn="b"/>
                      <a:r>
                        <a:rPr lang="en-US" altLang="zh-TW" sz="1800" b="0" i="0" u="none" strike="noStrike" dirty="0">
                          <a:solidFill>
                            <a:schemeClr val="bg1"/>
                          </a:solidFill>
                          <a:latin typeface="微軟正黑體" pitchFamily="34" charset="-120"/>
                          <a:ea typeface="微軟正黑體" pitchFamily="34" charset="-120"/>
                        </a:rPr>
                        <a:t>-114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5050"/>
                    </a:solidFill>
                  </a:tcPr>
                </a:tc>
                <a:extLst>
                  <a:ext uri="{0D108BD9-81ED-4DB2-BD59-A6C34878D82A}">
                    <a16:rowId xmlns="" xmlns:a16="http://schemas.microsoft.com/office/drawing/2014/main" val="10004"/>
                  </a:ext>
                </a:extLst>
              </a:tr>
            </a:tbl>
          </a:graphicData>
        </a:graphic>
      </p:graphicFrame>
      <p:sp>
        <p:nvSpPr>
          <p:cNvPr id="7" name="文字方塊 6"/>
          <p:cNvSpPr txBox="1"/>
          <p:nvPr/>
        </p:nvSpPr>
        <p:spPr>
          <a:xfrm>
            <a:off x="0" y="260648"/>
            <a:ext cx="9144000" cy="523220"/>
          </a:xfrm>
          <a:prstGeom prst="rect">
            <a:avLst/>
          </a:prstGeom>
          <a:noFill/>
        </p:spPr>
        <p:txBody>
          <a:bodyPr wrap="square" rtlCol="0">
            <a:spAutoFit/>
          </a:bodyPr>
          <a:lstStyle/>
          <a:p>
            <a:pPr algn="ctr"/>
            <a:r>
              <a:rPr lang="en-US" altLang="zh-TW" sz="2800" b="1" dirty="0">
                <a:latin typeface="Arial" pitchFamily="34" charset="0"/>
                <a:ea typeface="微軟正黑體" pitchFamily="34" charset="-120"/>
                <a:cs typeface="Arial" pitchFamily="34" charset="0"/>
              </a:rPr>
              <a:t>Sub-index – Family Solidarity</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(2006</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2016)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投影片編號版面配置區 5"/>
          <p:cNvSpPr>
            <a:spLocks noGrp="1"/>
          </p:cNvSpPr>
          <p:nvPr>
            <p:ph type="sldNum" sz="quarter" idx="12"/>
          </p:nvPr>
        </p:nvSpPr>
        <p:spPr/>
        <p:txBody>
          <a:bodyPr/>
          <a:lstStyle/>
          <a:p>
            <a:fld id="{F69D5B6A-9293-466E-8035-E639F1A4C53F}" type="slidenum">
              <a:rPr lang="zh-TW" altLang="en-US" smtClean="0"/>
              <a:pPr/>
              <a:t>18</a:t>
            </a:fld>
            <a:endParaRPr lang="zh-TW" altLang="en-US"/>
          </a:p>
        </p:txBody>
      </p:sp>
      <p:sp>
        <p:nvSpPr>
          <p:cNvPr id="8" name="文字版面配置區 4"/>
          <p:cNvSpPr txBox="1">
            <a:spLocks/>
          </p:cNvSpPr>
          <p:nvPr/>
        </p:nvSpPr>
        <p:spPr>
          <a:xfrm>
            <a:off x="683568" y="4161061"/>
            <a:ext cx="8208912" cy="114014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zh-TW" sz="3600" b="1" dirty="0">
                <a:latin typeface="Arial Black" pitchFamily="34" charset="0"/>
              </a:rPr>
              <a:t>Social Development </a:t>
            </a:r>
            <a:r>
              <a:rPr kumimoji="1" lang="en-US" altLang="zh-TW" sz="3600" b="1" dirty="0" smtClean="0">
                <a:latin typeface="Arial Black" pitchFamily="34" charset="0"/>
              </a:rPr>
              <a:t>of 5 </a:t>
            </a:r>
            <a:r>
              <a:rPr kumimoji="1" lang="en-US" altLang="zh-TW" sz="3600" b="1" dirty="0">
                <a:latin typeface="Arial Black" pitchFamily="34" charset="0"/>
              </a:rPr>
              <a:t>Population Groups</a:t>
            </a:r>
            <a:endParaRPr kumimoji="1" lang="zh-TW" altLang="en-US" sz="3600" b="1" i="0" u="none" strike="noStrike" kern="1200" cap="none" spc="0" normalizeH="0" baseline="0" noProof="0" dirty="0">
              <a:ln>
                <a:noFill/>
              </a:ln>
              <a:effectLst/>
              <a:uLnTx/>
              <a:uFillTx/>
              <a:latin typeface="Arial Black" pitchFamily="34" charset="0"/>
              <a:ea typeface="+mn-ea"/>
              <a:cs typeface="+mn-cs"/>
            </a:endParaRPr>
          </a:p>
        </p:txBody>
      </p:sp>
      <p:sp>
        <p:nvSpPr>
          <p:cNvPr id="10" name="文字版面配置區 4"/>
          <p:cNvSpPr>
            <a:spLocks noGrp="1"/>
          </p:cNvSpPr>
          <p:nvPr>
            <p:ph type="body" idx="1"/>
          </p:nvPr>
        </p:nvSpPr>
        <p:spPr>
          <a:xfrm>
            <a:off x="611560" y="2576885"/>
            <a:ext cx="7772400" cy="1500187"/>
          </a:xfrm>
        </p:spPr>
        <p:txBody>
          <a:bodyPr/>
          <a:lstStyle/>
          <a:p>
            <a:r>
              <a:rPr kumimoji="1" lang="en-US" altLang="zh-TW" dirty="0">
                <a:latin typeface="+mj-ea"/>
                <a:ea typeface="+mj-ea"/>
              </a:rPr>
              <a:t>Social Development Index 2018</a:t>
            </a:r>
            <a:endParaRPr kumimoji="1" lang="zh-TW" altLang="en-US">
              <a:latin typeface="+mj-ea"/>
              <a:ea typeface="+mj-ea"/>
            </a:endParaRPr>
          </a:p>
        </p:txBody>
      </p:sp>
    </p:spTree>
    <p:extLst>
      <p:ext uri="{BB962C8B-B14F-4D97-AF65-F5344CB8AC3E}">
        <p14:creationId xmlns="" xmlns:p14="http://schemas.microsoft.com/office/powerpoint/2010/main" val="13389711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p:txBody>
          <a:bodyPr/>
          <a:lstStyle/>
          <a:p>
            <a:fld id="{F69D5B6A-9293-466E-8035-E639F1A4C53F}" type="slidenum">
              <a:rPr lang="zh-TW" altLang="en-US" smtClean="0"/>
              <a:pPr/>
              <a:t>19</a:t>
            </a:fld>
            <a:endParaRPr lang="zh-TW" altLang="en-US"/>
          </a:p>
        </p:txBody>
      </p:sp>
      <p:sp>
        <p:nvSpPr>
          <p:cNvPr id="8" name="文字方塊 7"/>
          <p:cNvSpPr txBox="1"/>
          <p:nvPr/>
        </p:nvSpPr>
        <p:spPr>
          <a:xfrm>
            <a:off x="0" y="404664"/>
            <a:ext cx="9144000" cy="523220"/>
          </a:xfrm>
          <a:prstGeom prst="rect">
            <a:avLst/>
          </a:prstGeom>
          <a:noFill/>
        </p:spPr>
        <p:txBody>
          <a:bodyPr wrap="square" rtlCol="0">
            <a:spAutoFit/>
          </a:bodyPr>
          <a:lstStyle/>
          <a:p>
            <a:pPr algn="ctr"/>
            <a:r>
              <a:rPr lang="en-US" altLang="zh-TW" sz="2800" b="1" dirty="0">
                <a:latin typeface="Arial" pitchFamily="34" charset="0"/>
                <a:ea typeface="微軟正黑體" pitchFamily="34" charset="-120"/>
                <a:cs typeface="Arial" pitchFamily="34" charset="0"/>
              </a:rPr>
              <a:t>Social Development of Population Groups 2016</a:t>
            </a:r>
          </a:p>
        </p:txBody>
      </p:sp>
      <p:graphicFrame>
        <p:nvGraphicFramePr>
          <p:cNvPr id="9" name="圖表 8"/>
          <p:cNvGraphicFramePr/>
          <p:nvPr/>
        </p:nvGraphicFramePr>
        <p:xfrm>
          <a:off x="467544" y="1268760"/>
          <a:ext cx="8424936" cy="504056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 xmlns:p14="http://schemas.microsoft.com/office/powerpoint/2010/main" val="408954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字版面配置區 4"/>
          <p:cNvSpPr>
            <a:spLocks noGrp="1"/>
          </p:cNvSpPr>
          <p:nvPr>
            <p:ph type="body" idx="1"/>
          </p:nvPr>
        </p:nvSpPr>
        <p:spPr>
          <a:xfrm>
            <a:off x="611560" y="2576885"/>
            <a:ext cx="7772400" cy="1500187"/>
          </a:xfrm>
        </p:spPr>
        <p:txBody>
          <a:bodyPr/>
          <a:lstStyle/>
          <a:p>
            <a:r>
              <a:rPr kumimoji="1" lang="en-US" altLang="zh-TW" dirty="0">
                <a:latin typeface="+mj-ea"/>
                <a:ea typeface="+mj-ea"/>
              </a:rPr>
              <a:t>Social Development Index 2018</a:t>
            </a:r>
            <a:endParaRPr kumimoji="1" lang="zh-TW" altLang="en-US" dirty="0">
              <a:latin typeface="+mj-ea"/>
              <a:ea typeface="+mj-ea"/>
            </a:endParaRPr>
          </a:p>
        </p:txBody>
      </p:sp>
      <p:sp>
        <p:nvSpPr>
          <p:cNvPr id="6" name="文字版面配置區 4"/>
          <p:cNvSpPr txBox="1">
            <a:spLocks/>
          </p:cNvSpPr>
          <p:nvPr/>
        </p:nvSpPr>
        <p:spPr>
          <a:xfrm>
            <a:off x="611560" y="4005064"/>
            <a:ext cx="7772400" cy="150018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zh-TW" sz="4000" b="1" i="0" u="none" strike="noStrike" kern="1200" cap="none" spc="0" normalizeH="0" baseline="0" noProof="0" dirty="0">
                <a:ln>
                  <a:noFill/>
                </a:ln>
                <a:effectLst/>
                <a:uLnTx/>
                <a:uFillTx/>
                <a:latin typeface="Arial Black" pitchFamily="34" charset="0"/>
                <a:ea typeface="+mn-ea"/>
                <a:cs typeface="+mn-cs"/>
              </a:rPr>
              <a:t>Introduction </a:t>
            </a:r>
            <a:r>
              <a:rPr kumimoji="1" lang="en-US" altLang="zh-TW" sz="4000" b="1" i="0" u="none" strike="noStrike" kern="1200" cap="none" spc="0" normalizeH="0" baseline="0" noProof="0" dirty="0" smtClean="0">
                <a:ln>
                  <a:noFill/>
                </a:ln>
                <a:effectLst/>
                <a:uLnTx/>
                <a:uFillTx/>
                <a:latin typeface="Arial Black" pitchFamily="34" charset="0"/>
                <a:ea typeface="+mn-ea"/>
                <a:cs typeface="+mn-cs"/>
              </a:rPr>
              <a:t>to </a:t>
            </a:r>
            <a:endParaRPr kumimoji="1" lang="en-US" altLang="zh-TW" sz="4000" b="1" i="0" u="none" strike="noStrike" kern="1200" cap="none" spc="0" normalizeH="0" baseline="0" noProof="0" dirty="0">
              <a:ln>
                <a:noFill/>
              </a:ln>
              <a:effectLst/>
              <a:uLnTx/>
              <a:uFillTx/>
              <a:latin typeface="Arial Black" pitchFamily="34" charset="0"/>
              <a:ea typeface="+mn-ea"/>
              <a:cs typeface="+mn-cs"/>
            </a:endParaRP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zh-TW" sz="4000" b="1" i="0" u="none" strike="noStrike" kern="1200" cap="none" spc="0" normalizeH="0" baseline="0" noProof="0" dirty="0">
                <a:ln>
                  <a:noFill/>
                </a:ln>
                <a:effectLst/>
                <a:uLnTx/>
                <a:uFillTx/>
                <a:latin typeface="Arial Black" pitchFamily="34" charset="0"/>
                <a:ea typeface="+mn-ea"/>
                <a:cs typeface="+mn-cs"/>
              </a:rPr>
              <a:t>Social Development Index</a:t>
            </a:r>
            <a:endParaRPr kumimoji="1" lang="zh-TW" altLang="en-US" sz="4000" b="1" i="0" u="none" strike="noStrike" kern="1200" cap="none" spc="0" normalizeH="0" baseline="0" noProof="0" dirty="0">
              <a:ln>
                <a:noFill/>
              </a:ln>
              <a:effectLst/>
              <a:uLnTx/>
              <a:uFillTx/>
              <a:latin typeface="Arial Black" pitchFamily="34" charset="0"/>
              <a:ea typeface="+mn-ea"/>
              <a:cs typeface="+mn-cs"/>
            </a:endParaRPr>
          </a:p>
        </p:txBody>
      </p:sp>
    </p:spTree>
    <p:extLst>
      <p:ext uri="{BB962C8B-B14F-4D97-AF65-F5344CB8AC3E}">
        <p14:creationId xmlns="" xmlns:p14="http://schemas.microsoft.com/office/powerpoint/2010/main" val="1184216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a:xfrm>
            <a:off x="467544" y="72008"/>
            <a:ext cx="8229600" cy="764704"/>
          </a:xfrm>
        </p:spPr>
        <p:txBody>
          <a:bodyPr>
            <a:noAutofit/>
          </a:bodyPr>
          <a:lstStyle/>
          <a:p>
            <a:r>
              <a:rPr lang="en-US" altLang="zh-TW" sz="2400" b="1" dirty="0">
                <a:latin typeface="Arial" pitchFamily="34" charset="0"/>
                <a:ea typeface="微軟正黑體" pitchFamily="34" charset="-120"/>
                <a:cs typeface="Arial" pitchFamily="34" charset="0"/>
              </a:rPr>
              <a:t>Trend of Social Development of Population Groups by Year (2006-2016)</a:t>
            </a:r>
            <a:endParaRPr lang="zh-TW" altLang="en-US" sz="2400" b="1">
              <a:latin typeface="Arial" pitchFamily="34" charset="0"/>
              <a:ea typeface="微軟正黑體" pitchFamily="34" charset="-120"/>
              <a:cs typeface="Arial" pitchFamily="34" charset="0"/>
            </a:endParaRPr>
          </a:p>
        </p:txBody>
      </p:sp>
      <p:graphicFrame>
        <p:nvGraphicFramePr>
          <p:cNvPr id="5" name="內容版面配置區 4"/>
          <p:cNvGraphicFramePr>
            <a:graphicFrameLocks noGrp="1"/>
          </p:cNvGraphicFramePr>
          <p:nvPr>
            <p:ph idx="1"/>
          </p:nvPr>
        </p:nvGraphicFramePr>
        <p:xfrm>
          <a:off x="323528" y="908720"/>
          <a:ext cx="8640960" cy="5472608"/>
        </p:xfrm>
        <a:graphic>
          <a:graphicData uri="http://schemas.openxmlformats.org/drawingml/2006/chart">
            <c:chart xmlns:c="http://schemas.openxmlformats.org/drawingml/2006/chart" xmlns:r="http://schemas.openxmlformats.org/officeDocument/2006/relationships" r:id="rId2"/>
          </a:graphicData>
        </a:graphic>
      </p:graphicFrame>
      <p:sp>
        <p:nvSpPr>
          <p:cNvPr id="7" name="文字方塊 6"/>
          <p:cNvSpPr txBox="1"/>
          <p:nvPr/>
        </p:nvSpPr>
        <p:spPr>
          <a:xfrm>
            <a:off x="2699792" y="6021173"/>
            <a:ext cx="1224000" cy="288147"/>
          </a:xfrm>
          <a:prstGeom prst="rect">
            <a:avLst/>
          </a:prstGeom>
          <a:solidFill>
            <a:srgbClr val="FF0000"/>
          </a:solidFill>
        </p:spPr>
        <p:txBody>
          <a:bodyPr wrap="square" lIns="36000" tIns="36000" rIns="36000" bIns="36000" rtlCol="0" anchor="ctr" anchorCtr="0">
            <a:spAutoFit/>
          </a:bodyPr>
          <a:lstStyle/>
          <a:p>
            <a:pPr algn="ctr"/>
            <a:r>
              <a:rPr lang="en-US" altLang="zh-TW" sz="1400" dirty="0" smtClean="0">
                <a:solidFill>
                  <a:schemeClr val="bg1"/>
                </a:solidFill>
                <a:latin typeface="微軟正黑體" pitchFamily="34" charset="-120"/>
                <a:ea typeface="微軟正黑體" pitchFamily="34" charset="-120"/>
              </a:rPr>
              <a:t>3.02%</a:t>
            </a:r>
            <a:endParaRPr lang="zh-TW" altLang="en-US" sz="1400" dirty="0">
              <a:solidFill>
                <a:schemeClr val="bg1"/>
              </a:solidFill>
              <a:latin typeface="微軟正黑體" pitchFamily="34" charset="-120"/>
              <a:ea typeface="微軟正黑體" pitchFamily="34" charset="-120"/>
            </a:endParaRPr>
          </a:p>
        </p:txBody>
      </p:sp>
      <p:sp>
        <p:nvSpPr>
          <p:cNvPr id="9" name="文字方塊 8"/>
          <p:cNvSpPr txBox="1"/>
          <p:nvPr/>
        </p:nvSpPr>
        <p:spPr>
          <a:xfrm>
            <a:off x="6372336" y="6021288"/>
            <a:ext cx="1224000" cy="288147"/>
          </a:xfrm>
          <a:prstGeom prst="rect">
            <a:avLst/>
          </a:prstGeom>
          <a:solidFill>
            <a:srgbClr val="FF0000"/>
          </a:solidFill>
        </p:spPr>
        <p:txBody>
          <a:bodyPr wrap="square" lIns="36000" tIns="36000" rIns="36000" bIns="36000" rtlCol="0" anchor="ctr" anchorCtr="0">
            <a:spAutoFit/>
          </a:bodyPr>
          <a:lstStyle/>
          <a:p>
            <a:pPr algn="ctr"/>
            <a:r>
              <a:rPr lang="en-US" altLang="zh-TW" sz="1400" dirty="0">
                <a:solidFill>
                  <a:schemeClr val="bg1"/>
                </a:solidFill>
                <a:latin typeface="微軟正黑體" pitchFamily="34" charset="-120"/>
                <a:ea typeface="微軟正黑體" pitchFamily="34" charset="-120"/>
              </a:rPr>
              <a:t>-8.63%</a:t>
            </a:r>
            <a:endParaRPr lang="zh-TW" altLang="en-US" sz="1400">
              <a:solidFill>
                <a:schemeClr val="bg1"/>
              </a:solidFill>
              <a:latin typeface="微軟正黑體" pitchFamily="34" charset="-120"/>
              <a:ea typeface="微軟正黑體" pitchFamily="34" charset="-120"/>
            </a:endParaRPr>
          </a:p>
        </p:txBody>
      </p:sp>
      <p:sp>
        <p:nvSpPr>
          <p:cNvPr id="10" name="投影片編號版面配置區 4"/>
          <p:cNvSpPr>
            <a:spLocks noGrp="1"/>
          </p:cNvSpPr>
          <p:nvPr>
            <p:ph type="sldNum" sz="quarter" idx="12"/>
          </p:nvPr>
        </p:nvSpPr>
        <p:spPr>
          <a:xfrm>
            <a:off x="6553200" y="6356350"/>
            <a:ext cx="2133600" cy="365125"/>
          </a:xfrm>
        </p:spPr>
        <p:txBody>
          <a:bodyPr/>
          <a:lstStyle/>
          <a:p>
            <a:fld id="{F69D5B6A-9293-466E-8035-E639F1A4C53F}" type="slidenum">
              <a:rPr lang="zh-TW" altLang="en-US" smtClean="0"/>
              <a:pPr/>
              <a:t>20</a:t>
            </a:fld>
            <a:endParaRPr lang="zh-TW"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投影片編號版面配置區 7"/>
          <p:cNvSpPr>
            <a:spLocks noGrp="1"/>
          </p:cNvSpPr>
          <p:nvPr>
            <p:ph type="sldNum" sz="quarter" idx="12"/>
          </p:nvPr>
        </p:nvSpPr>
        <p:spPr/>
        <p:txBody>
          <a:bodyPr/>
          <a:lstStyle/>
          <a:p>
            <a:fld id="{F69D5B6A-9293-466E-8035-E639F1A4C53F}" type="slidenum">
              <a:rPr lang="zh-TW" altLang="en-US" smtClean="0"/>
              <a:pPr/>
              <a:t>21</a:t>
            </a:fld>
            <a:endParaRPr lang="zh-TW" altLang="en-US"/>
          </a:p>
        </p:txBody>
      </p:sp>
      <p:graphicFrame>
        <p:nvGraphicFramePr>
          <p:cNvPr id="9" name="表格 8"/>
          <p:cNvGraphicFramePr>
            <a:graphicFrameLocks noGrp="1"/>
          </p:cNvGraphicFramePr>
          <p:nvPr>
            <p:extLst>
              <p:ext uri="{D42A27DB-BD31-4B8C-83A1-F6EECF244321}">
                <p14:modId xmlns="" xmlns:p14="http://schemas.microsoft.com/office/powerpoint/2010/main" val="3104774359"/>
              </p:ext>
            </p:extLst>
          </p:nvPr>
        </p:nvGraphicFramePr>
        <p:xfrm>
          <a:off x="395536" y="980728"/>
          <a:ext cx="8496944" cy="4997088"/>
        </p:xfrm>
        <a:graphic>
          <a:graphicData uri="http://schemas.openxmlformats.org/drawingml/2006/table">
            <a:tbl>
              <a:tblPr firstRow="1" bandRow="1">
                <a:tableStyleId>{5C22544A-7EE6-4342-B048-85BDC9FD1C3A}</a:tableStyleId>
              </a:tblPr>
              <a:tblGrid>
                <a:gridCol w="3312368">
                  <a:extLst>
                    <a:ext uri="{9D8B030D-6E8A-4147-A177-3AD203B41FA5}">
                      <a16:colId xmlns="" xmlns:a16="http://schemas.microsoft.com/office/drawing/2014/main" val="20000"/>
                    </a:ext>
                  </a:extLst>
                </a:gridCol>
                <a:gridCol w="864096">
                  <a:extLst>
                    <a:ext uri="{9D8B030D-6E8A-4147-A177-3AD203B41FA5}">
                      <a16:colId xmlns="" xmlns:a16="http://schemas.microsoft.com/office/drawing/2014/main" val="20001"/>
                    </a:ext>
                  </a:extLst>
                </a:gridCol>
                <a:gridCol w="864096">
                  <a:extLst>
                    <a:ext uri="{9D8B030D-6E8A-4147-A177-3AD203B41FA5}">
                      <a16:colId xmlns="" xmlns:a16="http://schemas.microsoft.com/office/drawing/2014/main" val="20002"/>
                    </a:ext>
                  </a:extLst>
                </a:gridCol>
                <a:gridCol w="864096">
                  <a:extLst>
                    <a:ext uri="{9D8B030D-6E8A-4147-A177-3AD203B41FA5}">
                      <a16:colId xmlns="" xmlns:a16="http://schemas.microsoft.com/office/drawing/2014/main" val="20003"/>
                    </a:ext>
                  </a:extLst>
                </a:gridCol>
                <a:gridCol w="864096">
                  <a:extLst>
                    <a:ext uri="{9D8B030D-6E8A-4147-A177-3AD203B41FA5}">
                      <a16:colId xmlns="" xmlns:a16="http://schemas.microsoft.com/office/drawing/2014/main" val="20004"/>
                    </a:ext>
                  </a:extLst>
                </a:gridCol>
                <a:gridCol w="864096">
                  <a:extLst>
                    <a:ext uri="{9D8B030D-6E8A-4147-A177-3AD203B41FA5}">
                      <a16:colId xmlns="" xmlns:a16="http://schemas.microsoft.com/office/drawing/2014/main" val="20005"/>
                    </a:ext>
                  </a:extLst>
                </a:gridCol>
                <a:gridCol w="864096">
                  <a:extLst>
                    <a:ext uri="{9D8B030D-6E8A-4147-A177-3AD203B41FA5}">
                      <a16:colId xmlns="" xmlns:a16="http://schemas.microsoft.com/office/drawing/2014/main" val="20006"/>
                    </a:ext>
                  </a:extLst>
                </a:gridCol>
              </a:tblGrid>
              <a:tr h="663848">
                <a:tc>
                  <a:txBody>
                    <a:bodyPr/>
                    <a:lstStyle/>
                    <a:p>
                      <a:endParaRPr lang="zh-TW"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2006</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2008</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2010</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2012</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2014</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sz="1600" dirty="0">
                          <a:solidFill>
                            <a:schemeClr val="tx1"/>
                          </a:solidFill>
                          <a:latin typeface="微軟正黑體" pitchFamily="34" charset="-120"/>
                          <a:ea typeface="微軟正黑體" pitchFamily="34" charset="-120"/>
                        </a:rPr>
                        <a:t>2016</a:t>
                      </a:r>
                      <a:endParaRPr lang="zh-TW" altLang="en-US" sz="1600">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370840">
                <a:tc>
                  <a:txBody>
                    <a:bodyPr/>
                    <a:lstStyle/>
                    <a:p>
                      <a:pPr algn="l"/>
                      <a:r>
                        <a:rPr lang="en-US" altLang="zh-TW" sz="1600" dirty="0">
                          <a:latin typeface="Arial" pitchFamily="34" charset="0"/>
                          <a:ea typeface="微軟正黑體" pitchFamily="34" charset="-120"/>
                          <a:cs typeface="Arial" pitchFamily="34" charset="0"/>
                        </a:rPr>
                        <a:t>Percentage of youth aged 15-19 in low-income households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26.6</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26.4</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27.3</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26.0</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24.4</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solidFill>
                            <a:schemeClr val="bg1"/>
                          </a:solidFill>
                        </a:rPr>
                        <a:t>24.2</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370840">
                <a:tc>
                  <a:txBody>
                    <a:bodyPr/>
                    <a:lstStyle/>
                    <a:p>
                      <a:pPr algn="l"/>
                      <a:r>
                        <a:rPr lang="en-US" altLang="zh-TW" sz="1600" dirty="0">
                          <a:latin typeface="Arial" pitchFamily="34" charset="0"/>
                          <a:ea typeface="微軟正黑體" pitchFamily="34" charset="-120"/>
                          <a:cs typeface="Arial" pitchFamily="34" charset="0"/>
                        </a:rPr>
                        <a:t>Percentage of youth aged 15-19 with upper secondary and above educational attainment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82.9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84.9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85.8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87.5</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88.8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solidFill>
                            <a:schemeClr val="bg1"/>
                          </a:solidFill>
                        </a:rPr>
                        <a:t>88.6</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2"/>
                  </a:ext>
                </a:extLst>
              </a:tr>
              <a:tr h="370840">
                <a:tc>
                  <a:txBody>
                    <a:bodyPr/>
                    <a:lstStyle/>
                    <a:p>
                      <a:pPr algn="l"/>
                      <a:r>
                        <a:rPr lang="en-US" altLang="zh-TW" sz="1600" dirty="0">
                          <a:latin typeface="Arial" pitchFamily="34" charset="0"/>
                          <a:ea typeface="微軟正黑體" pitchFamily="34" charset="-120"/>
                          <a:cs typeface="Arial" pitchFamily="34" charset="0"/>
                        </a:rPr>
                        <a:t>Percentage of  persons aged 15-24 studying full-time courses at tertiary education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21.4</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22.9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27.2</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27.4</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33.3</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solidFill>
                            <a:schemeClr val="bg1"/>
                          </a:solidFill>
                        </a:rPr>
                        <a:t>36.2</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370840">
                <a:tc>
                  <a:txBody>
                    <a:bodyPr/>
                    <a:lstStyle/>
                    <a:p>
                      <a:pPr algn="l"/>
                      <a:r>
                        <a:rPr lang="en-US" altLang="zh-TW" sz="1600" dirty="0">
                          <a:latin typeface="Arial" pitchFamily="34" charset="0"/>
                          <a:ea typeface="微軟正黑體" pitchFamily="34" charset="-120"/>
                          <a:cs typeface="Arial" pitchFamily="34" charset="0"/>
                        </a:rPr>
                        <a:t>Youth unemployment Rate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21.9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16.0</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20.8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13.8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t>12.5</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dirty="0">
                          <a:solidFill>
                            <a:schemeClr val="bg1"/>
                          </a:solidFill>
                        </a:rPr>
                        <a:t>13.8</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370840">
                <a:tc>
                  <a:txBody>
                    <a:bodyPr/>
                    <a:lstStyle/>
                    <a:p>
                      <a:pPr algn="l"/>
                      <a:r>
                        <a:rPr lang="fr-FR" altLang="zh-TW" sz="1600" dirty="0" err="1">
                          <a:latin typeface="Arial" pitchFamily="34" charset="0"/>
                          <a:ea typeface="微軟正黑體" pitchFamily="34" charset="-120"/>
                          <a:cs typeface="Arial" pitchFamily="34" charset="0"/>
                        </a:rPr>
                        <a:t>Arrest</a:t>
                      </a:r>
                      <a:r>
                        <a:rPr lang="fr-FR" altLang="zh-TW" sz="1600">
                          <a:latin typeface="Arial" pitchFamily="34" charset="0"/>
                          <a:ea typeface="微軟正黑體" pitchFamily="34" charset="-120"/>
                          <a:cs typeface="Arial" pitchFamily="34" charset="0"/>
                        </a:rPr>
                        <a:t> persons 16-20 for violent crimes per 100,000 (-)</a:t>
                      </a:r>
                      <a:endParaRPr lang="en-US" altLang="zh-TW"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317.8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257.2</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263.9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249.0</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174.1</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rPr>
                        <a:t>145.1</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5"/>
                  </a:ext>
                </a:extLst>
              </a:tr>
              <a:tr h="370840">
                <a:tc>
                  <a:txBody>
                    <a:bodyPr/>
                    <a:lstStyle/>
                    <a:p>
                      <a:pPr algn="l"/>
                      <a:r>
                        <a:rPr lang="en-US" altLang="zh-TW" sz="1600" dirty="0" err="1">
                          <a:latin typeface="Arial" pitchFamily="34" charset="0"/>
                          <a:ea typeface="微軟正黑體" pitchFamily="34" charset="-120"/>
                          <a:cs typeface="Arial" pitchFamily="34" charset="0"/>
                        </a:rPr>
                        <a:t>Prevalance</a:t>
                      </a:r>
                      <a:r>
                        <a:rPr lang="en-US" altLang="zh-TW" sz="1600" dirty="0">
                          <a:latin typeface="Arial" pitchFamily="34" charset="0"/>
                          <a:ea typeface="微軟正黑體" pitchFamily="34" charset="-120"/>
                          <a:cs typeface="Arial" pitchFamily="34" charset="0"/>
                        </a:rPr>
                        <a:t> of drug use among persons 15-19 per 100,000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460.8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593.5</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499.5</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287.8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155.8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rPr>
                        <a:t>108.2</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6"/>
                  </a:ext>
                </a:extLst>
              </a:tr>
              <a:tr h="370840">
                <a:tc>
                  <a:txBody>
                    <a:bodyPr/>
                    <a:lstStyle/>
                    <a:p>
                      <a:pPr algn="l"/>
                      <a:r>
                        <a:rPr lang="en-US" altLang="zh-TW" sz="1600">
                          <a:latin typeface="Arial" pitchFamily="34" charset="0"/>
                          <a:ea typeface="微軟正黑體" pitchFamily="34" charset="-120"/>
                          <a:cs typeface="Arial" pitchFamily="34" charset="0"/>
                        </a:rPr>
                        <a:t>The</a:t>
                      </a:r>
                      <a:r>
                        <a:rPr lang="en-US" altLang="zh-TW" sz="1600" baseline="0">
                          <a:latin typeface="Arial" pitchFamily="34" charset="0"/>
                          <a:ea typeface="微軟正黑體" pitchFamily="34" charset="-120"/>
                          <a:cs typeface="Arial" pitchFamily="34" charset="0"/>
                        </a:rPr>
                        <a:t> number of suicide in 10-19 age group per 100,000 </a:t>
                      </a:r>
                      <a:r>
                        <a:rPr lang="en-US" altLang="zh-TW" sz="1600">
                          <a:latin typeface="Arial" pitchFamily="34" charset="0"/>
                          <a:ea typeface="微軟正黑體" pitchFamily="34" charset="-120"/>
                          <a:cs typeface="Arial"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3.8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3.5</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2.8</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t>2.9</a:t>
                      </a:r>
                      <a:endParaRPr lang="zh-TW" altLang="en-US" sz="16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rPr>
                        <a:t>4.0</a:t>
                      </a:r>
                      <a:endParaRPr lang="zh-TW" altLang="en-US" sz="160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7"/>
                  </a:ext>
                </a:extLst>
              </a:tr>
            </a:tbl>
          </a:graphicData>
        </a:graphic>
      </p:graphicFrame>
      <p:sp>
        <p:nvSpPr>
          <p:cNvPr id="5" name="文字方塊 7"/>
          <p:cNvSpPr txBox="1"/>
          <p:nvPr/>
        </p:nvSpPr>
        <p:spPr>
          <a:xfrm>
            <a:off x="0" y="260648"/>
            <a:ext cx="9144000" cy="523220"/>
          </a:xfrm>
          <a:prstGeom prst="rect">
            <a:avLst/>
          </a:prstGeom>
          <a:noFill/>
        </p:spPr>
        <p:txBody>
          <a:bodyPr wrap="square" rtlCol="0">
            <a:spAutoFit/>
          </a:bodyPr>
          <a:lstStyle/>
          <a:p>
            <a:pPr algn="ctr"/>
            <a:r>
              <a:rPr lang="en-US" altLang="zh-TW" sz="2800" b="1">
                <a:latin typeface="Arial" pitchFamily="34" charset="0"/>
                <a:ea typeface="微軟正黑體" pitchFamily="34" charset="-120"/>
                <a:cs typeface="Arial" pitchFamily="34" charset="0"/>
              </a:rPr>
              <a:t>Population Groups – “Youth”</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a:xfrm>
            <a:off x="457200" y="44624"/>
            <a:ext cx="8229600" cy="1143000"/>
          </a:xfrm>
        </p:spPr>
        <p:txBody>
          <a:bodyPr>
            <a:normAutofit/>
          </a:bodyPr>
          <a:lstStyle/>
          <a:p>
            <a:pPr algn="l"/>
            <a:r>
              <a:rPr lang="en-US" altLang="zh-TW" sz="2400" b="1">
                <a:latin typeface="Arial" pitchFamily="34" charset="0"/>
                <a:ea typeface="微軟正黑體" pitchFamily="34" charset="-120"/>
                <a:cs typeface="Arial" pitchFamily="34" charset="0"/>
              </a:rPr>
              <a:t>Supplementary Data </a:t>
            </a:r>
            <a:br>
              <a:rPr lang="en-US" altLang="zh-TW" sz="2400" b="1">
                <a:latin typeface="Arial" pitchFamily="34" charset="0"/>
                <a:ea typeface="微軟正黑體" pitchFamily="34" charset="-120"/>
                <a:cs typeface="Arial" pitchFamily="34" charset="0"/>
              </a:rPr>
            </a:br>
            <a:r>
              <a:rPr lang="en-US" altLang="zh-TW" sz="2400" b="1">
                <a:latin typeface="Arial" pitchFamily="34" charset="0"/>
                <a:ea typeface="微軟正黑體" pitchFamily="34" charset="-120"/>
                <a:cs typeface="Arial" pitchFamily="34" charset="0"/>
              </a:rPr>
              <a:t>Suicide Rate by Age Group</a:t>
            </a:r>
            <a:r>
              <a:rPr lang="en-US" altLang="zh-TW" sz="2400" b="1" baseline="30000">
                <a:latin typeface="Arial" pitchFamily="34" charset="0"/>
                <a:ea typeface="微軟正黑體" pitchFamily="34" charset="-120"/>
                <a:cs typeface="Arial" pitchFamily="34" charset="0"/>
              </a:rPr>
              <a:t>1</a:t>
            </a:r>
            <a:endParaRPr lang="zh-TW" altLang="en-US" sz="2400" b="1">
              <a:latin typeface="Arial" pitchFamily="34" charset="0"/>
              <a:ea typeface="微軟正黑體" pitchFamily="34" charset="-120"/>
              <a:cs typeface="Arial" pitchFamily="34" charset="0"/>
            </a:endParaRPr>
          </a:p>
        </p:txBody>
      </p:sp>
      <p:graphicFrame>
        <p:nvGraphicFramePr>
          <p:cNvPr id="12" name="內容版面配置區 11"/>
          <p:cNvGraphicFramePr>
            <a:graphicFrameLocks noGrp="1"/>
          </p:cNvGraphicFramePr>
          <p:nvPr>
            <p:ph sz="half" idx="1"/>
          </p:nvPr>
        </p:nvGraphicFramePr>
        <p:xfrm>
          <a:off x="107504" y="1052736"/>
          <a:ext cx="2952328" cy="460851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內容版面配置區 12"/>
          <p:cNvGraphicFramePr>
            <a:graphicFrameLocks noGrp="1"/>
          </p:cNvGraphicFramePr>
          <p:nvPr>
            <p:ph sz="half" idx="2"/>
            <p:extLst>
              <p:ext uri="{D42A27DB-BD31-4B8C-83A1-F6EECF244321}">
                <p14:modId xmlns="" xmlns:p14="http://schemas.microsoft.com/office/powerpoint/2010/main" val="1950671552"/>
              </p:ext>
            </p:extLst>
          </p:nvPr>
        </p:nvGraphicFramePr>
        <p:xfrm>
          <a:off x="3059832" y="1124744"/>
          <a:ext cx="2952328" cy="452596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圖表 17"/>
          <p:cNvGraphicFramePr/>
          <p:nvPr>
            <p:extLst>
              <p:ext uri="{D42A27DB-BD31-4B8C-83A1-F6EECF244321}">
                <p14:modId xmlns="" xmlns:p14="http://schemas.microsoft.com/office/powerpoint/2010/main" val="531772420"/>
              </p:ext>
            </p:extLst>
          </p:nvPr>
        </p:nvGraphicFramePr>
        <p:xfrm>
          <a:off x="6012160" y="1124744"/>
          <a:ext cx="3024336" cy="4536504"/>
        </p:xfrm>
        <a:graphic>
          <a:graphicData uri="http://schemas.openxmlformats.org/drawingml/2006/chart">
            <c:chart xmlns:c="http://schemas.openxmlformats.org/drawingml/2006/chart" xmlns:r="http://schemas.openxmlformats.org/officeDocument/2006/relationships" r:id="rId4"/>
          </a:graphicData>
        </a:graphic>
      </p:graphicFrame>
      <p:sp>
        <p:nvSpPr>
          <p:cNvPr id="6" name="投影片編號版面配置區 5"/>
          <p:cNvSpPr>
            <a:spLocks noGrp="1"/>
          </p:cNvSpPr>
          <p:nvPr>
            <p:ph type="sldNum" sz="quarter" idx="12"/>
          </p:nvPr>
        </p:nvSpPr>
        <p:spPr>
          <a:xfrm>
            <a:off x="6588224" y="6453336"/>
            <a:ext cx="2133600" cy="365125"/>
          </a:xfrm>
        </p:spPr>
        <p:txBody>
          <a:bodyPr/>
          <a:lstStyle/>
          <a:p>
            <a:fld id="{F69D5B6A-9293-466E-8035-E639F1A4C53F}" type="slidenum">
              <a:rPr lang="zh-TW" altLang="en-US" smtClean="0"/>
              <a:pPr/>
              <a:t>22</a:t>
            </a:fld>
            <a:endParaRPr lang="zh-TW" altLang="en-US"/>
          </a:p>
        </p:txBody>
      </p:sp>
      <p:sp>
        <p:nvSpPr>
          <p:cNvPr id="7" name="文字方塊 6"/>
          <p:cNvSpPr txBox="1"/>
          <p:nvPr/>
        </p:nvSpPr>
        <p:spPr>
          <a:xfrm>
            <a:off x="0" y="5589240"/>
            <a:ext cx="9144000" cy="954107"/>
          </a:xfrm>
          <a:prstGeom prst="rect">
            <a:avLst/>
          </a:prstGeom>
          <a:noFill/>
        </p:spPr>
        <p:txBody>
          <a:bodyPr wrap="square" rtlCol="0">
            <a:spAutoFit/>
          </a:bodyPr>
          <a:lstStyle/>
          <a:p>
            <a:r>
              <a:rPr lang="en-US" altLang="zh-TW" sz="1400">
                <a:latin typeface="Arial" pitchFamily="34" charset="0"/>
                <a:ea typeface="微軟正黑體" pitchFamily="34" charset="-120"/>
                <a:cs typeface="Arial" pitchFamily="34" charset="0"/>
              </a:rPr>
              <a:t>Notes</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1:</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By</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Would</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Health</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Organization</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(WHO)</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definition</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suicide</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rate</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is</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the</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number</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of</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suicides per 100,000  people  of specific age groups</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for</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specific</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year. The number of suicide cases is acquired from the Hong Kong Judiciary, divided by the specific</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age</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population</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acquired</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from</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the</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Census</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and</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Statistics</a:t>
            </a:r>
            <a:r>
              <a:rPr lang="zh-TW" altLang="en-US" sz="1400">
                <a:latin typeface="Arial" pitchFamily="34" charset="0"/>
                <a:ea typeface="微軟正黑體" pitchFamily="34" charset="-120"/>
                <a:cs typeface="Arial" pitchFamily="34" charset="0"/>
              </a:rPr>
              <a:t> </a:t>
            </a:r>
            <a:r>
              <a:rPr lang="en-US" altLang="zh-TW" sz="1400">
                <a:latin typeface="Arial" pitchFamily="34" charset="0"/>
                <a:ea typeface="微軟正黑體" pitchFamily="34" charset="-120"/>
                <a:cs typeface="Arial" pitchFamily="34" charset="0"/>
              </a:rPr>
              <a:t>Department, times 100,000. </a:t>
            </a:r>
            <a:endParaRPr lang="zh-TW" altLang="en-US" sz="1400">
              <a:latin typeface="Arial" pitchFamily="34" charset="0"/>
              <a:ea typeface="微軟正黑體" pitchFamily="34" charset="-12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 xmlns:p14="http://schemas.microsoft.com/office/powerpoint/2010/main" val="3104774359"/>
              </p:ext>
            </p:extLst>
          </p:nvPr>
        </p:nvGraphicFramePr>
        <p:xfrm>
          <a:off x="323528" y="1124744"/>
          <a:ext cx="8640966" cy="4687208"/>
        </p:xfrm>
        <a:graphic>
          <a:graphicData uri="http://schemas.openxmlformats.org/drawingml/2006/table">
            <a:tbl>
              <a:tblPr firstRow="1" bandRow="1">
                <a:tableStyleId>{5C22544A-7EE6-4342-B048-85BDC9FD1C3A}</a:tableStyleId>
              </a:tblPr>
              <a:tblGrid>
                <a:gridCol w="3240360">
                  <a:extLst>
                    <a:ext uri="{9D8B030D-6E8A-4147-A177-3AD203B41FA5}">
                      <a16:colId xmlns="" xmlns:a16="http://schemas.microsoft.com/office/drawing/2014/main" val="20000"/>
                    </a:ext>
                  </a:extLst>
                </a:gridCol>
                <a:gridCol w="900101">
                  <a:extLst>
                    <a:ext uri="{9D8B030D-6E8A-4147-A177-3AD203B41FA5}">
                      <a16:colId xmlns="" xmlns:a16="http://schemas.microsoft.com/office/drawing/2014/main" val="20001"/>
                    </a:ext>
                  </a:extLst>
                </a:gridCol>
                <a:gridCol w="900101">
                  <a:extLst>
                    <a:ext uri="{9D8B030D-6E8A-4147-A177-3AD203B41FA5}">
                      <a16:colId xmlns="" xmlns:a16="http://schemas.microsoft.com/office/drawing/2014/main" val="20002"/>
                    </a:ext>
                  </a:extLst>
                </a:gridCol>
                <a:gridCol w="900101">
                  <a:extLst>
                    <a:ext uri="{9D8B030D-6E8A-4147-A177-3AD203B41FA5}">
                      <a16:colId xmlns="" xmlns:a16="http://schemas.microsoft.com/office/drawing/2014/main" val="20003"/>
                    </a:ext>
                  </a:extLst>
                </a:gridCol>
                <a:gridCol w="900101">
                  <a:extLst>
                    <a:ext uri="{9D8B030D-6E8A-4147-A177-3AD203B41FA5}">
                      <a16:colId xmlns="" xmlns:a16="http://schemas.microsoft.com/office/drawing/2014/main" val="20004"/>
                    </a:ext>
                  </a:extLst>
                </a:gridCol>
                <a:gridCol w="900101">
                  <a:extLst>
                    <a:ext uri="{9D8B030D-6E8A-4147-A177-3AD203B41FA5}">
                      <a16:colId xmlns="" xmlns:a16="http://schemas.microsoft.com/office/drawing/2014/main" val="20005"/>
                    </a:ext>
                  </a:extLst>
                </a:gridCol>
                <a:gridCol w="900101">
                  <a:extLst>
                    <a:ext uri="{9D8B030D-6E8A-4147-A177-3AD203B41FA5}">
                      <a16:colId xmlns="" xmlns:a16="http://schemas.microsoft.com/office/drawing/2014/main" val="20006"/>
                    </a:ext>
                  </a:extLst>
                </a:gridCol>
              </a:tblGrid>
              <a:tr h="663848">
                <a:tc>
                  <a:txBody>
                    <a:bodyPr/>
                    <a:lstStyle/>
                    <a:p>
                      <a:endParaRPr lang="zh-TW"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2008</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2010</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2012</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2014</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370840">
                <a:tc>
                  <a:txBody>
                    <a:bodyPr/>
                    <a:lstStyle/>
                    <a:p>
                      <a:pPr algn="l"/>
                      <a:r>
                        <a:rPr lang="en-US" altLang="zh-TW">
                          <a:latin typeface="Arial" pitchFamily="34" charset="0"/>
                          <a:ea typeface="微軟正黑體" pitchFamily="34" charset="-120"/>
                          <a:cs typeface="Arial" pitchFamily="34" charset="0"/>
                        </a:rPr>
                        <a:t>Percentage of children aged 0-14 in low-income households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25.8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25.3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24.8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23.9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23.3</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370840">
                <a:tc>
                  <a:txBody>
                    <a:bodyPr/>
                    <a:lstStyle/>
                    <a:p>
                      <a:pPr algn="l"/>
                      <a:r>
                        <a:rPr lang="en-US" altLang="zh-TW">
                          <a:latin typeface="Arial" pitchFamily="34" charset="0"/>
                          <a:ea typeface="微軟正黑體" pitchFamily="34" charset="-120"/>
                          <a:cs typeface="Arial" pitchFamily="34" charset="0"/>
                        </a:rPr>
                        <a:t>Percentage of children living in single parent households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8.23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9.31</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8.89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8.64</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8.63</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2"/>
                  </a:ext>
                </a:extLst>
              </a:tr>
              <a:tr h="370840">
                <a:tc>
                  <a:txBody>
                    <a:bodyPr/>
                    <a:lstStyle/>
                    <a:p>
                      <a:pPr algn="l"/>
                      <a:r>
                        <a:rPr lang="en-US" altLang="zh-TW">
                          <a:latin typeface="Arial" pitchFamily="34" charset="0"/>
                          <a:ea typeface="微軟正黑體" pitchFamily="34" charset="-120"/>
                          <a:cs typeface="Arial" pitchFamily="34" charset="0"/>
                        </a:rPr>
                        <a:t>Under age 5 child mortality per 1000 live births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2.74</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3.13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2.67</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2.45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2.56</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370840">
                <a:tc>
                  <a:txBody>
                    <a:bodyPr/>
                    <a:lstStyle/>
                    <a:p>
                      <a:pPr algn="l"/>
                      <a:r>
                        <a:rPr lang="en-US" altLang="zh-TW">
                          <a:latin typeface="Arial" pitchFamily="34" charset="0"/>
                          <a:ea typeface="微軟正黑體" pitchFamily="34" charset="-120"/>
                          <a:cs typeface="Arial" pitchFamily="34" charset="0"/>
                        </a:rPr>
                        <a:t>Child abuse cases per 100,000 population aged 0-17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67.45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77.96</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92.40</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85.45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84.66</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87.64</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370840">
                <a:tc>
                  <a:txBody>
                    <a:bodyPr/>
                    <a:lstStyle/>
                    <a:p>
                      <a:pPr algn="l"/>
                      <a:r>
                        <a:rPr lang="en-US" altLang="zh-TW">
                          <a:latin typeface="Arial" pitchFamily="34" charset="0"/>
                          <a:ea typeface="微軟正黑體" pitchFamily="34" charset="-120"/>
                          <a:cs typeface="Arial" pitchFamily="34" charset="0"/>
                        </a:rPr>
                        <a:t>Children 10-15 arrested per 100,000 population aged 10-15(-)</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909.46</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890.45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844.19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682.39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457.99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337.63</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5"/>
                  </a:ext>
                </a:extLst>
              </a:tr>
            </a:tbl>
          </a:graphicData>
        </a:graphic>
      </p:graphicFrame>
      <p:sp>
        <p:nvSpPr>
          <p:cNvPr id="7" name="投影片編號版面配置區 6"/>
          <p:cNvSpPr>
            <a:spLocks noGrp="1"/>
          </p:cNvSpPr>
          <p:nvPr>
            <p:ph type="sldNum" sz="quarter" idx="12"/>
          </p:nvPr>
        </p:nvSpPr>
        <p:spPr/>
        <p:txBody>
          <a:bodyPr/>
          <a:lstStyle/>
          <a:p>
            <a:fld id="{F69D5B6A-9293-466E-8035-E639F1A4C53F}" type="slidenum">
              <a:rPr lang="zh-TW" altLang="en-US" smtClean="0"/>
              <a:pPr/>
              <a:t>23</a:t>
            </a:fld>
            <a:endParaRPr lang="zh-TW" altLang="en-US"/>
          </a:p>
        </p:txBody>
      </p:sp>
      <p:sp>
        <p:nvSpPr>
          <p:cNvPr id="6" name="文字方塊 7"/>
          <p:cNvSpPr txBox="1"/>
          <p:nvPr/>
        </p:nvSpPr>
        <p:spPr>
          <a:xfrm>
            <a:off x="0" y="332656"/>
            <a:ext cx="9144000" cy="523220"/>
          </a:xfrm>
          <a:prstGeom prst="rect">
            <a:avLst/>
          </a:prstGeom>
          <a:noFill/>
        </p:spPr>
        <p:txBody>
          <a:bodyPr wrap="square" rtlCol="0">
            <a:spAutoFit/>
          </a:bodyPr>
          <a:lstStyle/>
          <a:p>
            <a:pPr algn="ctr"/>
            <a:r>
              <a:rPr lang="en-US" altLang="zh-TW" sz="2800" b="1">
                <a:latin typeface="Arial" pitchFamily="34" charset="0"/>
                <a:ea typeface="微軟正黑體" pitchFamily="34" charset="-120"/>
                <a:cs typeface="Arial" pitchFamily="34" charset="0"/>
              </a:rPr>
              <a:t>Population Groups – “Children”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 xmlns:p14="http://schemas.microsoft.com/office/powerpoint/2010/main" val="3104774359"/>
              </p:ext>
            </p:extLst>
          </p:nvPr>
        </p:nvGraphicFramePr>
        <p:xfrm>
          <a:off x="323528" y="1073512"/>
          <a:ext cx="8496944" cy="4961528"/>
        </p:xfrm>
        <a:graphic>
          <a:graphicData uri="http://schemas.openxmlformats.org/drawingml/2006/table">
            <a:tbl>
              <a:tblPr firstRow="1" bandRow="1">
                <a:tableStyleId>{5C22544A-7EE6-4342-B048-85BDC9FD1C3A}</a:tableStyleId>
              </a:tblPr>
              <a:tblGrid>
                <a:gridCol w="3960440">
                  <a:extLst>
                    <a:ext uri="{9D8B030D-6E8A-4147-A177-3AD203B41FA5}">
                      <a16:colId xmlns="" xmlns:a16="http://schemas.microsoft.com/office/drawing/2014/main" val="20000"/>
                    </a:ext>
                  </a:extLst>
                </a:gridCol>
                <a:gridCol w="756084">
                  <a:extLst>
                    <a:ext uri="{9D8B030D-6E8A-4147-A177-3AD203B41FA5}">
                      <a16:colId xmlns="" xmlns:a16="http://schemas.microsoft.com/office/drawing/2014/main" val="20001"/>
                    </a:ext>
                  </a:extLst>
                </a:gridCol>
                <a:gridCol w="756084">
                  <a:extLst>
                    <a:ext uri="{9D8B030D-6E8A-4147-A177-3AD203B41FA5}">
                      <a16:colId xmlns="" xmlns:a16="http://schemas.microsoft.com/office/drawing/2014/main" val="20002"/>
                    </a:ext>
                  </a:extLst>
                </a:gridCol>
                <a:gridCol w="756084">
                  <a:extLst>
                    <a:ext uri="{9D8B030D-6E8A-4147-A177-3AD203B41FA5}">
                      <a16:colId xmlns="" xmlns:a16="http://schemas.microsoft.com/office/drawing/2014/main" val="20003"/>
                    </a:ext>
                  </a:extLst>
                </a:gridCol>
                <a:gridCol w="756084">
                  <a:extLst>
                    <a:ext uri="{9D8B030D-6E8A-4147-A177-3AD203B41FA5}">
                      <a16:colId xmlns="" xmlns:a16="http://schemas.microsoft.com/office/drawing/2014/main" val="20004"/>
                    </a:ext>
                  </a:extLst>
                </a:gridCol>
                <a:gridCol w="756084">
                  <a:extLst>
                    <a:ext uri="{9D8B030D-6E8A-4147-A177-3AD203B41FA5}">
                      <a16:colId xmlns="" xmlns:a16="http://schemas.microsoft.com/office/drawing/2014/main" val="20005"/>
                    </a:ext>
                  </a:extLst>
                </a:gridCol>
                <a:gridCol w="756084">
                  <a:extLst>
                    <a:ext uri="{9D8B030D-6E8A-4147-A177-3AD203B41FA5}">
                      <a16:colId xmlns="" xmlns:a16="http://schemas.microsoft.com/office/drawing/2014/main" val="20006"/>
                    </a:ext>
                  </a:extLst>
                </a:gridCol>
              </a:tblGrid>
              <a:tr h="663848">
                <a:tc>
                  <a:txBody>
                    <a:bodyPr/>
                    <a:lstStyle/>
                    <a:p>
                      <a:endParaRPr lang="zh-TW"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2008</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2010</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2012</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2014</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370840">
                <a:tc>
                  <a:txBody>
                    <a:bodyPr/>
                    <a:lstStyle/>
                    <a:p>
                      <a:pPr algn="l"/>
                      <a:r>
                        <a:rPr lang="en-US" altLang="zh-TW">
                          <a:latin typeface="Arial" pitchFamily="34" charset="0"/>
                          <a:ea typeface="微軟正黑體" pitchFamily="34" charset="-120"/>
                          <a:cs typeface="Arial" pitchFamily="34" charset="0"/>
                        </a:rPr>
                        <a:t>Percentage of females in low income domestic households among females in domestic households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18.5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18.2</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18.0</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17.8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17.1</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17.3</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370840">
                <a:tc>
                  <a:txBody>
                    <a:bodyPr/>
                    <a:lstStyle/>
                    <a:p>
                      <a:pPr algn="l"/>
                      <a:r>
                        <a:rPr lang="en-US" altLang="zh-TW" err="1">
                          <a:latin typeface="Arial" pitchFamily="34" charset="0"/>
                          <a:ea typeface="微軟正黑體" pitchFamily="34" charset="-120"/>
                          <a:cs typeface="Arial" pitchFamily="34" charset="0"/>
                        </a:rPr>
                        <a:t>Labour</a:t>
                      </a:r>
                      <a:r>
                        <a:rPr lang="en-US" altLang="zh-TW">
                          <a:latin typeface="Arial" pitchFamily="34" charset="0"/>
                          <a:ea typeface="微軟正黑體" pitchFamily="34" charset="-120"/>
                          <a:cs typeface="Arial" pitchFamily="34" charset="0"/>
                        </a:rPr>
                        <a:t> force participation rate of married females aged 15 and over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50.4</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51.1</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50.2</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52.1</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53.6</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53.4</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370840">
                <a:tc>
                  <a:txBody>
                    <a:bodyPr/>
                    <a:lstStyle/>
                    <a:p>
                      <a:pPr algn="l"/>
                      <a:r>
                        <a:rPr lang="en-US" altLang="zh-TW">
                          <a:latin typeface="Arial" pitchFamily="34" charset="0"/>
                          <a:ea typeface="微軟正黑體" pitchFamily="34" charset="-120"/>
                          <a:cs typeface="Arial" pitchFamily="34" charset="0"/>
                        </a:rPr>
                        <a:t>Median monthly employment earnings of females as a percentage of median monthly employment earnings of males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69.6</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70.8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75.0</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69.0</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73.3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66.7</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370840">
                <a:tc>
                  <a:txBody>
                    <a:bodyPr/>
                    <a:lstStyle/>
                    <a:p>
                      <a:pPr algn="l"/>
                      <a:r>
                        <a:rPr lang="en-US" altLang="zh-TW">
                          <a:latin typeface="Arial" pitchFamily="34" charset="0"/>
                          <a:ea typeface="微軟正黑體" pitchFamily="34" charset="-120"/>
                          <a:cs typeface="Arial" pitchFamily="34" charset="0"/>
                        </a:rPr>
                        <a:t>Percentage of female administrators and managers among all administrators and managers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29.4</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29.4</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30.7</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32.9</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33.5</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32.5</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r h="370840">
                <a:tc>
                  <a:txBody>
                    <a:bodyPr/>
                    <a:lstStyle/>
                    <a:p>
                      <a:pPr algn="l"/>
                      <a:r>
                        <a:rPr lang="en-US" altLang="zh-TW">
                          <a:latin typeface="Arial" pitchFamily="34" charset="0"/>
                          <a:ea typeface="微軟正黑體" pitchFamily="34" charset="-120"/>
                          <a:cs typeface="Arial" pitchFamily="34" charset="0"/>
                        </a:rPr>
                        <a:t>Percentage of District Board political positions occupied by women (+)</a:t>
                      </a:r>
                      <a:endParaRPr lang="zh-TW" altLang="en-US">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17.8</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19.3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19.3</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19.2</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t>19.2</a:t>
                      </a:r>
                      <a:endParaRPr lang="zh-TW" alt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a:solidFill>
                            <a:schemeClr val="bg1"/>
                          </a:solidFill>
                        </a:rPr>
                        <a:t>18.3</a:t>
                      </a:r>
                      <a:endParaRPr lang="zh-TW" altLang="en-US">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5"/>
                  </a:ext>
                </a:extLst>
              </a:tr>
            </a:tbl>
          </a:graphicData>
        </a:graphic>
      </p:graphicFrame>
      <p:sp>
        <p:nvSpPr>
          <p:cNvPr id="7" name="投影片編號版面配置區 6"/>
          <p:cNvSpPr>
            <a:spLocks noGrp="1"/>
          </p:cNvSpPr>
          <p:nvPr>
            <p:ph type="sldNum" sz="quarter" idx="12"/>
          </p:nvPr>
        </p:nvSpPr>
        <p:spPr/>
        <p:txBody>
          <a:bodyPr/>
          <a:lstStyle/>
          <a:p>
            <a:fld id="{F69D5B6A-9293-466E-8035-E639F1A4C53F}" type="slidenum">
              <a:rPr lang="zh-TW" altLang="en-US" smtClean="0"/>
              <a:pPr/>
              <a:t>24</a:t>
            </a:fld>
            <a:endParaRPr lang="zh-TW" altLang="en-US"/>
          </a:p>
        </p:txBody>
      </p:sp>
      <p:sp>
        <p:nvSpPr>
          <p:cNvPr id="5" name="文字方塊 7"/>
          <p:cNvSpPr txBox="1"/>
          <p:nvPr/>
        </p:nvSpPr>
        <p:spPr>
          <a:xfrm>
            <a:off x="0" y="332656"/>
            <a:ext cx="9144000" cy="523220"/>
          </a:xfrm>
          <a:prstGeom prst="rect">
            <a:avLst/>
          </a:prstGeom>
          <a:noFill/>
        </p:spPr>
        <p:txBody>
          <a:bodyPr wrap="square" rtlCol="0">
            <a:spAutoFit/>
          </a:bodyPr>
          <a:lstStyle/>
          <a:p>
            <a:pPr algn="ctr"/>
            <a:r>
              <a:rPr lang="en-US" altLang="zh-TW" sz="2800" b="1">
                <a:latin typeface="Arial" pitchFamily="34" charset="0"/>
                <a:ea typeface="微軟正黑體" pitchFamily="34" charset="-120"/>
                <a:cs typeface="Arial" pitchFamily="34" charset="0"/>
              </a:rPr>
              <a:t>Population Groups – “Women”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方塊 2"/>
          <p:cNvSpPr txBox="1"/>
          <p:nvPr/>
        </p:nvSpPr>
        <p:spPr>
          <a:xfrm>
            <a:off x="0" y="188640"/>
            <a:ext cx="9144000" cy="1200329"/>
          </a:xfrm>
          <a:prstGeom prst="rect">
            <a:avLst/>
          </a:prstGeom>
          <a:noFill/>
        </p:spPr>
        <p:txBody>
          <a:bodyPr wrap="square" rtlCol="0">
            <a:spAutoFit/>
          </a:bodyPr>
          <a:lstStyle/>
          <a:p>
            <a:r>
              <a:rPr lang="en-US" altLang="zh-TW" sz="2400" b="1">
                <a:latin typeface="Arial" pitchFamily="34" charset="0"/>
                <a:ea typeface="微軟正黑體" pitchFamily="34" charset="-120"/>
                <a:cs typeface="Arial" pitchFamily="34" charset="0"/>
              </a:rPr>
              <a:t>Supplementary Data </a:t>
            </a:r>
          </a:p>
          <a:p>
            <a:r>
              <a:rPr lang="en-US" altLang="zh-TW" sz="2400" b="1">
                <a:latin typeface="Arial" pitchFamily="34" charset="0"/>
                <a:ea typeface="微軟正黑體" pitchFamily="34" charset="-120"/>
                <a:cs typeface="Arial" pitchFamily="34" charset="0"/>
              </a:rPr>
              <a:t>Median Monthly Employment Earnings of Employed Persons by Year by Sex</a:t>
            </a:r>
            <a:r>
              <a:rPr lang="en-US" altLang="zh-TW" sz="2400" b="1" baseline="30000">
                <a:latin typeface="Arial" pitchFamily="34" charset="0"/>
                <a:ea typeface="微軟正黑體" pitchFamily="34" charset="-120"/>
                <a:cs typeface="Arial" pitchFamily="34" charset="0"/>
              </a:rPr>
              <a:t>3</a:t>
            </a:r>
            <a:r>
              <a:rPr lang="zh-TW" altLang="en-US" sz="2400" b="1" baseline="30000">
                <a:latin typeface="Arial" pitchFamily="34" charset="0"/>
                <a:ea typeface="微軟正黑體" pitchFamily="34" charset="-120"/>
                <a:cs typeface="Arial" pitchFamily="34" charset="0"/>
              </a:rPr>
              <a:t> </a:t>
            </a:r>
            <a:r>
              <a:rPr lang="en-US" altLang="zh-TW" sz="2400" b="1" baseline="30000">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graphicFrame>
        <p:nvGraphicFramePr>
          <p:cNvPr id="9" name="圖表 8"/>
          <p:cNvGraphicFramePr/>
          <p:nvPr>
            <p:extLst>
              <p:ext uri="{D42A27DB-BD31-4B8C-83A1-F6EECF244321}">
                <p14:modId xmlns="" xmlns:p14="http://schemas.microsoft.com/office/powerpoint/2010/main" val="3786934489"/>
              </p:ext>
            </p:extLst>
          </p:nvPr>
        </p:nvGraphicFramePr>
        <p:xfrm>
          <a:off x="539552" y="1628800"/>
          <a:ext cx="7776864" cy="4464496"/>
        </p:xfrm>
        <a:graphic>
          <a:graphicData uri="http://schemas.openxmlformats.org/drawingml/2006/chart">
            <c:chart xmlns:c="http://schemas.openxmlformats.org/drawingml/2006/chart" xmlns:r="http://schemas.openxmlformats.org/officeDocument/2006/relationships" r:id="rId3"/>
          </a:graphicData>
        </a:graphic>
      </p:graphicFrame>
      <p:sp>
        <p:nvSpPr>
          <p:cNvPr id="4" name="投影片編號版面配置區 3"/>
          <p:cNvSpPr>
            <a:spLocks noGrp="1"/>
          </p:cNvSpPr>
          <p:nvPr>
            <p:ph type="sldNum" sz="quarter" idx="12"/>
          </p:nvPr>
        </p:nvSpPr>
        <p:spPr>
          <a:xfrm>
            <a:off x="6732240" y="6376243"/>
            <a:ext cx="2133600" cy="365125"/>
          </a:xfrm>
        </p:spPr>
        <p:txBody>
          <a:bodyPr/>
          <a:lstStyle/>
          <a:p>
            <a:fld id="{F69D5B6A-9293-466E-8035-E639F1A4C53F}" type="slidenum">
              <a:rPr lang="zh-TW" altLang="en-US" smtClean="0"/>
              <a:pPr/>
              <a:t>25</a:t>
            </a:fld>
            <a:endParaRPr lang="zh-TW" altLang="en-US"/>
          </a:p>
        </p:txBody>
      </p:sp>
      <p:sp>
        <p:nvSpPr>
          <p:cNvPr id="5" name="文字方塊 4"/>
          <p:cNvSpPr txBox="1"/>
          <p:nvPr/>
        </p:nvSpPr>
        <p:spPr>
          <a:xfrm>
            <a:off x="4355976" y="6021288"/>
            <a:ext cx="4104456" cy="584775"/>
          </a:xfrm>
          <a:prstGeom prst="rect">
            <a:avLst/>
          </a:prstGeom>
          <a:noFill/>
        </p:spPr>
        <p:txBody>
          <a:bodyPr wrap="square" rtlCol="0">
            <a:spAutoFit/>
          </a:bodyPr>
          <a:lstStyle/>
          <a:p>
            <a:pPr algn="r"/>
            <a:r>
              <a:rPr lang="en-US" altLang="zh-TW" sz="1600">
                <a:latin typeface="Arial Narrow" pitchFamily="34" charset="0"/>
                <a:ea typeface="微軟正黑體" pitchFamily="34" charset="-120"/>
              </a:rPr>
              <a:t>Census and Statistics Department, 2017</a:t>
            </a:r>
          </a:p>
          <a:p>
            <a:pPr algn="r"/>
            <a:r>
              <a:rPr lang="en-US" altLang="zh-TW" sz="1600">
                <a:latin typeface="Arial Narrow" pitchFamily="34" charset="0"/>
                <a:ea typeface="微軟正黑體" pitchFamily="34" charset="-120"/>
              </a:rPr>
              <a:t>&lt;Women and Men in Hong Kong&gt;</a:t>
            </a:r>
            <a:endParaRPr lang="zh-TW" altLang="en-US" sz="1600">
              <a:latin typeface="Arial Narrow" pitchFamily="34" charset="0"/>
              <a:ea typeface="微軟正黑體" pitchFamily="34" charset="-120"/>
            </a:endParaRPr>
          </a:p>
        </p:txBody>
      </p:sp>
      <p:sp>
        <p:nvSpPr>
          <p:cNvPr id="6" name="文字方塊 5"/>
          <p:cNvSpPr txBox="1"/>
          <p:nvPr/>
        </p:nvSpPr>
        <p:spPr>
          <a:xfrm>
            <a:off x="323528" y="6165304"/>
            <a:ext cx="4320480" cy="338554"/>
          </a:xfrm>
          <a:prstGeom prst="rect">
            <a:avLst/>
          </a:prstGeom>
          <a:noFill/>
        </p:spPr>
        <p:txBody>
          <a:bodyPr wrap="square" rtlCol="0">
            <a:spAutoFit/>
          </a:bodyPr>
          <a:lstStyle/>
          <a:p>
            <a:r>
              <a:rPr lang="en-US" altLang="zh-TW" sz="1600">
                <a:latin typeface="Arial Narrow" pitchFamily="34" charset="0"/>
                <a:ea typeface="微軟正黑體" pitchFamily="34" charset="-120"/>
              </a:rPr>
              <a:t>Note</a:t>
            </a:r>
            <a:r>
              <a:rPr lang="en-US" altLang="zh-TW" sz="1600" baseline="30000">
                <a:latin typeface="Arial Narrow" pitchFamily="34" charset="0"/>
                <a:ea typeface="微軟正黑體" pitchFamily="34" charset="-120"/>
              </a:rPr>
              <a:t>3</a:t>
            </a:r>
            <a:r>
              <a:rPr lang="en-US" altLang="zh-TW" sz="1600">
                <a:latin typeface="Arial Narrow" pitchFamily="34" charset="0"/>
                <a:ea typeface="微軟正黑體" pitchFamily="34" charset="-120"/>
              </a:rPr>
              <a:t>:</a:t>
            </a:r>
            <a:r>
              <a:rPr lang="zh-TW" altLang="en-US" sz="1600">
                <a:latin typeface="Arial Narrow" pitchFamily="34" charset="0"/>
                <a:ea typeface="微軟正黑體" pitchFamily="34" charset="-120"/>
              </a:rPr>
              <a:t>  </a:t>
            </a:r>
            <a:r>
              <a:rPr lang="en-US" altLang="zh-TW" sz="1600">
                <a:latin typeface="Arial Narrow" pitchFamily="34" charset="0"/>
                <a:ea typeface="微軟正黑體" pitchFamily="34" charset="-120"/>
              </a:rPr>
              <a:t>data excluding foreign domestic helpers</a:t>
            </a:r>
            <a:endParaRPr lang="zh-TW" altLang="en-US" sz="1600">
              <a:latin typeface="Arial Narrow" pitchFamily="34" charset="0"/>
              <a:ea typeface="微軟正黑體" pitchFamily="34" charset="-120"/>
            </a:endParaRPr>
          </a:p>
        </p:txBody>
      </p:sp>
      <p:sp>
        <p:nvSpPr>
          <p:cNvPr id="7" name="文字方塊 6"/>
          <p:cNvSpPr txBox="1"/>
          <p:nvPr/>
        </p:nvSpPr>
        <p:spPr>
          <a:xfrm>
            <a:off x="467544" y="1495817"/>
            <a:ext cx="921021" cy="276999"/>
          </a:xfrm>
          <a:prstGeom prst="rect">
            <a:avLst/>
          </a:prstGeom>
          <a:noFill/>
        </p:spPr>
        <p:txBody>
          <a:bodyPr wrap="none" rtlCol="0">
            <a:spAutoFit/>
          </a:bodyPr>
          <a:lstStyle/>
          <a:p>
            <a:r>
              <a:rPr lang="en-US" altLang="zh-TW" sz="1200"/>
              <a:t>(HK Dollars)</a:t>
            </a:r>
            <a:endParaRPr lang="zh-TW" altLang="en-US" sz="1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0" y="255786"/>
            <a:ext cx="9144000" cy="868958"/>
          </a:xfrm>
        </p:spPr>
        <p:txBody>
          <a:bodyPr>
            <a:noAutofit/>
          </a:bodyPr>
          <a:lstStyle/>
          <a:p>
            <a:pPr algn="l"/>
            <a:r>
              <a:rPr lang="en-US" altLang="zh-TW" sz="2400" b="1">
                <a:latin typeface="Arial" pitchFamily="34" charset="0"/>
                <a:ea typeface="微軟正黑體" pitchFamily="34" charset="-120"/>
                <a:cs typeface="Arial" pitchFamily="34" charset="0"/>
              </a:rPr>
              <a:t>Supplementary Data</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
            </a:r>
            <a:br>
              <a:rPr lang="en-US" altLang="zh-TW" sz="2400" b="1">
                <a:latin typeface="Arial" pitchFamily="34" charset="0"/>
                <a:ea typeface="微軟正黑體" pitchFamily="34" charset="-120"/>
                <a:cs typeface="Arial" pitchFamily="34" charset="0"/>
              </a:rPr>
            </a:br>
            <a:r>
              <a:rPr lang="en-US" altLang="zh-TW" sz="2400" b="1">
                <a:latin typeface="Arial" pitchFamily="34" charset="0"/>
                <a:ea typeface="微軟正黑體" pitchFamily="34" charset="-120"/>
                <a:cs typeface="Arial" pitchFamily="34" charset="0"/>
              </a:rPr>
              <a:t>Median Monthly Employment Earnings of Employed Persons by Occupation by Sex</a:t>
            </a:r>
            <a:r>
              <a:rPr lang="zh-TW" altLang="en-US" sz="2400" b="1">
                <a:solidFill>
                  <a:schemeClr val="accent3">
                    <a:lumMod val="75000"/>
                  </a:schemeClr>
                </a:solidFill>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endParaRPr lang="zh-TW" altLang="en-US" sz="2400" b="1">
              <a:latin typeface="Arial" pitchFamily="34" charset="0"/>
              <a:ea typeface="微軟正黑體" pitchFamily="34" charset="-120"/>
              <a:cs typeface="Arial" pitchFamily="34" charset="0"/>
            </a:endParaRPr>
          </a:p>
        </p:txBody>
      </p:sp>
      <p:sp>
        <p:nvSpPr>
          <p:cNvPr id="4" name="投影片編號版面配置區 3"/>
          <p:cNvSpPr>
            <a:spLocks noGrp="1"/>
          </p:cNvSpPr>
          <p:nvPr>
            <p:ph type="sldNum" sz="quarter" idx="12"/>
          </p:nvPr>
        </p:nvSpPr>
        <p:spPr>
          <a:xfrm>
            <a:off x="6660232" y="6492875"/>
            <a:ext cx="2133600" cy="365125"/>
          </a:xfrm>
        </p:spPr>
        <p:txBody>
          <a:bodyPr/>
          <a:lstStyle/>
          <a:p>
            <a:fld id="{F69D5B6A-9293-466E-8035-E639F1A4C53F}" type="slidenum">
              <a:rPr lang="zh-TW" altLang="en-US" smtClean="0"/>
              <a:pPr/>
              <a:t>26</a:t>
            </a:fld>
            <a:endParaRPr lang="zh-TW" altLang="en-US"/>
          </a:p>
        </p:txBody>
      </p:sp>
      <p:graphicFrame>
        <p:nvGraphicFramePr>
          <p:cNvPr id="9" name="內容版面配置區 8"/>
          <p:cNvGraphicFramePr>
            <a:graphicFrameLocks noGrp="1"/>
          </p:cNvGraphicFramePr>
          <p:nvPr>
            <p:ph idx="1"/>
          </p:nvPr>
        </p:nvGraphicFramePr>
        <p:xfrm>
          <a:off x="611560" y="1700808"/>
          <a:ext cx="7848872"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10" name="文字方塊 9"/>
          <p:cNvSpPr txBox="1"/>
          <p:nvPr/>
        </p:nvSpPr>
        <p:spPr>
          <a:xfrm>
            <a:off x="77887" y="5805264"/>
            <a:ext cx="461665" cy="216024"/>
          </a:xfrm>
          <a:prstGeom prst="rect">
            <a:avLst/>
          </a:prstGeom>
          <a:noFill/>
        </p:spPr>
        <p:txBody>
          <a:bodyPr vert="eaVert" wrap="square" rtlCol="0">
            <a:spAutoFit/>
          </a:bodyPr>
          <a:lstStyle/>
          <a:p>
            <a:endParaRPr lang="zh-TW" altLang="en-US"/>
          </a:p>
        </p:txBody>
      </p:sp>
      <p:sp>
        <p:nvSpPr>
          <p:cNvPr id="12" name="文字方塊 11"/>
          <p:cNvSpPr txBox="1"/>
          <p:nvPr/>
        </p:nvSpPr>
        <p:spPr>
          <a:xfrm>
            <a:off x="899592" y="5157192"/>
            <a:ext cx="288032" cy="307777"/>
          </a:xfrm>
          <a:prstGeom prst="rect">
            <a:avLst/>
          </a:prstGeom>
          <a:solidFill>
            <a:schemeClr val="bg1"/>
          </a:solidFill>
        </p:spPr>
        <p:txBody>
          <a:bodyPr wrap="square" rtlCol="0">
            <a:spAutoFit/>
          </a:bodyPr>
          <a:lstStyle/>
          <a:p>
            <a:r>
              <a:rPr lang="en-US" altLang="zh-TW" sz="1400">
                <a:latin typeface="微軟正黑體" pitchFamily="34" charset="-120"/>
                <a:ea typeface="微軟正黑體" pitchFamily="34" charset="-120"/>
              </a:rPr>
              <a:t>0</a:t>
            </a:r>
            <a:endParaRPr lang="zh-TW" altLang="en-US" sz="1400">
              <a:latin typeface="微軟正黑體" pitchFamily="34" charset="-120"/>
              <a:ea typeface="微軟正黑體" pitchFamily="34" charset="-120"/>
            </a:endParaRPr>
          </a:p>
        </p:txBody>
      </p:sp>
      <p:sp>
        <p:nvSpPr>
          <p:cNvPr id="11" name="文字方塊 10"/>
          <p:cNvSpPr txBox="1"/>
          <p:nvPr/>
        </p:nvSpPr>
        <p:spPr>
          <a:xfrm>
            <a:off x="4499992" y="6093296"/>
            <a:ext cx="4104456" cy="584775"/>
          </a:xfrm>
          <a:prstGeom prst="rect">
            <a:avLst/>
          </a:prstGeom>
          <a:noFill/>
        </p:spPr>
        <p:txBody>
          <a:bodyPr wrap="square" rtlCol="0">
            <a:spAutoFit/>
          </a:bodyPr>
          <a:lstStyle/>
          <a:p>
            <a:pPr algn="r"/>
            <a:r>
              <a:rPr lang="en-US" altLang="zh-TW" sz="1600">
                <a:latin typeface="Arial Narrow" pitchFamily="34" charset="0"/>
                <a:ea typeface="微軟正黑體" pitchFamily="34" charset="-120"/>
              </a:rPr>
              <a:t>Census and Statistics Department, 2017</a:t>
            </a:r>
          </a:p>
          <a:p>
            <a:pPr algn="r"/>
            <a:r>
              <a:rPr lang="en-US" altLang="zh-TW" sz="1600">
                <a:latin typeface="Arial Narrow" pitchFamily="34" charset="0"/>
                <a:ea typeface="微軟正黑體" pitchFamily="34" charset="-120"/>
              </a:rPr>
              <a:t>&lt;Women and Men in Hong Kong&gt;</a:t>
            </a:r>
            <a:endParaRPr lang="zh-TW" altLang="en-US" sz="1600">
              <a:latin typeface="Arial Narrow" pitchFamily="34" charset="0"/>
              <a:ea typeface="微軟正黑體" pitchFamily="34" charset="-120"/>
            </a:endParaRPr>
          </a:p>
        </p:txBody>
      </p:sp>
      <p:sp>
        <p:nvSpPr>
          <p:cNvPr id="14" name="文字方塊 13"/>
          <p:cNvSpPr txBox="1"/>
          <p:nvPr/>
        </p:nvSpPr>
        <p:spPr>
          <a:xfrm>
            <a:off x="323528" y="6330806"/>
            <a:ext cx="4320480" cy="338554"/>
          </a:xfrm>
          <a:prstGeom prst="rect">
            <a:avLst/>
          </a:prstGeom>
          <a:noFill/>
        </p:spPr>
        <p:txBody>
          <a:bodyPr wrap="square" rtlCol="0">
            <a:spAutoFit/>
          </a:bodyPr>
          <a:lstStyle/>
          <a:p>
            <a:r>
              <a:rPr lang="en-US" altLang="zh-TW" sz="1600">
                <a:latin typeface="Arial Narrow" pitchFamily="34" charset="0"/>
                <a:ea typeface="微軟正黑體" pitchFamily="34" charset="-120"/>
              </a:rPr>
              <a:t>Note:</a:t>
            </a:r>
            <a:r>
              <a:rPr lang="zh-TW" altLang="en-US" sz="1600">
                <a:latin typeface="Arial Narrow" pitchFamily="34" charset="0"/>
                <a:ea typeface="微軟正黑體" pitchFamily="34" charset="-120"/>
              </a:rPr>
              <a:t>  </a:t>
            </a:r>
            <a:r>
              <a:rPr lang="en-US" altLang="zh-TW" sz="1600">
                <a:latin typeface="Arial Narrow" pitchFamily="34" charset="0"/>
                <a:ea typeface="微軟正黑體" pitchFamily="34" charset="-120"/>
              </a:rPr>
              <a:t>Data excluding foreign domestic helpers</a:t>
            </a:r>
            <a:endParaRPr lang="zh-TW" altLang="en-US" sz="1600">
              <a:latin typeface="Arial Narrow" pitchFamily="34" charset="0"/>
              <a:ea typeface="微軟正黑體" pitchFamily="34" charset="-120"/>
            </a:endParaRPr>
          </a:p>
        </p:txBody>
      </p:sp>
      <p:sp>
        <p:nvSpPr>
          <p:cNvPr id="13" name="文字方塊 12"/>
          <p:cNvSpPr txBox="1"/>
          <p:nvPr/>
        </p:nvSpPr>
        <p:spPr>
          <a:xfrm>
            <a:off x="539552" y="1556792"/>
            <a:ext cx="921021" cy="276999"/>
          </a:xfrm>
          <a:prstGeom prst="rect">
            <a:avLst/>
          </a:prstGeom>
          <a:noFill/>
        </p:spPr>
        <p:txBody>
          <a:bodyPr wrap="none" rtlCol="0">
            <a:spAutoFit/>
          </a:bodyPr>
          <a:lstStyle/>
          <a:p>
            <a:r>
              <a:rPr lang="en-US" altLang="zh-TW" sz="1200"/>
              <a:t>(HK Dollars)</a:t>
            </a:r>
            <a:endParaRPr lang="zh-TW" altLang="en-US" sz="12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a:xfrm>
            <a:off x="8172400" y="6453336"/>
            <a:ext cx="514400" cy="365125"/>
          </a:xfrm>
        </p:spPr>
        <p:txBody>
          <a:bodyPr/>
          <a:lstStyle/>
          <a:p>
            <a:fld id="{F69D5B6A-9293-466E-8035-E639F1A4C53F}" type="slidenum">
              <a:rPr lang="zh-TW" altLang="en-US" smtClean="0"/>
              <a:pPr/>
              <a:t>27</a:t>
            </a:fld>
            <a:endParaRPr lang="zh-TW" altLang="en-US"/>
          </a:p>
        </p:txBody>
      </p:sp>
      <p:graphicFrame>
        <p:nvGraphicFramePr>
          <p:cNvPr id="6" name="表格 5"/>
          <p:cNvGraphicFramePr>
            <a:graphicFrameLocks noGrp="1"/>
          </p:cNvGraphicFramePr>
          <p:nvPr/>
        </p:nvGraphicFramePr>
        <p:xfrm>
          <a:off x="1115616" y="980728"/>
          <a:ext cx="6624735" cy="4979275"/>
        </p:xfrm>
        <a:graphic>
          <a:graphicData uri="http://schemas.openxmlformats.org/drawingml/2006/table">
            <a:tbl>
              <a:tblPr firstRow="1" bandRow="1">
                <a:tableStyleId>{5C22544A-7EE6-4342-B048-85BDC9FD1C3A}</a:tableStyleId>
              </a:tblPr>
              <a:tblGrid>
                <a:gridCol w="1324947">
                  <a:extLst>
                    <a:ext uri="{9D8B030D-6E8A-4147-A177-3AD203B41FA5}">
                      <a16:colId xmlns="" xmlns:a16="http://schemas.microsoft.com/office/drawing/2014/main" val="20000"/>
                    </a:ext>
                  </a:extLst>
                </a:gridCol>
                <a:gridCol w="1324947">
                  <a:extLst>
                    <a:ext uri="{9D8B030D-6E8A-4147-A177-3AD203B41FA5}">
                      <a16:colId xmlns="" xmlns:a16="http://schemas.microsoft.com/office/drawing/2014/main" val="20001"/>
                    </a:ext>
                  </a:extLst>
                </a:gridCol>
                <a:gridCol w="1324947">
                  <a:extLst>
                    <a:ext uri="{9D8B030D-6E8A-4147-A177-3AD203B41FA5}">
                      <a16:colId xmlns="" xmlns:a16="http://schemas.microsoft.com/office/drawing/2014/main" val="20002"/>
                    </a:ext>
                  </a:extLst>
                </a:gridCol>
                <a:gridCol w="1324947">
                  <a:extLst>
                    <a:ext uri="{9D8B030D-6E8A-4147-A177-3AD203B41FA5}">
                      <a16:colId xmlns="" xmlns:a16="http://schemas.microsoft.com/office/drawing/2014/main" val="20003"/>
                    </a:ext>
                  </a:extLst>
                </a:gridCol>
                <a:gridCol w="1324947">
                  <a:extLst>
                    <a:ext uri="{9D8B030D-6E8A-4147-A177-3AD203B41FA5}">
                      <a16:colId xmlns="" xmlns:a16="http://schemas.microsoft.com/office/drawing/2014/main" val="20004"/>
                    </a:ext>
                  </a:extLst>
                </a:gridCol>
              </a:tblGrid>
              <a:tr h="353515">
                <a:tc>
                  <a:txBody>
                    <a:bodyPr/>
                    <a:lstStyle/>
                    <a:p>
                      <a:pPr algn="ctr"/>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微軟正黑體" pitchFamily="34" charset="-120"/>
                          <a:ea typeface="微軟正黑體" pitchFamily="34" charset="-120"/>
                        </a:rPr>
                        <a:t>2006</a:t>
                      </a:r>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微軟正黑體" pitchFamily="34" charset="-120"/>
                          <a:ea typeface="微軟正黑體" pitchFamily="34" charset="-120"/>
                        </a:rPr>
                        <a:t>2011</a:t>
                      </a:r>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微軟正黑體" pitchFamily="34" charset="-120"/>
                          <a:ea typeface="微軟正黑體" pitchFamily="34" charset="-120"/>
                        </a:rPr>
                        <a:t>2016</a:t>
                      </a:r>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337220">
                <a:tc rowSpan="2">
                  <a:txBody>
                    <a:bodyPr/>
                    <a:lstStyle/>
                    <a:p>
                      <a:pPr algn="ctr"/>
                      <a:r>
                        <a:rPr lang="en-US" altLang="zh-TW" sz="1600">
                          <a:latin typeface="微軟正黑體" pitchFamily="34" charset="-120"/>
                          <a:ea typeface="微軟正黑體" pitchFamily="34" charset="-120"/>
                        </a:rPr>
                        <a:t>15-19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3,000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337220">
                <a:tc vMerge="1">
                  <a:txBody>
                    <a:bodyPr/>
                    <a:lstStyle/>
                    <a:p>
                      <a:pPr algn="ctr"/>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337220">
                <a:tc rowSpan="2">
                  <a:txBody>
                    <a:bodyPr/>
                    <a:lstStyle/>
                    <a:p>
                      <a:pPr algn="ctr"/>
                      <a:r>
                        <a:rPr lang="en-US" altLang="zh-TW" sz="1600">
                          <a:latin typeface="微軟正黑體" pitchFamily="34" charset="-120"/>
                          <a:ea typeface="微軟正黑體" pitchFamily="34" charset="-120"/>
                        </a:rPr>
                        <a:t>20-29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9,000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10,000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13,000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337220">
                <a:tc vMerge="1">
                  <a:txBody>
                    <a:bodyPr/>
                    <a:lstStyle/>
                    <a:p>
                      <a:pPr algn="ctr"/>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8,500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10,000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14,000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337220">
                <a:tc rowSpan="2">
                  <a:txBody>
                    <a:bodyPr/>
                    <a:lstStyle/>
                    <a:p>
                      <a:pPr algn="ctr"/>
                      <a:r>
                        <a:rPr lang="en-US" altLang="zh-TW" sz="1600">
                          <a:latin typeface="微軟正黑體" pitchFamily="34" charset="-120"/>
                          <a:ea typeface="微軟正黑體" pitchFamily="34" charset="-120"/>
                        </a:rPr>
                        <a:t>30-39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13,000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14,500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18,000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337220">
                <a:tc vMerge="1">
                  <a:txBody>
                    <a:bodyPr/>
                    <a:lstStyle/>
                    <a:p>
                      <a:pPr algn="ctr"/>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13,600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15,000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20,000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r h="337220">
                <a:tc rowSpan="2">
                  <a:txBody>
                    <a:bodyPr/>
                    <a:lstStyle/>
                    <a:p>
                      <a:pPr algn="ctr"/>
                      <a:r>
                        <a:rPr lang="en-US" altLang="zh-TW" sz="1600">
                          <a:latin typeface="微軟正黑體" pitchFamily="34" charset="-120"/>
                          <a:ea typeface="微軟正黑體" pitchFamily="34" charset="-120"/>
                        </a:rPr>
                        <a:t>40-49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9,500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12,000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15,000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r h="337220">
                <a:tc vMerge="1">
                  <a:txBody>
                    <a:bodyPr/>
                    <a:lstStyle/>
                    <a:p>
                      <a:pPr algn="ctr"/>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14,000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15,700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21,300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8"/>
                  </a:ext>
                </a:extLst>
              </a:tr>
              <a:tr h="337220">
                <a:tc rowSpan="2">
                  <a:txBody>
                    <a:bodyPr/>
                    <a:lstStyle/>
                    <a:p>
                      <a:pPr algn="ctr"/>
                      <a:r>
                        <a:rPr lang="en-US" altLang="zh-TW" sz="1600">
                          <a:latin typeface="微軟正黑體" pitchFamily="34" charset="-120"/>
                          <a:ea typeface="微軟正黑體" pitchFamily="34" charset="-120"/>
                        </a:rPr>
                        <a:t>50-59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8,500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12,000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9"/>
                  </a:ext>
                </a:extLst>
              </a:tr>
              <a:tr h="337220">
                <a:tc vMerge="1">
                  <a:txBody>
                    <a:bodyPr/>
                    <a:lstStyle/>
                    <a:p>
                      <a:pPr algn="ctr"/>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13,000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19,000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0"/>
                  </a:ext>
                </a:extLst>
              </a:tr>
              <a:tr h="337220">
                <a:tc rowSpan="2">
                  <a:txBody>
                    <a:bodyPr/>
                    <a:lstStyle/>
                    <a:p>
                      <a:pPr algn="ctr"/>
                      <a:r>
                        <a:rPr lang="en-US" altLang="zh-TW" sz="1600">
                          <a:latin typeface="微軟正黑體" pitchFamily="34" charset="-120"/>
                          <a:ea typeface="微軟正黑體" pitchFamily="34" charset="-120"/>
                        </a:rPr>
                        <a:t>&gt;=60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Arial" pitchFamily="34" charset="0"/>
                          <a:ea typeface="微軟正黑體" pitchFamily="34" charset="-120"/>
                          <a:cs typeface="Arial" pitchFamily="34" charset="0"/>
                        </a:rPr>
                        <a:t>Female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6,900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8,700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1"/>
                  </a:ext>
                </a:extLst>
              </a:tr>
              <a:tr h="337220">
                <a:tc vMerge="1">
                  <a:txBody>
                    <a:bodyPr/>
                    <a:lstStyle/>
                    <a:p>
                      <a:endParaRPr lang="zh-TW" altLang="en-US" sz="1600" dirty="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US" altLang="zh-TW" sz="1600">
                          <a:latin typeface="Arial" pitchFamily="34" charset="0"/>
                          <a:ea typeface="微軟正黑體" pitchFamily="34" charset="-120"/>
                          <a:cs typeface="Arial" pitchFamily="34" charset="0"/>
                        </a:rPr>
                        <a:t>Male</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8,000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10,000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13,000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12"/>
                  </a:ext>
                </a:extLst>
              </a:tr>
              <a:tr h="568398">
                <a:tc gridSpan="2">
                  <a:txBody>
                    <a:bodyPr/>
                    <a:lstStyle/>
                    <a:p>
                      <a:pPr algn="ctr"/>
                      <a:r>
                        <a:rPr lang="en-US" altLang="zh-TW" sz="1600">
                          <a:latin typeface="Arial" pitchFamily="34" charset="0"/>
                          <a:ea typeface="微軟正黑體" pitchFamily="34" charset="-120"/>
                          <a:cs typeface="Arial" pitchFamily="34" charset="0"/>
                        </a:rPr>
                        <a:t>Overall median</a:t>
                      </a:r>
                      <a:r>
                        <a:rPr lang="en-US" altLang="zh-TW" sz="1600" baseline="0">
                          <a:latin typeface="Arial" pitchFamily="34" charset="0"/>
                          <a:ea typeface="微軟正黑體" pitchFamily="34" charset="-120"/>
                          <a:cs typeface="Arial" pitchFamily="34" charset="0"/>
                        </a:rPr>
                        <a:t> employment earnings</a:t>
                      </a:r>
                      <a:endParaRPr lang="en-US" altLang="zh-TW"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dirty="0"/>
                    </a:p>
                  </a:txBody>
                  <a:tcPr/>
                </a:tc>
                <a:tc>
                  <a:txBody>
                    <a:bodyPr/>
                    <a:lstStyle/>
                    <a:p>
                      <a:pPr algn="ctr"/>
                      <a:r>
                        <a:rPr lang="en-US" altLang="zh-TW" sz="1600">
                          <a:latin typeface="微軟正黑體" pitchFamily="34" charset="-120"/>
                          <a:ea typeface="微軟正黑體" pitchFamily="34" charset="-120"/>
                        </a:rPr>
                        <a:t>10,500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微軟正黑體" pitchFamily="34" charset="-120"/>
                          <a:ea typeface="微軟正黑體" pitchFamily="34" charset="-120"/>
                        </a:rPr>
                        <a:t>12,000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altLang="zh-TW" sz="1600">
                          <a:latin typeface="微軟正黑體" pitchFamily="34" charset="-120"/>
                          <a:ea typeface="微軟正黑體" pitchFamily="34" charset="-120"/>
                        </a:rPr>
                        <a:t>16.000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13"/>
                  </a:ext>
                </a:extLst>
              </a:tr>
            </a:tbl>
          </a:graphicData>
        </a:graphic>
      </p:graphicFrame>
      <p:sp>
        <p:nvSpPr>
          <p:cNvPr id="8" name="文字方塊 7"/>
          <p:cNvSpPr txBox="1"/>
          <p:nvPr/>
        </p:nvSpPr>
        <p:spPr>
          <a:xfrm>
            <a:off x="0" y="67271"/>
            <a:ext cx="9144000" cy="969496"/>
          </a:xfrm>
          <a:prstGeom prst="rect">
            <a:avLst/>
          </a:prstGeom>
          <a:noFill/>
        </p:spPr>
        <p:txBody>
          <a:bodyPr wrap="square" rtlCol="0">
            <a:spAutoFit/>
          </a:bodyPr>
          <a:lstStyle/>
          <a:p>
            <a:r>
              <a:rPr lang="en-US" altLang="zh-TW" sz="1900" b="1">
                <a:latin typeface="Arial" pitchFamily="34" charset="0"/>
                <a:ea typeface="微軟正黑體" pitchFamily="34" charset="-120"/>
                <a:cs typeface="Arial" pitchFamily="34" charset="0"/>
              </a:rPr>
              <a:t>Supplementary Data </a:t>
            </a:r>
          </a:p>
          <a:p>
            <a:r>
              <a:rPr lang="en-US" altLang="zh-TW" sz="1900" b="1">
                <a:latin typeface="Arial" pitchFamily="34" charset="0"/>
                <a:ea typeface="微軟正黑體" pitchFamily="34" charset="-120"/>
                <a:cs typeface="Arial" pitchFamily="34" charset="0"/>
              </a:rPr>
              <a:t>Median Monthly Employment Earnings of Employed Persons by Age by Year by Sex (2006</a:t>
            </a:r>
            <a:r>
              <a:rPr lang="zh-TW" altLang="en-US" sz="1900" b="1">
                <a:latin typeface="Arial" pitchFamily="34" charset="0"/>
                <a:ea typeface="微軟正黑體" pitchFamily="34" charset="-120"/>
                <a:cs typeface="Arial" pitchFamily="34" charset="0"/>
              </a:rPr>
              <a:t> </a:t>
            </a:r>
            <a:r>
              <a:rPr lang="en-US" altLang="zh-TW" sz="1900" b="1">
                <a:latin typeface="Arial" pitchFamily="34" charset="0"/>
                <a:ea typeface="微軟正黑體" pitchFamily="34" charset="-120"/>
                <a:cs typeface="Arial" pitchFamily="34" charset="0"/>
              </a:rPr>
              <a:t>-</a:t>
            </a:r>
            <a:r>
              <a:rPr lang="zh-TW" altLang="en-US" sz="1900" b="1">
                <a:latin typeface="Arial" pitchFamily="34" charset="0"/>
                <a:ea typeface="微軟正黑體" pitchFamily="34" charset="-120"/>
                <a:cs typeface="Arial" pitchFamily="34" charset="0"/>
              </a:rPr>
              <a:t> </a:t>
            </a:r>
            <a:r>
              <a:rPr lang="en-US" altLang="zh-TW" sz="1900" b="1">
                <a:latin typeface="Arial" pitchFamily="34" charset="0"/>
                <a:ea typeface="微軟正黑體" pitchFamily="34" charset="-120"/>
                <a:cs typeface="Arial" pitchFamily="34" charset="0"/>
              </a:rPr>
              <a:t>2016)</a:t>
            </a:r>
          </a:p>
        </p:txBody>
      </p:sp>
      <p:sp>
        <p:nvSpPr>
          <p:cNvPr id="10" name="文字方塊 9"/>
          <p:cNvSpPr txBox="1"/>
          <p:nvPr/>
        </p:nvSpPr>
        <p:spPr>
          <a:xfrm>
            <a:off x="4355976" y="6021288"/>
            <a:ext cx="4104456" cy="584775"/>
          </a:xfrm>
          <a:prstGeom prst="rect">
            <a:avLst/>
          </a:prstGeom>
          <a:noFill/>
        </p:spPr>
        <p:txBody>
          <a:bodyPr wrap="square" rtlCol="0">
            <a:spAutoFit/>
          </a:bodyPr>
          <a:lstStyle/>
          <a:p>
            <a:pPr algn="r"/>
            <a:r>
              <a:rPr lang="en-US" altLang="zh-TW" sz="1600">
                <a:latin typeface="Arial Narrow" pitchFamily="34" charset="0"/>
                <a:ea typeface="微軟正黑體" pitchFamily="34" charset="-120"/>
              </a:rPr>
              <a:t>Census and Statistics Department, 2017</a:t>
            </a:r>
          </a:p>
          <a:p>
            <a:pPr algn="r"/>
            <a:r>
              <a:rPr lang="en-US" altLang="zh-TW" sz="1600">
                <a:latin typeface="Arial Narrow" pitchFamily="34" charset="0"/>
                <a:ea typeface="微軟正黑體" pitchFamily="34" charset="-120"/>
              </a:rPr>
              <a:t>&lt;Women and Men in Hong Kong&gt;</a:t>
            </a:r>
            <a:endParaRPr lang="zh-TW" altLang="en-US" sz="1600">
              <a:latin typeface="Arial Narrow" pitchFamily="34" charset="0"/>
              <a:ea typeface="微軟正黑體" pitchFamily="34" charset="-12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 xmlns:p14="http://schemas.microsoft.com/office/powerpoint/2010/main" val="2461512050"/>
              </p:ext>
            </p:extLst>
          </p:nvPr>
        </p:nvGraphicFramePr>
        <p:xfrm>
          <a:off x="323525" y="1161188"/>
          <a:ext cx="8568956" cy="4922020"/>
        </p:xfrm>
        <a:graphic>
          <a:graphicData uri="http://schemas.openxmlformats.org/drawingml/2006/table">
            <a:tbl>
              <a:tblPr firstRow="1" bandRow="1">
                <a:tableStyleId>{5C22544A-7EE6-4342-B048-85BDC9FD1C3A}</a:tableStyleId>
              </a:tblPr>
              <a:tblGrid>
                <a:gridCol w="3204044">
                  <a:extLst>
                    <a:ext uri="{9D8B030D-6E8A-4147-A177-3AD203B41FA5}">
                      <a16:colId xmlns="" xmlns:a16="http://schemas.microsoft.com/office/drawing/2014/main" val="20000"/>
                    </a:ext>
                  </a:extLst>
                </a:gridCol>
                <a:gridCol w="894152">
                  <a:extLst>
                    <a:ext uri="{9D8B030D-6E8A-4147-A177-3AD203B41FA5}">
                      <a16:colId xmlns="" xmlns:a16="http://schemas.microsoft.com/office/drawing/2014/main" val="20001"/>
                    </a:ext>
                  </a:extLst>
                </a:gridCol>
                <a:gridCol w="894152">
                  <a:extLst>
                    <a:ext uri="{9D8B030D-6E8A-4147-A177-3AD203B41FA5}">
                      <a16:colId xmlns="" xmlns:a16="http://schemas.microsoft.com/office/drawing/2014/main" val="20002"/>
                    </a:ext>
                  </a:extLst>
                </a:gridCol>
                <a:gridCol w="894152">
                  <a:extLst>
                    <a:ext uri="{9D8B030D-6E8A-4147-A177-3AD203B41FA5}">
                      <a16:colId xmlns="" xmlns:a16="http://schemas.microsoft.com/office/drawing/2014/main" val="20003"/>
                    </a:ext>
                  </a:extLst>
                </a:gridCol>
                <a:gridCol w="894152">
                  <a:extLst>
                    <a:ext uri="{9D8B030D-6E8A-4147-A177-3AD203B41FA5}">
                      <a16:colId xmlns="" xmlns:a16="http://schemas.microsoft.com/office/drawing/2014/main" val="20004"/>
                    </a:ext>
                  </a:extLst>
                </a:gridCol>
                <a:gridCol w="894152">
                  <a:extLst>
                    <a:ext uri="{9D8B030D-6E8A-4147-A177-3AD203B41FA5}">
                      <a16:colId xmlns="" xmlns:a16="http://schemas.microsoft.com/office/drawing/2014/main" val="20005"/>
                    </a:ext>
                  </a:extLst>
                </a:gridCol>
                <a:gridCol w="894152">
                  <a:extLst>
                    <a:ext uri="{9D8B030D-6E8A-4147-A177-3AD203B41FA5}">
                      <a16:colId xmlns="" xmlns:a16="http://schemas.microsoft.com/office/drawing/2014/main" val="20006"/>
                    </a:ext>
                  </a:extLst>
                </a:gridCol>
              </a:tblGrid>
              <a:tr h="900100">
                <a:tc>
                  <a:txBody>
                    <a:bodyPr/>
                    <a:lstStyle/>
                    <a:p>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2008</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2010</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2012</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2014</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a:r>
                        <a:rPr lang="en-US" altLang="zh-TW">
                          <a:solidFill>
                            <a:schemeClr val="tx1"/>
                          </a:solidFill>
                          <a:latin typeface="微軟正黑體" pitchFamily="34" charset="-120"/>
                          <a:ea typeface="微軟正黑體" pitchFamily="34" charset="-120"/>
                        </a:rPr>
                        <a:t>2016</a:t>
                      </a:r>
                      <a:endParaRPr lang="zh-TW" altLang="en-US">
                        <a:solidFill>
                          <a:schemeClr val="tx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792000">
                <a:tc>
                  <a:txBody>
                    <a:bodyPr/>
                    <a:lstStyle/>
                    <a:p>
                      <a:pPr algn="l"/>
                      <a:r>
                        <a:rPr lang="en-US" altLang="zh-TW" sz="1600">
                          <a:latin typeface="Arial" pitchFamily="34" charset="0"/>
                          <a:ea typeface="微軟正黑體" pitchFamily="34" charset="-120"/>
                          <a:cs typeface="Arial" pitchFamily="34" charset="0"/>
                        </a:rPr>
                        <a:t>Number of persons in low-income domestic households per 100,000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18,500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18,200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17,900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17,600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17,000</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latin typeface="微軟正黑體" pitchFamily="34" charset="-120"/>
                          <a:ea typeface="微軟正黑體" pitchFamily="34" charset="-120"/>
                        </a:rPr>
                        <a:t>17,000</a:t>
                      </a:r>
                      <a:endParaRPr lang="zh-TW" altLang="en-US" sz="1600">
                        <a:solidFill>
                          <a:schemeClr val="bg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792000">
                <a:tc>
                  <a:txBody>
                    <a:bodyPr/>
                    <a:lstStyle/>
                    <a:p>
                      <a:pPr algn="l"/>
                      <a:r>
                        <a:rPr lang="en-US" altLang="zh-TW" sz="1600">
                          <a:latin typeface="Arial" pitchFamily="34" charset="0"/>
                          <a:ea typeface="微軟正黑體" pitchFamily="34" charset="-120"/>
                          <a:cs typeface="Arial" pitchFamily="34" charset="0"/>
                        </a:rPr>
                        <a:t>Percentage of household expenditure on housing and food for the low-income group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60.5</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60.5</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62</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62</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62</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latin typeface="微軟正黑體" pitchFamily="34" charset="-120"/>
                          <a:ea typeface="微軟正黑體" pitchFamily="34" charset="-120"/>
                        </a:rPr>
                        <a:t>64.5</a:t>
                      </a:r>
                      <a:endParaRPr lang="zh-TW" altLang="en-US" sz="1600">
                        <a:solidFill>
                          <a:schemeClr val="bg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792000">
                <a:tc>
                  <a:txBody>
                    <a:bodyPr/>
                    <a:lstStyle/>
                    <a:p>
                      <a:pPr algn="l"/>
                      <a:r>
                        <a:rPr lang="en-US" altLang="zh-TW" sz="1600">
                          <a:latin typeface="Arial" pitchFamily="34" charset="0"/>
                          <a:ea typeface="微軟正黑體" pitchFamily="34" charset="-120"/>
                          <a:cs typeface="Arial" pitchFamily="34" charset="0"/>
                        </a:rPr>
                        <a:t>Unemployment rate of persons in low-income households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22.1</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17.2</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20.1</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16</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15.9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latin typeface="微軟正黑體" pitchFamily="34" charset="-120"/>
                          <a:ea typeface="微軟正黑體" pitchFamily="34" charset="-120"/>
                        </a:rPr>
                        <a:t>15.5</a:t>
                      </a:r>
                      <a:endParaRPr lang="zh-TW" altLang="en-US" sz="1600">
                        <a:solidFill>
                          <a:schemeClr val="bg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792000">
                <a:tc>
                  <a:txBody>
                    <a:bodyPr/>
                    <a:lstStyle/>
                    <a:p>
                      <a:pPr algn="l"/>
                      <a:r>
                        <a:rPr lang="en-US" altLang="zh-TW" sz="1600">
                          <a:latin typeface="Arial" pitchFamily="34" charset="0"/>
                          <a:ea typeface="微軟正黑體" pitchFamily="34" charset="-120"/>
                          <a:cs typeface="Arial" pitchFamily="34" charset="0"/>
                        </a:rPr>
                        <a:t>Real Wage Index of wage workers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116.4</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115.4</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113.5</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118.9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115.8</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latin typeface="微軟正黑體" pitchFamily="34" charset="-120"/>
                          <a:ea typeface="微軟正黑體" pitchFamily="34" charset="-120"/>
                        </a:rPr>
                        <a:t>120.7</a:t>
                      </a:r>
                      <a:endParaRPr lang="zh-TW" altLang="en-US" sz="1600">
                        <a:solidFill>
                          <a:schemeClr val="bg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4"/>
                  </a:ext>
                </a:extLst>
              </a:tr>
              <a:tr h="792000">
                <a:tc>
                  <a:txBody>
                    <a:bodyPr/>
                    <a:lstStyle/>
                    <a:p>
                      <a:pPr algn="l"/>
                      <a:r>
                        <a:rPr lang="en-US" altLang="zh-TW" sz="1600">
                          <a:latin typeface="Arial" pitchFamily="34" charset="0"/>
                          <a:ea typeface="微軟正黑體" pitchFamily="34" charset="-120"/>
                          <a:cs typeface="Arial" pitchFamily="34" charset="0"/>
                        </a:rPr>
                        <a:t>Homeless persons per 100,000 population (-)</a:t>
                      </a:r>
                      <a:endParaRPr lang="zh-TW" altLang="en-US" sz="1600">
                        <a:latin typeface="Arial" pitchFamily="34" charset="0"/>
                        <a:ea typeface="微軟正黑體" pitchFamily="34" charset="-12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5.25</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5.38</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5.59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7.76</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latin typeface="微軟正黑體" pitchFamily="34" charset="-120"/>
                          <a:ea typeface="微軟正黑體" pitchFamily="34" charset="-120"/>
                        </a:rPr>
                        <a:t>10.89</a:t>
                      </a:r>
                      <a:endParaRPr lang="zh-TW" altLang="en-US" sz="1600">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TW" sz="1600">
                          <a:solidFill>
                            <a:schemeClr val="bg1"/>
                          </a:solidFill>
                          <a:latin typeface="微軟正黑體" pitchFamily="34" charset="-120"/>
                          <a:ea typeface="微軟正黑體" pitchFamily="34" charset="-120"/>
                        </a:rPr>
                        <a:t>12.38</a:t>
                      </a:r>
                      <a:endParaRPr lang="zh-TW" altLang="en-US" sz="1600">
                        <a:solidFill>
                          <a:schemeClr val="bg1"/>
                        </a:solidFill>
                        <a:latin typeface="微軟正黑體" pitchFamily="34" charset="-120"/>
                        <a:ea typeface="微軟正黑體" pitchFamily="34" charset="-12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5"/>
                  </a:ext>
                </a:extLst>
              </a:tr>
            </a:tbl>
          </a:graphicData>
        </a:graphic>
      </p:graphicFrame>
      <p:sp>
        <p:nvSpPr>
          <p:cNvPr id="10" name="投影片編號版面配置區 9"/>
          <p:cNvSpPr>
            <a:spLocks noGrp="1"/>
          </p:cNvSpPr>
          <p:nvPr>
            <p:ph type="sldNum" sz="quarter" idx="12"/>
          </p:nvPr>
        </p:nvSpPr>
        <p:spPr/>
        <p:txBody>
          <a:bodyPr/>
          <a:lstStyle/>
          <a:p>
            <a:fld id="{F69D5B6A-9293-466E-8035-E639F1A4C53F}" type="slidenum">
              <a:rPr lang="zh-TW" altLang="en-US" smtClean="0"/>
              <a:pPr/>
              <a:t>28</a:t>
            </a:fld>
            <a:endParaRPr lang="zh-TW" altLang="en-US"/>
          </a:p>
        </p:txBody>
      </p:sp>
      <p:sp>
        <p:nvSpPr>
          <p:cNvPr id="6" name="文字方塊 7"/>
          <p:cNvSpPr txBox="1"/>
          <p:nvPr/>
        </p:nvSpPr>
        <p:spPr>
          <a:xfrm>
            <a:off x="0" y="332656"/>
            <a:ext cx="9144000" cy="523220"/>
          </a:xfrm>
          <a:prstGeom prst="rect">
            <a:avLst/>
          </a:prstGeom>
          <a:noFill/>
        </p:spPr>
        <p:txBody>
          <a:bodyPr wrap="square" rtlCol="0">
            <a:spAutoFit/>
          </a:bodyPr>
          <a:lstStyle/>
          <a:p>
            <a:pPr algn="ctr"/>
            <a:r>
              <a:rPr lang="en-US" altLang="zh-TW" sz="2800" b="1">
                <a:latin typeface="Arial" pitchFamily="34" charset="0"/>
                <a:ea typeface="微軟正黑體" pitchFamily="34" charset="-120"/>
                <a:cs typeface="Arial" pitchFamily="34" charset="0"/>
              </a:rPr>
              <a:t>Population Groups – “Low-income”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467544" y="0"/>
            <a:ext cx="8229600" cy="868958"/>
          </a:xfrm>
        </p:spPr>
        <p:txBody>
          <a:bodyPr>
            <a:normAutofit fontScale="90000"/>
          </a:bodyPr>
          <a:lstStyle/>
          <a:p>
            <a:r>
              <a:rPr lang="en-US" altLang="zh-TW" sz="2800" b="1" dirty="0">
                <a:latin typeface="Arial" pitchFamily="34" charset="0"/>
                <a:ea typeface="微軟正黑體" pitchFamily="34" charset="-120"/>
                <a:cs typeface="Arial" pitchFamily="34" charset="0"/>
              </a:rPr>
              <a:t>Major Observations from the Population Groups </a:t>
            </a:r>
            <a:endParaRPr lang="zh-TW" altLang="en-US" sz="2800" b="1" dirty="0">
              <a:latin typeface="Arial" pitchFamily="34" charset="0"/>
              <a:ea typeface="微軟正黑體" pitchFamily="34" charset="-120"/>
              <a:cs typeface="Arial" pitchFamily="34" charset="0"/>
            </a:endParaRPr>
          </a:p>
        </p:txBody>
      </p:sp>
      <p:sp>
        <p:nvSpPr>
          <p:cNvPr id="5" name="內容版面配置區 4"/>
          <p:cNvSpPr>
            <a:spLocks noGrp="1"/>
          </p:cNvSpPr>
          <p:nvPr>
            <p:ph idx="1"/>
          </p:nvPr>
        </p:nvSpPr>
        <p:spPr>
          <a:xfrm>
            <a:off x="251520" y="908720"/>
            <a:ext cx="8507288" cy="5616624"/>
          </a:xfrm>
        </p:spPr>
        <p:txBody>
          <a:bodyPr>
            <a:noAutofit/>
          </a:bodyPr>
          <a:lstStyle/>
          <a:p>
            <a:pPr algn="just">
              <a:spcAft>
                <a:spcPts val="600"/>
              </a:spcAft>
            </a:pPr>
            <a:r>
              <a:rPr lang="en-US" altLang="zh-TW" sz="1600" dirty="0">
                <a:latin typeface="Arial" pitchFamily="34" charset="0"/>
                <a:ea typeface="微軟正黑體" pitchFamily="34" charset="-120"/>
                <a:cs typeface="Arial" pitchFamily="34" charset="0"/>
              </a:rPr>
              <a:t>There is a decline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development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Youth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Women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among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5</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Population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Groups.</a:t>
            </a:r>
          </a:p>
          <a:p>
            <a:pPr algn="just">
              <a:spcAft>
                <a:spcPts val="600"/>
              </a:spcAft>
            </a:pP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declining</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trend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of</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Youth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mainly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caused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by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rising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youth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unemployment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rate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youth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suicide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rate.</a:t>
            </a:r>
          </a:p>
          <a:p>
            <a:pPr algn="just">
              <a:spcAft>
                <a:spcPts val="600"/>
              </a:spcAft>
            </a:pP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disadvantageous </a:t>
            </a:r>
            <a:r>
              <a:rPr lang="en-US" altLang="zh-TW" sz="1600" dirty="0" smtClean="0">
                <a:latin typeface="Arial" pitchFamily="34" charset="0"/>
                <a:ea typeface="微軟正黑體" pitchFamily="34" charset="-120"/>
                <a:cs typeface="Arial" pitchFamily="34" charset="0"/>
              </a:rPr>
              <a:t>situation of </a:t>
            </a:r>
            <a:r>
              <a:rPr lang="en-US" altLang="zh-TW" sz="1600" dirty="0">
                <a:latin typeface="Arial" pitchFamily="34" charset="0"/>
                <a:ea typeface="微軟正黑體" pitchFamily="34" charset="-120"/>
                <a:cs typeface="Arial" pitchFamily="34" charset="0"/>
              </a:rPr>
              <a:t>women is revealed by the overall declining trend across </a:t>
            </a:r>
            <a:r>
              <a:rPr lang="en-US" altLang="zh-TW" sz="1600" dirty="0" smtClean="0">
                <a:latin typeface="Arial" pitchFamily="34" charset="0"/>
                <a:ea typeface="微軟正黑體" pitchFamily="34" charset="-120"/>
                <a:cs typeface="Arial" pitchFamily="34" charset="0"/>
              </a:rPr>
              <a:t>all indicators, </a:t>
            </a:r>
            <a:r>
              <a:rPr lang="en-US" altLang="zh-TW" sz="1600" dirty="0">
                <a:latin typeface="Arial" pitchFamily="34" charset="0"/>
                <a:ea typeface="微軟正黑體" pitchFamily="34" charset="-120"/>
                <a:cs typeface="Arial" pitchFamily="34" charset="0"/>
              </a:rPr>
              <a:t>in particular in terms of gender</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gaps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economic participation and income.</a:t>
            </a:r>
          </a:p>
          <a:p>
            <a:pPr algn="just">
              <a:spcAft>
                <a:spcPts val="600"/>
              </a:spcAft>
            </a:pPr>
            <a:r>
              <a:rPr lang="en-US" altLang="zh-TW" sz="1600" dirty="0">
                <a:latin typeface="Arial" pitchFamily="34" charset="0"/>
                <a:ea typeface="微軟正黑體" pitchFamily="34" charset="-120"/>
                <a:cs typeface="Arial" pitchFamily="34" charset="0"/>
              </a:rPr>
              <a:t>The Council believes 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unpaid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family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work</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has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its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value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creates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positive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impacts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to</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society.  While the current retirement protection system </a:t>
            </a:r>
            <a:r>
              <a:rPr lang="en-US" altLang="zh-TW" sz="1600" dirty="0" smtClean="0">
                <a:latin typeface="Arial" pitchFamily="34" charset="0"/>
                <a:ea typeface="微軟正黑體" pitchFamily="34" charset="-120"/>
                <a:cs typeface="Arial" pitchFamily="34" charset="0"/>
              </a:rPr>
              <a:t>benefits only those </a:t>
            </a:r>
            <a:r>
              <a:rPr lang="en-US" altLang="zh-TW" sz="1600" dirty="0">
                <a:latin typeface="Arial" pitchFamily="34" charset="0"/>
                <a:ea typeface="微軟正黑體" pitchFamily="34" charset="-120"/>
                <a:cs typeface="Arial" pitchFamily="34" charset="0"/>
              </a:rPr>
              <a:t>with paid work, </a:t>
            </a:r>
            <a:r>
              <a:rPr lang="en-US" altLang="zh-TW" sz="1600" dirty="0" smtClean="0">
                <a:latin typeface="Arial" pitchFamily="34" charset="0"/>
                <a:ea typeface="微軟正黑體" pitchFamily="34" charset="-120"/>
                <a:cs typeface="Arial" pitchFamily="34" charset="0"/>
              </a:rPr>
              <a:t>women, who usually engage in non-paid housework, </a:t>
            </a:r>
            <a:r>
              <a:rPr lang="en-US" altLang="zh-TW" sz="1600" dirty="0">
                <a:latin typeface="Arial" pitchFamily="34" charset="0"/>
                <a:ea typeface="微軟正黑體" pitchFamily="34" charset="-120"/>
                <a:cs typeface="Arial" pitchFamily="34" charset="0"/>
              </a:rPr>
              <a:t>are in disadvantageous situation in </a:t>
            </a:r>
            <a:r>
              <a:rPr lang="en-US" altLang="zh-HK"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HK" sz="1600" dirty="0">
                <a:latin typeface="Arial" pitchFamily="34" charset="0"/>
                <a:ea typeface="微軟正黑體" pitchFamily="34" charset="-120"/>
                <a:cs typeface="Arial" pitchFamily="34" charset="0"/>
              </a:rPr>
              <a:t>ex</a:t>
            </a:r>
            <a:r>
              <a:rPr lang="en-US" altLang="zh-TW" sz="1600" dirty="0">
                <a:latin typeface="Arial" pitchFamily="34" charset="0"/>
                <a:ea typeface="微軟正黑體" pitchFamily="34" charset="-120"/>
                <a:cs typeface="Arial" pitchFamily="34" charset="0"/>
              </a:rPr>
              <a:t>isting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retirement protection.</a:t>
            </a:r>
          </a:p>
          <a:p>
            <a:pPr algn="just">
              <a:spcAft>
                <a:spcPts val="600"/>
              </a:spcAft>
            </a:pPr>
            <a:r>
              <a:rPr lang="en-US" altLang="zh-TW" sz="1600" dirty="0" smtClean="0">
                <a:latin typeface="Arial" pitchFamily="34" charset="0"/>
                <a:ea typeface="微軟正黑體" pitchFamily="34" charset="-120"/>
                <a:cs typeface="Arial" pitchFamily="34" charset="0"/>
              </a:rPr>
              <a:t>The sub-indexes of Children</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Low-income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Group</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are</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still</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at</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negative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level.</a:t>
            </a:r>
          </a:p>
          <a:p>
            <a:pPr algn="just" fontAlgn="ctr">
              <a:spcAft>
                <a:spcPts val="600"/>
              </a:spcAft>
            </a:pPr>
            <a:r>
              <a:rPr lang="en-US" altLang="zh-TW" sz="1600" dirty="0">
                <a:latin typeface="Arial" pitchFamily="34" charset="0"/>
                <a:ea typeface="微軟正黑體" pitchFamily="34" charset="-120"/>
                <a:cs typeface="Arial" pitchFamily="34" charset="0"/>
              </a:rPr>
              <a:t>Several indicators in Children are </a:t>
            </a:r>
            <a:r>
              <a:rPr lang="en-US" altLang="zh-TW" sz="1600" dirty="0" smtClean="0">
                <a:latin typeface="Arial" pitchFamily="34" charset="0"/>
                <a:ea typeface="微軟正黑體" pitchFamily="34" charset="-120"/>
                <a:cs typeface="Arial" pitchFamily="34" charset="0"/>
              </a:rPr>
              <a:t>on a positive trend, </a:t>
            </a:r>
            <a:r>
              <a:rPr lang="en-US" altLang="zh-TW" sz="1600" dirty="0">
                <a:latin typeface="Arial" pitchFamily="34" charset="0"/>
                <a:ea typeface="微軟正黑體" pitchFamily="34" charset="-120"/>
                <a:cs typeface="Arial" pitchFamily="34" charset="0"/>
              </a:rPr>
              <a:t>but the rising </a:t>
            </a:r>
            <a:r>
              <a:rPr lang="en-US" altLang="zh-TW" sz="1600" dirty="0" smtClean="0">
                <a:latin typeface="Arial" pitchFamily="34" charset="0"/>
                <a:ea typeface="微軟正黑體" pitchFamily="34" charset="-120"/>
                <a:cs typeface="Arial" pitchFamily="34" charset="0"/>
              </a:rPr>
              <a:t>under </a:t>
            </a:r>
            <a:r>
              <a:rPr lang="en-US" altLang="zh-TW" sz="1600" dirty="0">
                <a:latin typeface="Arial" pitchFamily="34" charset="0"/>
                <a:ea typeface="微軟正黑體" pitchFamily="34" charset="-120"/>
                <a:cs typeface="Arial" pitchFamily="34" charset="0"/>
              </a:rPr>
              <a:t>age 5 child </a:t>
            </a:r>
            <a:r>
              <a:rPr lang="en-US" altLang="zh-TW" sz="1600" dirty="0" smtClean="0">
                <a:latin typeface="Arial" pitchFamily="34" charset="0"/>
                <a:ea typeface="微軟正黑體" pitchFamily="34" charset="-120"/>
                <a:cs typeface="Arial" pitchFamily="34" charset="0"/>
              </a:rPr>
              <a:t>mortality rate </a:t>
            </a:r>
            <a:r>
              <a:rPr lang="en-US" altLang="zh-TW" sz="1600" dirty="0">
                <a:latin typeface="Arial" pitchFamily="34" charset="0"/>
                <a:ea typeface="微軟正黑體" pitchFamily="34" charset="-120"/>
                <a:cs typeface="Arial" pitchFamily="34" charset="0"/>
              </a:rPr>
              <a:t>and </a:t>
            </a:r>
            <a:r>
              <a:rPr lang="en-US" altLang="zh-TW" sz="1600" dirty="0" smtClean="0">
                <a:latin typeface="Arial" pitchFamily="34" charset="0"/>
                <a:ea typeface="微軟正黑體" pitchFamily="34" charset="-120"/>
                <a:cs typeface="Arial" pitchFamily="34" charset="0"/>
              </a:rPr>
              <a:t>child </a:t>
            </a:r>
            <a:r>
              <a:rPr lang="en-US" altLang="zh-TW" sz="1600" dirty="0">
                <a:latin typeface="Arial" pitchFamily="34" charset="0"/>
                <a:ea typeface="微軟正黑體" pitchFamily="34" charset="-120"/>
                <a:cs typeface="Arial" pitchFamily="34" charset="0"/>
              </a:rPr>
              <a:t>abuse reveals the need to strengthen child protection.</a:t>
            </a:r>
          </a:p>
          <a:p>
            <a:pPr algn="just" fontAlgn="ctr">
              <a:spcAft>
                <a:spcPts val="600"/>
              </a:spcAft>
            </a:pPr>
            <a:r>
              <a:rPr lang="en-US" altLang="zh-TW" sz="1600" dirty="0">
                <a:latin typeface="Arial" pitchFamily="34" charset="0"/>
                <a:ea typeface="微軟正黑體" pitchFamily="34" charset="-120"/>
                <a:cs typeface="Arial" pitchFamily="34" charset="0"/>
              </a:rPr>
              <a:t>The number of persons living in low income households remain stable, but their </a:t>
            </a:r>
            <a:r>
              <a:rPr lang="en-US" altLang="zh-TW" sz="1600" dirty="0" err="1">
                <a:latin typeface="Arial" pitchFamily="34" charset="0"/>
                <a:ea typeface="微軟正黑體" pitchFamily="34" charset="-120"/>
                <a:cs typeface="Arial" pitchFamily="34" charset="0"/>
              </a:rPr>
              <a:t>unfavourable</a:t>
            </a:r>
            <a:r>
              <a:rPr lang="en-US" altLang="zh-TW" sz="1600" dirty="0">
                <a:latin typeface="Arial" pitchFamily="34" charset="0"/>
                <a:ea typeface="微軟正黑體" pitchFamily="34" charset="-120"/>
                <a:cs typeface="Arial" pitchFamily="34" charset="0"/>
              </a:rPr>
              <a:t> situation is revealed </a:t>
            </a:r>
            <a:r>
              <a:rPr lang="en-US" altLang="zh-TW" sz="1600" dirty="0" smtClean="0">
                <a:latin typeface="Arial" pitchFamily="34" charset="0"/>
                <a:ea typeface="微軟正黑體" pitchFamily="34" charset="-120"/>
                <a:cs typeface="Arial" pitchFamily="34" charset="0"/>
              </a:rPr>
              <a:t>by the </a:t>
            </a:r>
            <a:r>
              <a:rPr lang="en-US" altLang="zh-TW" sz="1600" dirty="0">
                <a:latin typeface="Arial" pitchFamily="34" charset="0"/>
                <a:ea typeface="微軟正黑體" pitchFamily="34" charset="-120"/>
                <a:cs typeface="Arial" pitchFamily="34" charset="0"/>
              </a:rPr>
              <a:t>increasing percentage of household expenditure on housing and food. Although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government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launched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Low</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Income</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Working</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Family</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Allowance</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Scheme in 2016</a:t>
            </a:r>
            <a:r>
              <a:rPr lang="zh-TW" altLang="en-US" sz="1600" dirty="0" smtClean="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(now as Working </a:t>
            </a:r>
            <a:r>
              <a:rPr lang="en-US" altLang="zh-TW" sz="1600" dirty="0">
                <a:latin typeface="Arial" pitchFamily="34" charset="0"/>
                <a:ea typeface="微軟正黑體" pitchFamily="34" charset="-120"/>
                <a:cs typeface="Arial" pitchFamily="34" charset="0"/>
              </a:rPr>
              <a:t>Family Allowance</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Scheme) ,</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 housing burden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borne by the grassroots may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limit the positive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effect of the measure.</a:t>
            </a:r>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29</a:t>
            </a:fld>
            <a:endParaRPr lang="zh-TW"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323528" y="1700808"/>
            <a:ext cx="8820472" cy="4536504"/>
          </a:xfrm>
        </p:spPr>
        <p:txBody>
          <a:bodyPr lIns="36000">
            <a:noAutofit/>
          </a:bodyPr>
          <a:lstStyle/>
          <a:p>
            <a:pPr>
              <a:buFont typeface="Wingdings" pitchFamily="2" charset="2"/>
              <a:buChar char="Ø"/>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	A system of objective indicators including:</a:t>
            </a:r>
          </a:p>
          <a:p>
            <a:pPr lvl="2">
              <a:buFont typeface="Arial" pitchFamily="34" charset="0"/>
              <a:buChar char="•"/>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14 Domains of Development</a:t>
            </a:r>
          </a:p>
          <a:p>
            <a:pPr lvl="2">
              <a:buFont typeface="Arial" pitchFamily="34" charset="0"/>
              <a:buChar char="•"/>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5</a:t>
            </a: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Population Groups</a:t>
            </a:r>
          </a:p>
          <a:p>
            <a:pPr lvl="2">
              <a:lnSpc>
                <a:spcPts val="1000"/>
              </a:lnSpc>
            </a:pPr>
            <a:endParaRPr lang="en-US" altLang="zh-TW" sz="2400" dirty="0">
              <a:solidFill>
                <a:schemeClr val="tx1"/>
              </a:solidFill>
              <a:latin typeface="Arial" pitchFamily="34" charset="0"/>
              <a:ea typeface="微軟正黑體" pitchFamily="34" charset="-120"/>
              <a:cs typeface="Arial" pitchFamily="34" charset="0"/>
            </a:endParaRPr>
          </a:p>
          <a:p>
            <a:pPr>
              <a:buFont typeface="Wingdings" pitchFamily="2" charset="2"/>
              <a:buChar char="Ø"/>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	By using the data in 1991 (SDI=100) as the benchmark, 	SDI aims to track local social development and assess 	overall social and economic needs.</a:t>
            </a:r>
          </a:p>
          <a:p>
            <a:pPr>
              <a:lnSpc>
                <a:spcPts val="1000"/>
              </a:lnSpc>
            </a:pPr>
            <a:endParaRPr lang="en-US" altLang="zh-TW" sz="2400" dirty="0">
              <a:solidFill>
                <a:schemeClr val="tx1"/>
              </a:solidFill>
              <a:latin typeface="Arial" pitchFamily="34" charset="0"/>
              <a:ea typeface="微軟正黑體" pitchFamily="34" charset="-120"/>
              <a:cs typeface="Arial" pitchFamily="34" charset="0"/>
            </a:endParaRPr>
          </a:p>
          <a:p>
            <a:pPr>
              <a:buFont typeface="Wingdings" pitchFamily="2" charset="2"/>
              <a:buChar char="Ø"/>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	Indexes serve as warning signals, drawing the 	public 	attention to specific patterns of development of 	various 	domains and groups.</a:t>
            </a:r>
          </a:p>
          <a:p>
            <a:pPr>
              <a:lnSpc>
                <a:spcPts val="1000"/>
              </a:lnSpc>
            </a:pPr>
            <a:endParaRPr lang="en-US" altLang="zh-TW" sz="2400" dirty="0">
              <a:solidFill>
                <a:schemeClr val="tx1"/>
              </a:solidFill>
              <a:latin typeface="Arial" pitchFamily="34" charset="0"/>
              <a:ea typeface="微軟正黑體" pitchFamily="34" charset="-120"/>
              <a:cs typeface="Arial" pitchFamily="34" charset="0"/>
            </a:endParaRPr>
          </a:p>
          <a:p>
            <a:pPr>
              <a:buFont typeface="Wingdings" pitchFamily="2" charset="2"/>
              <a:buChar char="Ø"/>
            </a:pPr>
            <a:r>
              <a:rPr lang="zh-TW" altLang="en-US" sz="2400">
                <a:solidFill>
                  <a:schemeClr val="tx1"/>
                </a:solidFill>
                <a:latin typeface="Arial" pitchFamily="34" charset="0"/>
                <a:ea typeface="微軟正黑體" pitchFamily="34" charset="-120"/>
                <a:cs typeface="Arial" pitchFamily="34" charset="0"/>
              </a:rPr>
              <a:t>   </a:t>
            </a:r>
            <a:r>
              <a:rPr lang="en-US" altLang="zh-TW" sz="2400" dirty="0">
                <a:solidFill>
                  <a:schemeClr val="tx1"/>
                </a:solidFill>
                <a:latin typeface="Arial" pitchFamily="34" charset="0"/>
                <a:ea typeface="微軟正黑體" pitchFamily="34" charset="-120"/>
                <a:cs typeface="Arial" pitchFamily="34" charset="0"/>
              </a:rPr>
              <a:t>	SDI 2018 uses the data in 2016 to describe the 	social development of Hong Kong in 2016.</a:t>
            </a:r>
          </a:p>
        </p:txBody>
      </p:sp>
      <p:sp>
        <p:nvSpPr>
          <p:cNvPr id="7" name="投影片編號版面配置區 6"/>
          <p:cNvSpPr>
            <a:spLocks noGrp="1"/>
          </p:cNvSpPr>
          <p:nvPr>
            <p:ph type="sldNum" sz="quarter" idx="12"/>
          </p:nvPr>
        </p:nvSpPr>
        <p:spPr>
          <a:xfrm>
            <a:off x="6588224" y="6381328"/>
            <a:ext cx="2133600" cy="365125"/>
          </a:xfrm>
        </p:spPr>
        <p:txBody>
          <a:bodyPr/>
          <a:lstStyle/>
          <a:p>
            <a:fld id="{F69D5B6A-9293-466E-8035-E639F1A4C53F}" type="slidenum">
              <a:rPr lang="zh-TW" altLang="en-US" smtClean="0"/>
              <a:pPr/>
              <a:t>3</a:t>
            </a:fld>
            <a:endParaRPr lang="zh-TW" altLang="en-US"/>
          </a:p>
        </p:txBody>
      </p:sp>
      <p:sp>
        <p:nvSpPr>
          <p:cNvPr id="8" name="文字方塊 7"/>
          <p:cNvSpPr txBox="1"/>
          <p:nvPr/>
        </p:nvSpPr>
        <p:spPr>
          <a:xfrm>
            <a:off x="0" y="404664"/>
            <a:ext cx="9144000" cy="523220"/>
          </a:xfrm>
          <a:prstGeom prst="rect">
            <a:avLst/>
          </a:prstGeom>
          <a:noFill/>
        </p:spPr>
        <p:txBody>
          <a:bodyPr wrap="square" rtlCol="0">
            <a:spAutoFit/>
          </a:bodyPr>
          <a:lstStyle/>
          <a:p>
            <a:pPr algn="ctr"/>
            <a:r>
              <a:rPr lang="en-US" altLang="zh-TW" sz="2800" b="1" dirty="0">
                <a:latin typeface="Arial" pitchFamily="34" charset="0"/>
                <a:cs typeface="Arial" pitchFamily="34" charset="0"/>
              </a:rPr>
              <a:t>Introduction </a:t>
            </a:r>
            <a:r>
              <a:rPr lang="en-US" altLang="zh-TW" sz="2800" b="1" dirty="0" smtClean="0">
                <a:latin typeface="Arial" pitchFamily="34" charset="0"/>
                <a:cs typeface="Arial" pitchFamily="34" charset="0"/>
              </a:rPr>
              <a:t>to </a:t>
            </a:r>
            <a:r>
              <a:rPr lang="en-US" altLang="zh-TW" sz="2800" b="1" dirty="0">
                <a:latin typeface="Arial" pitchFamily="34" charset="0"/>
                <a:cs typeface="Arial" pitchFamily="34" charset="0"/>
              </a:rPr>
              <a:t>Social Development Index (SDI)</a:t>
            </a:r>
            <a:endParaRPr lang="zh-TW" altLang="en-US" sz="28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4624"/>
            <a:ext cx="8229600" cy="738336"/>
          </a:xfrm>
        </p:spPr>
        <p:txBody>
          <a:bodyPr>
            <a:normAutofit/>
          </a:bodyPr>
          <a:lstStyle/>
          <a:p>
            <a:r>
              <a:rPr lang="en-US" altLang="zh-TW" sz="2800" b="1" dirty="0">
                <a:latin typeface="Arial" pitchFamily="34" charset="0"/>
                <a:ea typeface="微軟正黑體" pitchFamily="34" charset="-120"/>
                <a:cs typeface="Arial" pitchFamily="34" charset="0"/>
              </a:rPr>
              <a:t>Recommendations</a:t>
            </a:r>
            <a:endParaRPr lang="zh-TW" altLang="en-US" sz="2800" b="1" dirty="0">
              <a:latin typeface="Arial" pitchFamily="34" charset="0"/>
              <a:ea typeface="微軟正黑體" pitchFamily="34" charset="-120"/>
              <a:cs typeface="Arial" pitchFamily="34" charset="0"/>
            </a:endParaRPr>
          </a:p>
        </p:txBody>
      </p:sp>
      <p:sp>
        <p:nvSpPr>
          <p:cNvPr id="3" name="內容版面配置區 2"/>
          <p:cNvSpPr>
            <a:spLocks noGrp="1"/>
          </p:cNvSpPr>
          <p:nvPr>
            <p:ph idx="1"/>
          </p:nvPr>
        </p:nvSpPr>
        <p:spPr>
          <a:xfrm>
            <a:off x="251520" y="764704"/>
            <a:ext cx="8640960" cy="5616624"/>
          </a:xfrm>
        </p:spPr>
        <p:txBody>
          <a:bodyPr>
            <a:noAutofit/>
          </a:bodyPr>
          <a:lstStyle/>
          <a:p>
            <a:pPr marL="0" indent="0">
              <a:buNone/>
            </a:pPr>
            <a:r>
              <a:rPr lang="en-US" altLang="zh-HK" sz="2200" b="1" dirty="0" smtClean="0">
                <a:latin typeface="Arial" pitchFamily="34" charset="0"/>
                <a:ea typeface="微軟正黑體" pitchFamily="34" charset="-120"/>
                <a:cs typeface="Arial" pitchFamily="34" charset="0"/>
              </a:rPr>
              <a:t>    To </a:t>
            </a:r>
            <a:r>
              <a:rPr lang="en-US" altLang="zh-HK" sz="2200" b="1" dirty="0">
                <a:latin typeface="Arial" pitchFamily="34" charset="0"/>
                <a:ea typeface="微軟正黑體" pitchFamily="34" charset="-120"/>
                <a:cs typeface="Arial" pitchFamily="34" charset="0"/>
              </a:rPr>
              <a:t>deal with the structural causes of poverty</a:t>
            </a:r>
          </a:p>
          <a:p>
            <a:pPr algn="just">
              <a:buFont typeface="+mj-lt"/>
              <a:buAutoNum type="arabicPeriod"/>
            </a:pPr>
            <a:r>
              <a:rPr lang="en-US" altLang="zh-TW" sz="1600" dirty="0">
                <a:latin typeface="Arial" pitchFamily="34" charset="0"/>
                <a:ea typeface="微軟正黑體" pitchFamily="34" charset="-120"/>
                <a:cs typeface="Arial" pitchFamily="34" charset="0"/>
              </a:rPr>
              <a:t>The trial</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provision </a:t>
            </a:r>
            <a:r>
              <a:rPr lang="en-US" altLang="zh-TW" sz="1600" dirty="0">
                <a:latin typeface="Arial" pitchFamily="34" charset="0"/>
                <a:ea typeface="微軟正黑體" pitchFamily="34" charset="-120"/>
                <a:cs typeface="Arial" pitchFamily="34" charset="0"/>
              </a:rPr>
              <a:t>of social housing of HKCSS, service agencies and social enterprises has drawn the public’s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attention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support. However,</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 government should take a more proactive role in facilitating the development of social housing, especially in providing funding and land supply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support. </a:t>
            </a:r>
          </a:p>
          <a:p>
            <a:pPr algn="just">
              <a:buFont typeface="+mj-lt"/>
              <a:buAutoNum type="arabicPeriod"/>
            </a:pPr>
            <a:r>
              <a:rPr lang="en-US" altLang="zh-TW" sz="1600" dirty="0">
                <a:latin typeface="Arial" pitchFamily="34" charset="0"/>
                <a:ea typeface="微軟正黑體" pitchFamily="34" charset="-120"/>
                <a:cs typeface="Arial" pitchFamily="34" charset="0"/>
              </a:rPr>
              <a:t>To</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drive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for adequate and stable supply of public rental housing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long-run, the government should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explore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if the Housing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Authority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can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work</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with</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Urban Renewal Authority</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to build</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new</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public</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housing</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urban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renewal</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sites. This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can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also</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help</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to</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have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more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balanced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community</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development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urban</a:t>
            </a:r>
            <a:r>
              <a:rPr lang="zh-TW" altLang="en-US" sz="1600" dirty="0">
                <a:latin typeface="Arial" pitchFamily="34" charset="0"/>
                <a:ea typeface="微軟正黑體" pitchFamily="34" charset="-120"/>
                <a:cs typeface="Arial" pitchFamily="34" charset="0"/>
              </a:rPr>
              <a:t> </a:t>
            </a:r>
            <a:r>
              <a:rPr lang="en-US" altLang="zh-TW" sz="1600" dirty="0" smtClean="0">
                <a:latin typeface="Arial" pitchFamily="34" charset="0"/>
                <a:ea typeface="微軟正黑體" pitchFamily="34" charset="-120"/>
                <a:cs typeface="Arial" pitchFamily="34" charset="0"/>
              </a:rPr>
              <a:t>area.</a:t>
            </a:r>
            <a:r>
              <a:rPr lang="zh-TW" altLang="en-US" sz="1600" dirty="0" smtClean="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In addition, the government should be cautious at the Green Form </a:t>
            </a:r>
            <a:r>
              <a:rPr lang="en-US" altLang="zh-TW" sz="1600" dirty="0" err="1">
                <a:latin typeface="Arial" pitchFamily="34" charset="0"/>
                <a:ea typeface="微軟正黑體" pitchFamily="34" charset="-120"/>
                <a:cs typeface="Arial" pitchFamily="34" charset="0"/>
              </a:rPr>
              <a:t>Subsidised</a:t>
            </a:r>
            <a:r>
              <a:rPr lang="en-US" altLang="zh-TW" sz="1600" dirty="0">
                <a:latin typeface="Arial" pitchFamily="34" charset="0"/>
                <a:ea typeface="微軟正黑體" pitchFamily="34" charset="-120"/>
                <a:cs typeface="Arial" pitchFamily="34" charset="0"/>
              </a:rPr>
              <a:t> Home Ownership Scheme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consider the risk and affordability of the grassroots at home ownership.</a:t>
            </a:r>
          </a:p>
          <a:p>
            <a:pPr algn="just">
              <a:buFont typeface="+mj-lt"/>
              <a:buAutoNum type="arabicPeriod"/>
            </a:pPr>
            <a:r>
              <a:rPr lang="en-US" altLang="zh-TW" sz="1600" dirty="0">
                <a:latin typeface="Arial" pitchFamily="34" charset="0"/>
                <a:ea typeface="微軟正黑體" pitchFamily="34" charset="-120"/>
                <a:cs typeface="Arial" pitchFamily="34" charset="0"/>
              </a:rPr>
              <a:t>The Landlord and Tenant (Consolidation) Ordinance should be reviewed,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given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severe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imbalanced bargaining power between owners and </a:t>
            </a:r>
            <a:r>
              <a:rPr lang="en-US" altLang="zh-TW" sz="1600" dirty="0" smtClean="0">
                <a:latin typeface="Arial" pitchFamily="34" charset="0"/>
                <a:ea typeface="微軟正黑體" pitchFamily="34" charset="-120"/>
                <a:cs typeface="Arial" pitchFamily="34" charset="0"/>
              </a:rPr>
              <a:t>tenants in the rental market.</a:t>
            </a:r>
            <a:endParaRPr lang="en-US" altLang="zh-TW" sz="1600" dirty="0">
              <a:latin typeface="Arial" pitchFamily="34" charset="0"/>
              <a:ea typeface="微軟正黑體" pitchFamily="34" charset="-120"/>
              <a:cs typeface="Arial" pitchFamily="34" charset="0"/>
            </a:endParaRPr>
          </a:p>
          <a:p>
            <a:pPr algn="just">
              <a:buFont typeface="+mj-lt"/>
              <a:buAutoNum type="arabicPeriod"/>
            </a:pPr>
            <a:r>
              <a:rPr lang="en-US" altLang="zh-TW" sz="1600" dirty="0" smtClean="0">
                <a:latin typeface="Arial" pitchFamily="34" charset="0"/>
                <a:ea typeface="微軟正黑體" pitchFamily="34" charset="-120"/>
                <a:cs typeface="Arial" pitchFamily="34" charset="0"/>
              </a:rPr>
              <a:t>The current </a:t>
            </a:r>
            <a:r>
              <a:rPr lang="en-US" altLang="zh-TW" sz="1600" dirty="0">
                <a:latin typeface="Arial" pitchFamily="34" charset="0"/>
                <a:ea typeface="微軟正黑體" pitchFamily="34" charset="-120"/>
                <a:cs typeface="Arial" pitchFamily="34" charset="0"/>
              </a:rPr>
              <a:t>CSSA system</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has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been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implemented</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for</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more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than</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20</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years.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is</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time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for</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government</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to</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review</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and make reasonable adjustments to the significantly changing living conditions of the people. Comprehensive reviews on CSSA should cover the mechanism and level of CSSA,  the definitions of basic living, and the sufficient </a:t>
            </a:r>
            <a:r>
              <a:rPr lang="en-US" altLang="zh-TW" sz="1600" dirty="0" smtClean="0">
                <a:latin typeface="Arial" pitchFamily="34" charset="0"/>
                <a:ea typeface="微軟正黑體" pitchFamily="34" charset="-120"/>
                <a:cs typeface="Arial" pitchFamily="34" charset="0"/>
              </a:rPr>
              <a:t>subsidy </a:t>
            </a:r>
            <a:r>
              <a:rPr lang="en-US" altLang="zh-TW" sz="1600" dirty="0">
                <a:latin typeface="Arial" pitchFamily="34" charset="0"/>
                <a:ea typeface="微軟正黑體" pitchFamily="34" charset="-120"/>
                <a:cs typeface="Arial" pitchFamily="34" charset="0"/>
              </a:rPr>
              <a:t>level in maintaining basic and adequate life of the</a:t>
            </a:r>
            <a:r>
              <a:rPr lang="zh-TW" altLang="en-US" sz="1600" dirty="0">
                <a:latin typeface="Arial" pitchFamily="34" charset="0"/>
                <a:ea typeface="微軟正黑體" pitchFamily="34" charset="-120"/>
                <a:cs typeface="Arial" pitchFamily="34" charset="0"/>
              </a:rPr>
              <a:t> </a:t>
            </a:r>
            <a:r>
              <a:rPr lang="en-US" altLang="zh-TW" sz="1600" dirty="0">
                <a:latin typeface="Arial" pitchFamily="34" charset="0"/>
                <a:ea typeface="微軟正黑體" pitchFamily="34" charset="-120"/>
                <a:cs typeface="Arial" pitchFamily="34" charset="0"/>
              </a:rPr>
              <a:t>people.</a:t>
            </a:r>
          </a:p>
          <a:p>
            <a:pPr algn="just">
              <a:buFont typeface="+mj-lt"/>
              <a:buAutoNum type="arabicPeriod"/>
            </a:pPr>
            <a:r>
              <a:rPr lang="en-US" altLang="zh-TW" sz="1600" dirty="0" smtClean="0">
                <a:latin typeface="Arial" pitchFamily="34" charset="0"/>
                <a:ea typeface="微軟正黑體" pitchFamily="34" charset="-120"/>
                <a:cs typeface="Arial" pitchFamily="34" charset="0"/>
              </a:rPr>
              <a:t>Establish a </a:t>
            </a:r>
            <a:r>
              <a:rPr lang="en-US" altLang="zh-TW" sz="1600" dirty="0">
                <a:latin typeface="Arial" pitchFamily="34" charset="0"/>
                <a:ea typeface="微軟正黑體" pitchFamily="34" charset="-120"/>
                <a:cs typeface="Arial" pitchFamily="34" charset="0"/>
              </a:rPr>
              <a:t>retirement protection covering unpaid workers so that their basic retirement life is guaranteed.</a:t>
            </a:r>
          </a:p>
        </p:txBody>
      </p:sp>
      <p:sp>
        <p:nvSpPr>
          <p:cNvPr id="4" name="投影片編號版面配置區 3"/>
          <p:cNvSpPr>
            <a:spLocks noGrp="1"/>
          </p:cNvSpPr>
          <p:nvPr>
            <p:ph type="sldNum" sz="quarter" idx="12"/>
          </p:nvPr>
        </p:nvSpPr>
        <p:spPr/>
        <p:txBody>
          <a:bodyPr/>
          <a:lstStyle/>
          <a:p>
            <a:fld id="{F69D5B6A-9293-466E-8035-E639F1A4C53F}" type="slidenum">
              <a:rPr lang="zh-TW" altLang="en-US" smtClean="0"/>
              <a:pPr/>
              <a:t>30</a:t>
            </a:fld>
            <a:endParaRPr lang="zh-TW" alt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4624"/>
            <a:ext cx="8229600" cy="738336"/>
          </a:xfrm>
        </p:spPr>
        <p:txBody>
          <a:bodyPr>
            <a:normAutofit/>
          </a:bodyPr>
          <a:lstStyle/>
          <a:p>
            <a:r>
              <a:rPr lang="en-US" altLang="zh-TW" sz="2800" b="1" dirty="0">
                <a:latin typeface="Arial" pitchFamily="34" charset="0"/>
                <a:ea typeface="微軟正黑體" pitchFamily="34" charset="-120"/>
                <a:cs typeface="Arial" pitchFamily="34" charset="0"/>
              </a:rPr>
              <a:t>Recommendations </a:t>
            </a:r>
            <a:endParaRPr lang="zh-TW" altLang="en-US" sz="2800" b="1" dirty="0">
              <a:latin typeface="Arial" pitchFamily="34" charset="0"/>
              <a:ea typeface="微軟正黑體" pitchFamily="34" charset="-120"/>
              <a:cs typeface="Arial" pitchFamily="34" charset="0"/>
            </a:endParaRPr>
          </a:p>
        </p:txBody>
      </p:sp>
      <p:sp>
        <p:nvSpPr>
          <p:cNvPr id="3" name="內容版面配置區 2"/>
          <p:cNvSpPr>
            <a:spLocks noGrp="1"/>
          </p:cNvSpPr>
          <p:nvPr>
            <p:ph idx="1"/>
          </p:nvPr>
        </p:nvSpPr>
        <p:spPr>
          <a:xfrm>
            <a:off x="251520" y="764704"/>
            <a:ext cx="8640960" cy="5616624"/>
          </a:xfrm>
        </p:spPr>
        <p:txBody>
          <a:bodyPr anchor="ctr">
            <a:noAutofit/>
          </a:bodyPr>
          <a:lstStyle/>
          <a:p>
            <a:pPr marL="742950" indent="-742950">
              <a:lnSpc>
                <a:spcPts val="2000"/>
              </a:lnSpc>
              <a:buNone/>
            </a:pPr>
            <a:endParaRPr lang="en-US" altLang="zh-HK" sz="1400" dirty="0" smtClean="0">
              <a:latin typeface="Arial" pitchFamily="34" charset="0"/>
              <a:ea typeface="微軟正黑體" pitchFamily="34" charset="-120"/>
              <a:cs typeface="Arial" pitchFamily="34" charset="0"/>
            </a:endParaRPr>
          </a:p>
          <a:p>
            <a:pPr marL="742950" indent="-742950">
              <a:lnSpc>
                <a:spcPts val="2000"/>
              </a:lnSpc>
              <a:buFont typeface="+mj-lt"/>
              <a:buAutoNum type="arabicPeriod"/>
            </a:pPr>
            <a:endParaRPr lang="en-US" altLang="zh-HK" sz="1400" dirty="0" smtClean="0">
              <a:latin typeface="Arial" pitchFamily="34" charset="0"/>
              <a:ea typeface="微軟正黑體" pitchFamily="34" charset="-120"/>
              <a:cs typeface="Arial" pitchFamily="34" charset="0"/>
            </a:endParaRPr>
          </a:p>
          <a:p>
            <a:pPr marL="742950" indent="-742950">
              <a:lnSpc>
                <a:spcPts val="2000"/>
              </a:lnSpc>
              <a:buFont typeface="+mj-lt"/>
              <a:buAutoNum type="arabicPeriod"/>
            </a:pPr>
            <a:r>
              <a:rPr lang="en-US" altLang="zh-HK" sz="1400" dirty="0" smtClean="0">
                <a:latin typeface="Arial" pitchFamily="34" charset="0"/>
                <a:ea typeface="微軟正黑體" pitchFamily="34" charset="-120"/>
                <a:cs typeface="Arial" pitchFamily="34" charset="0"/>
              </a:rPr>
              <a:t>Aiming </a:t>
            </a:r>
            <a:r>
              <a:rPr lang="en-US" altLang="zh-HK" sz="1400" dirty="0">
                <a:latin typeface="Arial" pitchFamily="34" charset="0"/>
                <a:ea typeface="微軟正黑體" pitchFamily="34" charset="-120"/>
                <a:cs typeface="Arial" pitchFamily="34" charset="0"/>
              </a:rPr>
              <a:t>at alleviating the unfavourable employment situations born by </a:t>
            </a:r>
            <a:r>
              <a:rPr lang="en-US" altLang="zh-HK" sz="1400" dirty="0" smtClean="0">
                <a:latin typeface="Arial" pitchFamily="34" charset="0"/>
                <a:ea typeface="微軟正黑體" pitchFamily="34" charset="-120"/>
                <a:cs typeface="Arial" pitchFamily="34" charset="0"/>
              </a:rPr>
              <a:t>women, and caregivers are mainly women nowadays, who are employed mainly as part-time and casual workers, the Council proposes, in addition to providing caregiver </a:t>
            </a:r>
            <a:r>
              <a:rPr lang="en-US" altLang="zh-HK" sz="1400" dirty="0">
                <a:latin typeface="Arial" pitchFamily="34" charset="0"/>
                <a:ea typeface="微軟正黑體" pitchFamily="34" charset="-120"/>
                <a:cs typeface="Arial" pitchFamily="34" charset="0"/>
              </a:rPr>
              <a:t>allowance</a:t>
            </a:r>
            <a:r>
              <a:rPr lang="en-US" altLang="zh-HK" sz="1400" dirty="0" smtClean="0">
                <a:latin typeface="Arial" pitchFamily="34" charset="0"/>
                <a:ea typeface="微軟正黑體" pitchFamily="34" charset="-120"/>
                <a:cs typeface="Arial" pitchFamily="34" charset="0"/>
              </a:rPr>
              <a:t>, that </a:t>
            </a:r>
            <a:r>
              <a:rPr lang="en-US" altLang="zh-HK" sz="1400" dirty="0">
                <a:latin typeface="Arial" pitchFamily="34" charset="0"/>
                <a:ea typeface="微軟正黑體" pitchFamily="34" charset="-120"/>
                <a:cs typeface="Arial" pitchFamily="34" charset="0"/>
              </a:rPr>
              <a:t>the </a:t>
            </a:r>
            <a:r>
              <a:rPr lang="en-US" altLang="zh-HK" sz="1400" dirty="0" smtClean="0">
                <a:latin typeface="Arial" pitchFamily="34" charset="0"/>
                <a:ea typeface="微軟正黑體" pitchFamily="34" charset="-120"/>
                <a:cs typeface="Arial" pitchFamily="34" charset="0"/>
              </a:rPr>
              <a:t>government should  provide caregiver-oriented </a:t>
            </a:r>
            <a:r>
              <a:rPr lang="en-US" altLang="zh-HK" sz="1400" dirty="0">
                <a:latin typeface="Arial" pitchFamily="34" charset="0"/>
                <a:ea typeface="微軟正黑體" pitchFamily="34" charset="-120"/>
                <a:cs typeface="Arial" pitchFamily="34" charset="0"/>
              </a:rPr>
              <a:t>support services. </a:t>
            </a:r>
          </a:p>
          <a:p>
            <a:pPr marL="742950" indent="-742950">
              <a:lnSpc>
                <a:spcPts val="2000"/>
              </a:lnSpc>
              <a:buFont typeface="+mj-lt"/>
              <a:buAutoNum type="arabicPeriod"/>
            </a:pPr>
            <a:r>
              <a:rPr lang="en-US" altLang="zh-TW" sz="1400" dirty="0">
                <a:latin typeface="Arial" pitchFamily="34" charset="0"/>
                <a:ea typeface="微軟正黑體" pitchFamily="34" charset="-120"/>
                <a:cs typeface="Arial" pitchFamily="34" charset="0"/>
              </a:rPr>
              <a:t>Support families with special needs to restore and maintain the functioning of families. For example, the government should promote the model of co-parenting and strengthen related policies and services to support </a:t>
            </a:r>
            <a:r>
              <a:rPr lang="en-US" altLang="zh-TW" sz="1400" dirty="0" smtClean="0">
                <a:latin typeface="Arial" pitchFamily="34" charset="0"/>
                <a:ea typeface="微軟正黑體" pitchFamily="34" charset="-120"/>
                <a:cs typeface="Arial" pitchFamily="34" charset="0"/>
              </a:rPr>
              <a:t>separating </a:t>
            </a:r>
            <a:r>
              <a:rPr lang="en-US" altLang="zh-TW" sz="1400" dirty="0">
                <a:latin typeface="Arial" pitchFamily="34" charset="0"/>
                <a:ea typeface="微軟正黑體" pitchFamily="34" charset="-120"/>
                <a:cs typeface="Arial" pitchFamily="34" charset="0"/>
              </a:rPr>
              <a:t>and divorced couples.</a:t>
            </a:r>
          </a:p>
          <a:p>
            <a:pPr marL="742950" indent="-742950">
              <a:lnSpc>
                <a:spcPts val="2000"/>
              </a:lnSpc>
              <a:buFont typeface="+mj-lt"/>
              <a:buAutoNum type="arabicPeriod"/>
            </a:pPr>
            <a:r>
              <a:rPr lang="en-US" altLang="zh-TW" sz="1400" dirty="0">
                <a:latin typeface="Arial" pitchFamily="34" charset="0"/>
                <a:ea typeface="微軟正黑體" pitchFamily="34" charset="-120"/>
                <a:cs typeface="Arial" pitchFamily="34" charset="0"/>
              </a:rPr>
              <a:t>Setting up of </a:t>
            </a:r>
            <a:r>
              <a:rPr lang="en-US" altLang="zh-TW" sz="1400" dirty="0" smtClean="0">
                <a:latin typeface="Arial" pitchFamily="34" charset="0"/>
                <a:ea typeface="微軟正黑體" pitchFamily="34" charset="-120"/>
                <a:cs typeface="Arial" pitchFamily="34" charset="0"/>
              </a:rPr>
              <a:t>authority </a:t>
            </a:r>
            <a:r>
              <a:rPr lang="en-US" altLang="zh-TW" sz="1400" dirty="0">
                <a:latin typeface="Arial" pitchFamily="34" charset="0"/>
                <a:ea typeface="微軟正黑體" pitchFamily="34" charset="-120"/>
                <a:cs typeface="Arial" pitchFamily="34" charset="0"/>
              </a:rPr>
              <a:t>in settling alimony for divorced couples to ensure stable family income for basic living of younger people of the family</a:t>
            </a:r>
            <a:r>
              <a:rPr lang="en-US" altLang="zh-TW" sz="1400" dirty="0" smtClean="0">
                <a:latin typeface="Arial" pitchFamily="34" charset="0"/>
                <a:ea typeface="微軟正黑體" pitchFamily="34" charset="-120"/>
                <a:cs typeface="Arial" pitchFamily="34" charset="0"/>
              </a:rPr>
              <a:t>.</a:t>
            </a:r>
            <a:endParaRPr lang="en-US" altLang="zh-TW" sz="1400" dirty="0">
              <a:latin typeface="Arial" pitchFamily="34" charset="0"/>
              <a:ea typeface="微軟正黑體" pitchFamily="34" charset="-120"/>
              <a:cs typeface="Arial" pitchFamily="34" charset="0"/>
            </a:endParaRPr>
          </a:p>
          <a:p>
            <a:pPr marL="742950" indent="-742950">
              <a:lnSpc>
                <a:spcPts val="2000"/>
              </a:lnSpc>
              <a:buNone/>
            </a:pPr>
            <a:r>
              <a:rPr lang="en-US" altLang="zh-TW" sz="1600" b="1" dirty="0" smtClean="0">
                <a:latin typeface="Arial" pitchFamily="34" charset="0"/>
                <a:ea typeface="微軟正黑體" pitchFamily="34" charset="-120"/>
                <a:cs typeface="Arial" pitchFamily="34" charset="0"/>
              </a:rPr>
              <a:t>Strengthening direct services for child and youth protection  </a:t>
            </a:r>
            <a:r>
              <a:rPr lang="en-US" altLang="zh-TW" sz="1800" b="1" dirty="0" smtClean="0">
                <a:latin typeface="Arial" pitchFamily="34" charset="0"/>
                <a:ea typeface="微軟正黑體" pitchFamily="34" charset="-120"/>
                <a:cs typeface="Arial" pitchFamily="34" charset="0"/>
              </a:rPr>
              <a:t>       </a:t>
            </a:r>
            <a:endParaRPr lang="en-US" altLang="zh-TW" sz="1800" b="1" dirty="0">
              <a:latin typeface="Arial" pitchFamily="34" charset="0"/>
              <a:ea typeface="微軟正黑體" pitchFamily="34" charset="-120"/>
              <a:cs typeface="Arial" pitchFamily="34" charset="0"/>
            </a:endParaRPr>
          </a:p>
          <a:p>
            <a:pPr marL="742950" indent="-742950">
              <a:lnSpc>
                <a:spcPts val="2000"/>
              </a:lnSpc>
              <a:buFont typeface="+mj-lt"/>
              <a:buAutoNum type="arabicPeriod"/>
            </a:pPr>
            <a:r>
              <a:rPr lang="en-US" altLang="zh-TW" sz="1400" dirty="0">
                <a:latin typeface="Arial" pitchFamily="34" charset="0"/>
                <a:ea typeface="微軟正黑體" pitchFamily="34" charset="-120"/>
                <a:cs typeface="Arial" pitchFamily="34" charset="0"/>
              </a:rPr>
              <a:t>Increase the number of school social workers to 2 </a:t>
            </a:r>
            <a:r>
              <a:rPr lang="en-US" altLang="zh-TW" sz="1400" dirty="0" smtClean="0">
                <a:latin typeface="Arial" pitchFamily="34" charset="0"/>
                <a:ea typeface="微軟正黑體" pitchFamily="34" charset="-120"/>
                <a:cs typeface="Arial" pitchFamily="34" charset="0"/>
              </a:rPr>
              <a:t>for prevention </a:t>
            </a:r>
            <a:r>
              <a:rPr lang="en-US" altLang="zh-TW" sz="1400" dirty="0">
                <a:latin typeface="Arial" pitchFamily="34" charset="0"/>
                <a:ea typeface="微軟正黑體" pitchFamily="34" charset="-120"/>
                <a:cs typeface="Arial" pitchFamily="34" charset="0"/>
              </a:rPr>
              <a:t>and </a:t>
            </a:r>
            <a:r>
              <a:rPr lang="en-US" altLang="zh-TW" sz="1400" dirty="0" smtClean="0">
                <a:latin typeface="Arial" pitchFamily="34" charset="0"/>
                <a:ea typeface="微軟正黑體" pitchFamily="34" charset="-120"/>
                <a:cs typeface="Arial" pitchFamily="34" charset="0"/>
              </a:rPr>
              <a:t>alleviation </a:t>
            </a:r>
            <a:r>
              <a:rPr lang="en-US" altLang="zh-TW" sz="1400" dirty="0">
                <a:latin typeface="Arial" pitchFamily="34" charset="0"/>
                <a:ea typeface="微軟正黑體" pitchFamily="34" charset="-120"/>
                <a:cs typeface="Arial" pitchFamily="34" charset="0"/>
              </a:rPr>
              <a:t>of students mental </a:t>
            </a:r>
            <a:r>
              <a:rPr lang="en-US" altLang="zh-TW" sz="1400" dirty="0" smtClean="0">
                <a:latin typeface="Arial" pitchFamily="34" charset="0"/>
                <a:ea typeface="微軟正黑體" pitchFamily="34" charset="-120"/>
                <a:cs typeface="Arial" pitchFamily="34" charset="0"/>
              </a:rPr>
              <a:t>health issues so that school social workers would have more space to provide </a:t>
            </a:r>
            <a:r>
              <a:rPr lang="en-US" altLang="zh-TW" sz="1400" dirty="0" err="1" smtClean="0">
                <a:latin typeface="Arial" pitchFamily="34" charset="0"/>
                <a:ea typeface="微軟正黑體" pitchFamily="34" charset="-120"/>
                <a:cs typeface="Arial" pitchFamily="34" charset="0"/>
              </a:rPr>
              <a:t>groupwork</a:t>
            </a:r>
            <a:r>
              <a:rPr lang="en-US" altLang="zh-TW" sz="1400" dirty="0" smtClean="0">
                <a:latin typeface="Arial" pitchFamily="34" charset="0"/>
                <a:ea typeface="微軟正黑體" pitchFamily="34" charset="-120"/>
                <a:cs typeface="Arial" pitchFamily="34" charset="0"/>
              </a:rPr>
              <a:t>, activities and peer support network to outreach and identify students in need, and thus provide  immediate support to them.</a:t>
            </a:r>
            <a:endParaRPr lang="en-US" altLang="zh-TW" sz="1400" dirty="0">
              <a:latin typeface="Arial" pitchFamily="34" charset="0"/>
              <a:ea typeface="微軟正黑體" pitchFamily="34" charset="-120"/>
              <a:cs typeface="Arial" pitchFamily="34" charset="0"/>
            </a:endParaRPr>
          </a:p>
          <a:p>
            <a:pPr marL="742950" indent="-742950">
              <a:lnSpc>
                <a:spcPts val="2000"/>
              </a:lnSpc>
              <a:buFont typeface="+mj-lt"/>
              <a:buAutoNum type="arabicPeriod"/>
            </a:pPr>
            <a:r>
              <a:rPr lang="en-US" altLang="zh-TW" sz="1400" dirty="0">
                <a:latin typeface="Arial" pitchFamily="34" charset="0"/>
                <a:ea typeface="微軟正黑體" pitchFamily="34" charset="-120"/>
                <a:cs typeface="Arial" pitchFamily="34" charset="0"/>
              </a:rPr>
              <a:t>Increase Child and Adolescent Psychiatric </a:t>
            </a:r>
            <a:r>
              <a:rPr lang="en-US" altLang="zh-TW" sz="1400" dirty="0" smtClean="0">
                <a:latin typeface="Arial" pitchFamily="34" charset="0"/>
                <a:ea typeface="微軟正黑體" pitchFamily="34" charset="-120"/>
                <a:cs typeface="Arial" pitchFamily="34" charset="0"/>
              </a:rPr>
              <a:t>Service.</a:t>
            </a:r>
            <a:endParaRPr lang="en-US" altLang="zh-TW" sz="1400" dirty="0">
              <a:latin typeface="Arial" pitchFamily="34" charset="0"/>
              <a:ea typeface="微軟正黑體" pitchFamily="34" charset="-120"/>
              <a:cs typeface="Arial" pitchFamily="34" charset="0"/>
            </a:endParaRPr>
          </a:p>
          <a:p>
            <a:pPr marL="742950" indent="-742950">
              <a:lnSpc>
                <a:spcPts val="2000"/>
              </a:lnSpc>
              <a:buFont typeface="+mj-lt"/>
              <a:buAutoNum type="arabicPeriod"/>
            </a:pPr>
            <a:r>
              <a:rPr lang="en-US" altLang="zh-TW" sz="1400" dirty="0">
                <a:latin typeface="Arial" pitchFamily="34" charset="0"/>
                <a:ea typeface="微軟正黑體" pitchFamily="34" charset="-120"/>
                <a:cs typeface="Arial" pitchFamily="34" charset="0"/>
              </a:rPr>
              <a:t>Specific task force should be set up under the Youth Development Committee in dealing with the causes of stress and provide suggestions to related education policies.</a:t>
            </a:r>
          </a:p>
          <a:p>
            <a:pPr marL="742950" indent="-742950">
              <a:lnSpc>
                <a:spcPts val="2000"/>
              </a:lnSpc>
              <a:buFont typeface="+mj-lt"/>
              <a:buAutoNum type="arabicPeriod"/>
            </a:pPr>
            <a:r>
              <a:rPr lang="en-US" altLang="zh-HK" sz="1400" dirty="0">
                <a:latin typeface="Arial" pitchFamily="34" charset="0"/>
                <a:ea typeface="微軟正黑體" pitchFamily="34" charset="-120"/>
                <a:cs typeface="Arial" pitchFamily="34" charset="0"/>
              </a:rPr>
              <a:t>Review on  the existing service gaps of Comprehensive Child Development Services to provide </a:t>
            </a:r>
            <a:r>
              <a:rPr lang="en-US" altLang="zh-HK" sz="1400" dirty="0" smtClean="0">
                <a:latin typeface="Arial" pitchFamily="34" charset="0"/>
                <a:ea typeface="微軟正黑體" pitchFamily="34" charset="-120"/>
                <a:cs typeface="Arial" pitchFamily="34" charset="0"/>
              </a:rPr>
              <a:t>better </a:t>
            </a:r>
            <a:r>
              <a:rPr lang="en-US" altLang="zh-HK" sz="1400" dirty="0">
                <a:latin typeface="Arial" pitchFamily="34" charset="0"/>
                <a:ea typeface="微軟正黑體" pitchFamily="34" charset="-120"/>
                <a:cs typeface="Arial" pitchFamily="34" charset="0"/>
              </a:rPr>
              <a:t>protection to abused children</a:t>
            </a:r>
          </a:p>
        </p:txBody>
      </p:sp>
      <p:sp>
        <p:nvSpPr>
          <p:cNvPr id="4" name="投影片編號版面配置區 3"/>
          <p:cNvSpPr>
            <a:spLocks noGrp="1"/>
          </p:cNvSpPr>
          <p:nvPr>
            <p:ph type="sldNum" sz="quarter" idx="12"/>
          </p:nvPr>
        </p:nvSpPr>
        <p:spPr/>
        <p:txBody>
          <a:bodyPr/>
          <a:lstStyle/>
          <a:p>
            <a:fld id="{F69D5B6A-9293-466E-8035-E639F1A4C53F}" type="slidenum">
              <a:rPr lang="zh-TW" altLang="en-US" smtClean="0"/>
              <a:pPr/>
              <a:t>31</a:t>
            </a:fld>
            <a:endParaRPr lang="zh-TW" altLang="en-US"/>
          </a:p>
        </p:txBody>
      </p:sp>
      <p:sp>
        <p:nvSpPr>
          <p:cNvPr id="5" name="文字方塊 4"/>
          <p:cNvSpPr txBox="1"/>
          <p:nvPr/>
        </p:nvSpPr>
        <p:spPr>
          <a:xfrm>
            <a:off x="251520" y="764704"/>
            <a:ext cx="8280920" cy="861774"/>
          </a:xfrm>
          <a:prstGeom prst="rect">
            <a:avLst/>
          </a:prstGeom>
          <a:noFill/>
        </p:spPr>
        <p:txBody>
          <a:bodyPr wrap="square" rtlCol="0">
            <a:spAutoFit/>
          </a:bodyPr>
          <a:lstStyle/>
          <a:p>
            <a:pPr marL="0" lvl="2"/>
            <a:r>
              <a:rPr lang="en-US" altLang="zh-TW" sz="1600" b="1" dirty="0" smtClean="0">
                <a:latin typeface="Arial" pitchFamily="34" charset="0"/>
                <a:ea typeface="微軟正黑體" pitchFamily="34" charset="-120"/>
                <a:cs typeface="Arial" pitchFamily="34" charset="0"/>
              </a:rPr>
              <a:t>Provide caregiver-oriented support services, enhance family functioning and provide protection for younger people</a:t>
            </a:r>
          </a:p>
          <a:p>
            <a:endParaRPr lang="zh-TW"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8229600" cy="1143000"/>
          </a:xfrm>
        </p:spPr>
        <p:txBody>
          <a:bodyPr>
            <a:noAutofit/>
          </a:bodyPr>
          <a:lstStyle/>
          <a:p>
            <a:pPr algn="just"/>
            <a:r>
              <a:rPr lang="en-US" altLang="zh-TW" sz="2800" b="1">
                <a:latin typeface="Arial" pitchFamily="34" charset="0"/>
                <a:ea typeface="微軟正黑體" pitchFamily="34" charset="-120"/>
                <a:cs typeface="Arial" pitchFamily="34" charset="0"/>
              </a:rPr>
              <a:t>Acknowledgement (in alphabetical order)</a:t>
            </a:r>
            <a:endParaRPr lang="zh-TW" altLang="en-US" sz="2800" b="1">
              <a:latin typeface="Arial" pitchFamily="34" charset="0"/>
              <a:ea typeface="微軟正黑體" pitchFamily="34" charset="-120"/>
              <a:cs typeface="Arial" pitchFamily="34" charset="0"/>
            </a:endParaRPr>
          </a:p>
        </p:txBody>
      </p:sp>
      <p:sp>
        <p:nvSpPr>
          <p:cNvPr id="6" name="內容版面配置區 5"/>
          <p:cNvSpPr>
            <a:spLocks noGrp="1"/>
          </p:cNvSpPr>
          <p:nvPr>
            <p:ph sz="half" idx="1"/>
          </p:nvPr>
        </p:nvSpPr>
        <p:spPr>
          <a:xfrm>
            <a:off x="457200" y="1196752"/>
            <a:ext cx="4038600" cy="4525963"/>
          </a:xfrm>
        </p:spPr>
        <p:txBody>
          <a:bodyPr>
            <a:noAutofit/>
          </a:bodyPr>
          <a:lstStyle/>
          <a:p>
            <a:r>
              <a:rPr lang="en-US" altLang="zh-TW" sz="1800">
                <a:latin typeface="Arial" pitchFamily="34" charset="0"/>
                <a:cs typeface="Arial" pitchFamily="34" charset="0"/>
              </a:rPr>
              <a:t>Agriculture, Fisheries and Conservation Department </a:t>
            </a:r>
          </a:p>
          <a:p>
            <a:r>
              <a:rPr lang="en-US" altLang="zh-TW" sz="1800">
                <a:latin typeface="Arial" pitchFamily="34" charset="0"/>
                <a:cs typeface="Arial" pitchFamily="34" charset="0"/>
              </a:rPr>
              <a:t>Census and Statistics Department </a:t>
            </a:r>
          </a:p>
          <a:p>
            <a:r>
              <a:rPr lang="en-US" altLang="zh-TW" sz="1800">
                <a:latin typeface="Arial" pitchFamily="34" charset="0"/>
                <a:cs typeface="Arial" pitchFamily="34" charset="0"/>
              </a:rPr>
              <a:t>Civil Service Bureau </a:t>
            </a:r>
          </a:p>
          <a:p>
            <a:r>
              <a:rPr lang="en-US" altLang="zh-TW" sz="1800">
                <a:latin typeface="Arial" pitchFamily="34" charset="0"/>
                <a:cs typeface="Arial" pitchFamily="34" charset="0"/>
              </a:rPr>
              <a:t>Constitutional and Mainland Affairs Bureau </a:t>
            </a:r>
            <a:endParaRPr lang="en-US" altLang="zh-TW" sz="1800">
              <a:latin typeface="Arial" pitchFamily="34" charset="0"/>
              <a:ea typeface="微軟正黑體" pitchFamily="34" charset="-120"/>
              <a:cs typeface="Arial" pitchFamily="34" charset="0"/>
            </a:endParaRPr>
          </a:p>
          <a:p>
            <a:r>
              <a:rPr lang="en-US" altLang="zh-TW" sz="1800">
                <a:latin typeface="Arial" pitchFamily="34" charset="0"/>
                <a:cs typeface="Arial" pitchFamily="34" charset="0"/>
              </a:rPr>
              <a:t>Customs and Excise Department </a:t>
            </a:r>
          </a:p>
          <a:p>
            <a:r>
              <a:rPr lang="en-US" altLang="zh-TW" sz="1800">
                <a:latin typeface="Arial" pitchFamily="34" charset="0"/>
                <a:cs typeface="Arial" pitchFamily="34" charset="0"/>
              </a:rPr>
              <a:t>Department of Health </a:t>
            </a:r>
          </a:p>
          <a:p>
            <a:r>
              <a:rPr lang="en-US" altLang="zh-TW" sz="1800">
                <a:latin typeface="Arial" pitchFamily="34" charset="0"/>
                <a:cs typeface="Arial" pitchFamily="34" charset="0"/>
              </a:rPr>
              <a:t>Education Bureau </a:t>
            </a:r>
          </a:p>
          <a:p>
            <a:r>
              <a:rPr lang="en-US" altLang="zh-TW" sz="1800">
                <a:latin typeface="Arial" pitchFamily="34" charset="0"/>
                <a:cs typeface="Arial" pitchFamily="34" charset="0"/>
              </a:rPr>
              <a:t>Home Affairs Bureau </a:t>
            </a:r>
          </a:p>
          <a:p>
            <a:r>
              <a:rPr lang="en-US" altLang="zh-TW" sz="1800">
                <a:latin typeface="Arial" pitchFamily="34" charset="0"/>
                <a:cs typeface="Arial" pitchFamily="34" charset="0"/>
              </a:rPr>
              <a:t>Hong Kong Police Force </a:t>
            </a:r>
          </a:p>
          <a:p>
            <a:r>
              <a:rPr lang="en-US" altLang="zh-TW" sz="1800">
                <a:latin typeface="Arial" pitchFamily="34" charset="0"/>
                <a:cs typeface="Arial" pitchFamily="34" charset="0"/>
              </a:rPr>
              <a:t>Hospital Authority </a:t>
            </a:r>
          </a:p>
          <a:p>
            <a:r>
              <a:rPr lang="en-US" altLang="zh-TW" sz="1800">
                <a:latin typeface="Arial" pitchFamily="34" charset="0"/>
                <a:cs typeface="Arial" pitchFamily="34" charset="0"/>
              </a:rPr>
              <a:t>Hong Kong Housing Authority &amp;</a:t>
            </a:r>
          </a:p>
          <a:p>
            <a:pPr>
              <a:buNone/>
            </a:pPr>
            <a:r>
              <a:rPr lang="en-US" altLang="zh-TW" sz="1800">
                <a:latin typeface="Arial" pitchFamily="34" charset="0"/>
                <a:ea typeface="微軟正黑體" pitchFamily="34" charset="-120"/>
                <a:cs typeface="Arial" pitchFamily="34" charset="0"/>
              </a:rPr>
              <a:t>	</a:t>
            </a:r>
            <a:r>
              <a:rPr lang="en-US" altLang="zh-TW" sz="1800">
                <a:latin typeface="Arial" pitchFamily="34" charset="0"/>
                <a:cs typeface="Arial" pitchFamily="34" charset="0"/>
              </a:rPr>
              <a:t>Housing Department</a:t>
            </a:r>
          </a:p>
          <a:p>
            <a:r>
              <a:rPr lang="en-US" altLang="zh-TW" sz="1800">
                <a:latin typeface="Arial" pitchFamily="34" charset="0"/>
                <a:cs typeface="Arial" pitchFamily="34" charset="0"/>
              </a:rPr>
              <a:t>Immigration Department</a:t>
            </a:r>
          </a:p>
          <a:p>
            <a:r>
              <a:rPr lang="en-US" altLang="zh-TW" sz="1800">
                <a:latin typeface="Arial" pitchFamily="34" charset="0"/>
                <a:cs typeface="Arial" pitchFamily="34" charset="0"/>
              </a:rPr>
              <a:t>Inland Revenue Department</a:t>
            </a:r>
          </a:p>
          <a:p>
            <a:pPr>
              <a:buNone/>
            </a:pPr>
            <a:endParaRPr lang="zh-TW" altLang="en-US" sz="1800">
              <a:latin typeface="Arial" pitchFamily="34" charset="0"/>
              <a:ea typeface="微軟正黑體" pitchFamily="34" charset="-120"/>
              <a:cs typeface="Arial" pitchFamily="34" charset="0"/>
            </a:endParaRPr>
          </a:p>
        </p:txBody>
      </p:sp>
      <p:sp>
        <p:nvSpPr>
          <p:cNvPr id="7" name="內容版面配置區 6"/>
          <p:cNvSpPr>
            <a:spLocks noGrp="1"/>
          </p:cNvSpPr>
          <p:nvPr>
            <p:ph sz="half" idx="2"/>
          </p:nvPr>
        </p:nvSpPr>
        <p:spPr>
          <a:xfrm>
            <a:off x="4644008" y="1196752"/>
            <a:ext cx="4038600" cy="4525963"/>
          </a:xfrm>
        </p:spPr>
        <p:txBody>
          <a:bodyPr>
            <a:noAutofit/>
          </a:bodyPr>
          <a:lstStyle/>
          <a:p>
            <a:r>
              <a:rPr lang="en-US" altLang="zh-TW" sz="1800">
                <a:latin typeface="Arial" pitchFamily="34" charset="0"/>
                <a:ea typeface="微軟正黑體" pitchFamily="34" charset="-120"/>
                <a:cs typeface="Arial" pitchFamily="34" charset="0"/>
              </a:rPr>
              <a:t>Insurance Authority</a:t>
            </a:r>
          </a:p>
          <a:p>
            <a:r>
              <a:rPr lang="en-US" altLang="zh-TW" sz="1800">
                <a:latin typeface="Arial" pitchFamily="34" charset="0"/>
                <a:ea typeface="微軟正黑體" pitchFamily="34" charset="-120"/>
                <a:cs typeface="Arial" pitchFamily="34" charset="0"/>
              </a:rPr>
              <a:t>Judiciary</a:t>
            </a:r>
          </a:p>
          <a:p>
            <a:r>
              <a:rPr lang="en-US" altLang="zh-TW" sz="1800" err="1">
                <a:latin typeface="Arial" pitchFamily="34" charset="0"/>
                <a:ea typeface="微軟正黑體" pitchFamily="34" charset="-120"/>
                <a:cs typeface="Arial" pitchFamily="34" charset="0"/>
              </a:rPr>
              <a:t>Labour</a:t>
            </a:r>
            <a:r>
              <a:rPr lang="en-US" altLang="zh-TW" sz="1800">
                <a:latin typeface="Arial" pitchFamily="34" charset="0"/>
                <a:ea typeface="微軟正黑體" pitchFamily="34" charset="-120"/>
                <a:cs typeface="Arial" pitchFamily="34" charset="0"/>
              </a:rPr>
              <a:t> Department</a:t>
            </a:r>
          </a:p>
          <a:p>
            <a:r>
              <a:rPr lang="en-US" altLang="zh-TW" sz="1800">
                <a:latin typeface="Arial" pitchFamily="34" charset="0"/>
                <a:ea typeface="微軟正黑體" pitchFamily="34" charset="-120"/>
                <a:cs typeface="Arial" pitchFamily="34" charset="0"/>
              </a:rPr>
              <a:t>Legal Aid Department</a:t>
            </a:r>
          </a:p>
          <a:p>
            <a:r>
              <a:rPr lang="en-US" altLang="zh-TW" sz="1800">
                <a:latin typeface="Arial" pitchFamily="34" charset="0"/>
                <a:ea typeface="微軟正黑體" pitchFamily="34" charset="-120"/>
                <a:cs typeface="Arial" pitchFamily="34" charset="0"/>
              </a:rPr>
              <a:t>Leisure and Cultural Services Department</a:t>
            </a:r>
          </a:p>
          <a:p>
            <a:r>
              <a:rPr lang="en-US" altLang="zh-TW" sz="1800">
                <a:latin typeface="Arial" pitchFamily="34" charset="0"/>
                <a:ea typeface="微軟正黑體" pitchFamily="34" charset="-120"/>
                <a:cs typeface="Arial" pitchFamily="34" charset="0"/>
              </a:rPr>
              <a:t>Mandatory Provident Fund Schemes Authority</a:t>
            </a:r>
          </a:p>
          <a:p>
            <a:r>
              <a:rPr lang="en-US" altLang="zh-TW" sz="1800">
                <a:latin typeface="Arial" pitchFamily="34" charset="0"/>
                <a:ea typeface="微軟正黑體" pitchFamily="34" charset="-120"/>
                <a:cs typeface="Arial" pitchFamily="34" charset="0"/>
              </a:rPr>
              <a:t>Office of Communications Authority</a:t>
            </a:r>
          </a:p>
          <a:p>
            <a:r>
              <a:rPr lang="en-US" altLang="zh-TW" sz="1800">
                <a:latin typeface="Arial" pitchFamily="34" charset="0"/>
                <a:ea typeface="微軟正黑體" pitchFamily="34" charset="-120"/>
                <a:cs typeface="Arial" pitchFamily="34" charset="0"/>
              </a:rPr>
              <a:t>Registration and Electoral Office</a:t>
            </a:r>
          </a:p>
          <a:p>
            <a:r>
              <a:rPr lang="en-US" altLang="zh-TW" sz="1800">
                <a:latin typeface="Arial" pitchFamily="34" charset="0"/>
                <a:ea typeface="微軟正黑體" pitchFamily="34" charset="-120"/>
                <a:cs typeface="Arial" pitchFamily="34" charset="0"/>
              </a:rPr>
              <a:t>Security Bureau</a:t>
            </a:r>
          </a:p>
          <a:p>
            <a:r>
              <a:rPr lang="en-US" altLang="zh-TW" sz="1800">
                <a:latin typeface="Arial" pitchFamily="34" charset="0"/>
                <a:ea typeface="微軟正黑體" pitchFamily="34" charset="-120"/>
                <a:cs typeface="Arial" pitchFamily="34" charset="0"/>
              </a:rPr>
              <a:t>Social Welfare Department</a:t>
            </a:r>
          </a:p>
          <a:p>
            <a:r>
              <a:rPr lang="en-US" altLang="zh-TW" sz="1800">
                <a:latin typeface="Arial" pitchFamily="34" charset="0"/>
                <a:ea typeface="微軟正黑體" pitchFamily="34" charset="-120"/>
                <a:cs typeface="Arial" pitchFamily="34" charset="0"/>
              </a:rPr>
              <a:t>Transport Department</a:t>
            </a:r>
          </a:p>
          <a:p>
            <a:r>
              <a:rPr lang="en-US" altLang="zh-TW" sz="1800">
                <a:latin typeface="Arial" pitchFamily="34" charset="0"/>
                <a:ea typeface="微軟正黑體" pitchFamily="34" charset="-120"/>
                <a:cs typeface="Arial" pitchFamily="34" charset="0"/>
              </a:rPr>
              <a:t>Water Supplies Department</a:t>
            </a:r>
          </a:p>
          <a:p>
            <a:pPr>
              <a:buNone/>
            </a:pPr>
            <a:endParaRPr lang="en-US" altLang="zh-TW" sz="1800">
              <a:latin typeface="Arial" pitchFamily="34" charset="0"/>
              <a:ea typeface="微軟正黑體" pitchFamily="34" charset="-120"/>
              <a:cs typeface="Arial" pitchFamily="34" charset="0"/>
            </a:endParaRPr>
          </a:p>
        </p:txBody>
      </p:sp>
      <p:sp>
        <p:nvSpPr>
          <p:cNvPr id="4" name="投影片編號版面配置區 3"/>
          <p:cNvSpPr>
            <a:spLocks noGrp="1"/>
          </p:cNvSpPr>
          <p:nvPr>
            <p:ph type="sldNum" sz="quarter" idx="12"/>
          </p:nvPr>
        </p:nvSpPr>
        <p:spPr/>
        <p:txBody>
          <a:bodyPr/>
          <a:lstStyle/>
          <a:p>
            <a:fld id="{F69D5B6A-9293-466E-8035-E639F1A4C53F}" type="slidenum">
              <a:rPr lang="zh-TW" altLang="en-US" smtClean="0"/>
              <a:pPr/>
              <a:t>32</a:t>
            </a:fld>
            <a:endParaRPr lang="zh-TW"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33</a:t>
            </a:fld>
            <a:endParaRPr lang="zh-TW" altLang="en-US"/>
          </a:p>
        </p:txBody>
      </p:sp>
      <p:graphicFrame>
        <p:nvGraphicFramePr>
          <p:cNvPr id="7" name="表格 6"/>
          <p:cNvGraphicFramePr>
            <a:graphicFrameLocks noGrp="1"/>
          </p:cNvGraphicFramePr>
          <p:nvPr>
            <p:extLst>
              <p:ext uri="{D42A27DB-BD31-4B8C-83A1-F6EECF244321}">
                <p14:modId xmlns="" xmlns:p14="http://schemas.microsoft.com/office/powerpoint/2010/main" val="2237335697"/>
              </p:ext>
            </p:extLst>
          </p:nvPr>
        </p:nvGraphicFramePr>
        <p:xfrm>
          <a:off x="323528" y="1700808"/>
          <a:ext cx="8640960" cy="4413764"/>
        </p:xfrm>
        <a:graphic>
          <a:graphicData uri="http://schemas.openxmlformats.org/drawingml/2006/table">
            <a:tbl>
              <a:tblPr firstRow="1" bandRow="1">
                <a:tableStyleId>{5C22544A-7EE6-4342-B048-85BDC9FD1C3A}</a:tableStyleId>
              </a:tblPr>
              <a:tblGrid>
                <a:gridCol w="3024336">
                  <a:extLst>
                    <a:ext uri="{9D8B030D-6E8A-4147-A177-3AD203B41FA5}">
                      <a16:colId xmlns="" xmlns:a16="http://schemas.microsoft.com/office/drawing/2014/main" val="20000"/>
                    </a:ext>
                  </a:extLst>
                </a:gridCol>
                <a:gridCol w="936104">
                  <a:extLst>
                    <a:ext uri="{9D8B030D-6E8A-4147-A177-3AD203B41FA5}">
                      <a16:colId xmlns="" xmlns:a16="http://schemas.microsoft.com/office/drawing/2014/main" val="20001"/>
                    </a:ext>
                  </a:extLst>
                </a:gridCol>
                <a:gridCol w="936104">
                  <a:extLst>
                    <a:ext uri="{9D8B030D-6E8A-4147-A177-3AD203B41FA5}">
                      <a16:colId xmlns="" xmlns:a16="http://schemas.microsoft.com/office/drawing/2014/main" val="20002"/>
                    </a:ext>
                  </a:extLst>
                </a:gridCol>
                <a:gridCol w="936104">
                  <a:extLst>
                    <a:ext uri="{9D8B030D-6E8A-4147-A177-3AD203B41FA5}">
                      <a16:colId xmlns="" xmlns:a16="http://schemas.microsoft.com/office/drawing/2014/main" val="20003"/>
                    </a:ext>
                  </a:extLst>
                </a:gridCol>
                <a:gridCol w="936104">
                  <a:extLst>
                    <a:ext uri="{9D8B030D-6E8A-4147-A177-3AD203B41FA5}">
                      <a16:colId xmlns="" xmlns:a16="http://schemas.microsoft.com/office/drawing/2014/main" val="20004"/>
                    </a:ext>
                  </a:extLst>
                </a:gridCol>
                <a:gridCol w="936104">
                  <a:extLst>
                    <a:ext uri="{9D8B030D-6E8A-4147-A177-3AD203B41FA5}">
                      <a16:colId xmlns="" xmlns:a16="http://schemas.microsoft.com/office/drawing/2014/main" val="20005"/>
                    </a:ext>
                  </a:extLst>
                </a:gridCol>
                <a:gridCol w="936104">
                  <a:extLst>
                    <a:ext uri="{9D8B030D-6E8A-4147-A177-3AD203B41FA5}">
                      <a16:colId xmlns="" xmlns:a16="http://schemas.microsoft.com/office/drawing/2014/main" val="20006"/>
                    </a:ext>
                  </a:extLst>
                </a:gridCol>
              </a:tblGrid>
              <a:tr h="836201">
                <a:tc>
                  <a:txBody>
                    <a:bodyPr/>
                    <a:lstStyle/>
                    <a:p>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Number of buildings and archaeological sites declared as monuments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81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98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114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No. films produced locally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51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67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61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No. of books and magazines first published in HK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28,766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27,002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26,207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26,524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23,822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23,495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Attendances at museums and performing arts venues managed by the LCSD per 100,000 population (+)</a:t>
                      </a:r>
                      <a:r>
                        <a:rPr lang="zh-TW" altLang="en-US" sz="1600" b="0" i="0" u="none" strike="noStrike">
                          <a:solidFill>
                            <a:srgbClr val="000000"/>
                          </a:solidFill>
                          <a:latin typeface="Arial" pitchFamily="34" charset="0"/>
                          <a:ea typeface="微軟正黑體" pitchFamily="34" charset="-120"/>
                          <a:cs typeface="Arial" pitchFamily="34" charset="0"/>
                        </a:rPr>
                        <a:t>＊＊</a:t>
                      </a:r>
                      <a:endParaRPr lang="en-US" altLang="zh-TW" sz="1600" b="0" i="0" u="none" strike="noStrike">
                        <a:solidFill>
                          <a:srgbClr val="000000"/>
                        </a:solidFill>
                        <a:latin typeface="Arial" pitchFamily="34" charset="0"/>
                        <a:ea typeface="微軟正黑體" pitchFamily="34" charset="-120"/>
                        <a:cs typeface="Arial" pitchFamily="34" charset="0"/>
                      </a:endParaRP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84,540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83,350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82,087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101,501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110,457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80,628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bl>
          </a:graphicData>
        </a:graphic>
      </p:graphicFrame>
      <p:sp>
        <p:nvSpPr>
          <p:cNvPr id="8" name="標題 5"/>
          <p:cNvSpPr txBox="1">
            <a:spLocks/>
          </p:cNvSpPr>
          <p:nvPr/>
        </p:nvSpPr>
        <p:spPr>
          <a:xfrm>
            <a:off x="0" y="0"/>
            <a:ext cx="91440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TW" sz="3000" b="1">
                <a:latin typeface="Arial" pitchFamily="34" charset="0"/>
                <a:ea typeface="微軟正黑體" pitchFamily="34" charset="-120"/>
                <a:cs typeface="Arial" pitchFamily="34" charset="0"/>
              </a:rPr>
              <a:t>Appendix:  Indexes of negative developm</a:t>
            </a:r>
            <a:r>
              <a:rPr lang="en-US" altLang="zh-TW" sz="3000" b="1">
                <a:latin typeface="微軟正黑體" pitchFamily="34" charset="-120"/>
                <a:ea typeface="微軟正黑體" pitchFamily="34" charset="-120"/>
                <a:cs typeface="+mj-cs"/>
              </a:rPr>
              <a:t>ent</a:t>
            </a:r>
            <a:endParaRPr lang="zh-TW" altLang="en-US" sz="3000" b="1">
              <a:solidFill>
                <a:schemeClr val="accent3">
                  <a:lumMod val="75000"/>
                </a:schemeClr>
              </a:solidFill>
              <a:latin typeface="微軟正黑體" pitchFamily="34" charset="-120"/>
              <a:ea typeface="微軟正黑體" pitchFamily="34" charset="-120"/>
              <a:cs typeface="+mj-cs"/>
            </a:endParaRPr>
          </a:p>
        </p:txBody>
      </p:sp>
      <p:sp>
        <p:nvSpPr>
          <p:cNvPr id="3" name="文字方塊 2">
            <a:extLst>
              <a:ext uri="{FF2B5EF4-FFF2-40B4-BE49-F238E27FC236}">
                <a16:creationId xmlns="" xmlns:a16="http://schemas.microsoft.com/office/drawing/2014/main" id="{6136C265-80AE-0D42-8081-AAA4343DC2D9}"/>
              </a:ext>
            </a:extLst>
          </p:cNvPr>
          <p:cNvSpPr txBox="1"/>
          <p:nvPr/>
        </p:nvSpPr>
        <p:spPr>
          <a:xfrm>
            <a:off x="287016" y="6237312"/>
            <a:ext cx="8856984" cy="400110"/>
          </a:xfrm>
          <a:prstGeom prst="rect">
            <a:avLst/>
          </a:prstGeom>
          <a:noFill/>
        </p:spPr>
        <p:txBody>
          <a:bodyPr wrap="square" rtlCol="0">
            <a:spAutoFit/>
          </a:bodyPr>
          <a:lstStyle/>
          <a:p>
            <a:r>
              <a:rPr kumimoji="1" lang="zh-HK" altLang="en-US" sz="1000">
                <a:latin typeface="Arial" pitchFamily="34" charset="0"/>
                <a:ea typeface="Heiti TC Medium" pitchFamily="2" charset="-128"/>
                <a:cs typeface="Arial" pitchFamily="34" charset="0"/>
              </a:rPr>
              <a:t>＊＊</a:t>
            </a:r>
            <a:r>
              <a:rPr kumimoji="1" lang="en-US" altLang="zh-HK" sz="1000">
                <a:latin typeface="Arial" pitchFamily="34" charset="0"/>
                <a:ea typeface="Heiti TC Medium" pitchFamily="2" charset="-128"/>
                <a:cs typeface="Arial" pitchFamily="34" charset="0"/>
              </a:rPr>
              <a:t>In the period of statistical year</a:t>
            </a:r>
            <a:r>
              <a:rPr kumimoji="1" lang="en-US" altLang="zh-TW" sz="1000">
                <a:latin typeface="Arial" pitchFamily="34" charset="0"/>
                <a:ea typeface="Heiti TC Medium" pitchFamily="2" charset="-128"/>
                <a:cs typeface="Arial" pitchFamily="34" charset="0"/>
              </a:rPr>
              <a:t>s</a:t>
            </a:r>
            <a:r>
              <a:rPr kumimoji="1" lang="en-US" altLang="zh-HK" sz="1000">
                <a:latin typeface="Arial" pitchFamily="34" charset="0"/>
                <a:ea typeface="Heiti TC Medium" pitchFamily="2" charset="-128"/>
                <a:cs typeface="Arial" pitchFamily="34" charset="0"/>
              </a:rPr>
              <a:t> (2014-2016</a:t>
            </a:r>
            <a:r>
              <a:rPr kumimoji="1" lang="en-US" altLang="zh-TW" sz="1000">
                <a:latin typeface="Arial" pitchFamily="34" charset="0"/>
                <a:ea typeface="Heiti TC Medium" pitchFamily="2" charset="-128"/>
                <a:cs typeface="Arial" pitchFamily="34" charset="0"/>
              </a:rPr>
              <a:t>),</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The</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Hong</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Kong</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Arts</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Museum</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and</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the</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Exhibition</a:t>
            </a:r>
            <a:r>
              <a:rPr kumimoji="1" lang="zh-TW" altLang="en-US" sz="1000">
                <a:latin typeface="Arial" pitchFamily="34" charset="0"/>
                <a:ea typeface="Heiti TC Medium" pitchFamily="2" charset="-128"/>
                <a:cs typeface="Arial" pitchFamily="34" charset="0"/>
              </a:rPr>
              <a:t> </a:t>
            </a:r>
            <a:r>
              <a:rPr kumimoji="1" lang="en-US" altLang="zh-TW" sz="1000">
                <a:latin typeface="Arial" pitchFamily="34" charset="0"/>
                <a:ea typeface="Heiti TC Medium" pitchFamily="2" charset="-128"/>
                <a:cs typeface="Arial" pitchFamily="34" charset="0"/>
              </a:rPr>
              <a:t>Halls of the Space Theatre of the Hong Kong Space Museum have been closed for renovation.</a:t>
            </a:r>
            <a:endParaRPr kumimoji="1" lang="zh-HK" altLang="en-US" sz="1000">
              <a:latin typeface="Arial" pitchFamily="34" charset="0"/>
              <a:ea typeface="Heiti TC Medium" pitchFamily="2" charset="-128"/>
              <a:cs typeface="Arial" pitchFamily="34" charset="0"/>
            </a:endParaRPr>
          </a:p>
        </p:txBody>
      </p:sp>
      <p:sp>
        <p:nvSpPr>
          <p:cNvPr id="10" name="矩形 9"/>
          <p:cNvSpPr/>
          <p:nvPr/>
        </p:nvSpPr>
        <p:spPr>
          <a:xfrm>
            <a:off x="0" y="1196752"/>
            <a:ext cx="9144000" cy="461665"/>
          </a:xfrm>
          <a:prstGeom prst="rect">
            <a:avLst/>
          </a:prstGeom>
        </p:spPr>
        <p:txBody>
          <a:bodyPr wrap="square">
            <a:spAutoFit/>
          </a:bodyPr>
          <a:lstStyle/>
          <a:p>
            <a:pPr algn="ctr"/>
            <a:r>
              <a:rPr lang="en-US" altLang="zh-TW" sz="2400" b="1">
                <a:latin typeface="Arial" pitchFamily="34" charset="0"/>
                <a:ea typeface="微軟正黑體" pitchFamily="34" charset="-120"/>
                <a:cs typeface="Arial" pitchFamily="34" charset="0"/>
              </a:rPr>
              <a:t>Sub-index – Arts &amp; Entertainment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34</a:t>
            </a:fld>
            <a:endParaRPr lang="zh-TW" altLang="en-US"/>
          </a:p>
        </p:txBody>
      </p:sp>
      <p:graphicFrame>
        <p:nvGraphicFramePr>
          <p:cNvPr id="7" name="表格 6"/>
          <p:cNvGraphicFramePr>
            <a:graphicFrameLocks noGrp="1"/>
          </p:cNvGraphicFramePr>
          <p:nvPr>
            <p:extLst>
              <p:ext uri="{D42A27DB-BD31-4B8C-83A1-F6EECF244321}">
                <p14:modId xmlns="" xmlns:p14="http://schemas.microsoft.com/office/powerpoint/2010/main" val="3556162171"/>
              </p:ext>
            </p:extLst>
          </p:nvPr>
        </p:nvGraphicFramePr>
        <p:xfrm>
          <a:off x="323528" y="1052736"/>
          <a:ext cx="8640961" cy="3344804"/>
        </p:xfrm>
        <a:graphic>
          <a:graphicData uri="http://schemas.openxmlformats.org/drawingml/2006/table">
            <a:tbl>
              <a:tblPr firstRow="1" bandRow="1">
                <a:tableStyleId>{5C22544A-7EE6-4342-B048-85BDC9FD1C3A}</a:tableStyleId>
              </a:tblPr>
              <a:tblGrid>
                <a:gridCol w="2800513">
                  <a:extLst>
                    <a:ext uri="{9D8B030D-6E8A-4147-A177-3AD203B41FA5}">
                      <a16:colId xmlns="" xmlns:a16="http://schemas.microsoft.com/office/drawing/2014/main" val="20000"/>
                    </a:ext>
                  </a:extLst>
                </a:gridCol>
                <a:gridCol w="973408">
                  <a:extLst>
                    <a:ext uri="{9D8B030D-6E8A-4147-A177-3AD203B41FA5}">
                      <a16:colId xmlns="" xmlns:a16="http://schemas.microsoft.com/office/drawing/2014/main" val="20001"/>
                    </a:ext>
                  </a:extLst>
                </a:gridCol>
                <a:gridCol w="973408">
                  <a:extLst>
                    <a:ext uri="{9D8B030D-6E8A-4147-A177-3AD203B41FA5}">
                      <a16:colId xmlns="" xmlns:a16="http://schemas.microsoft.com/office/drawing/2014/main" val="20002"/>
                    </a:ext>
                  </a:extLst>
                </a:gridCol>
                <a:gridCol w="973408">
                  <a:extLst>
                    <a:ext uri="{9D8B030D-6E8A-4147-A177-3AD203B41FA5}">
                      <a16:colId xmlns="" xmlns:a16="http://schemas.microsoft.com/office/drawing/2014/main" val="20003"/>
                    </a:ext>
                  </a:extLst>
                </a:gridCol>
                <a:gridCol w="973408">
                  <a:extLst>
                    <a:ext uri="{9D8B030D-6E8A-4147-A177-3AD203B41FA5}">
                      <a16:colId xmlns="" xmlns:a16="http://schemas.microsoft.com/office/drawing/2014/main" val="20004"/>
                    </a:ext>
                  </a:extLst>
                </a:gridCol>
                <a:gridCol w="973408">
                  <a:extLst>
                    <a:ext uri="{9D8B030D-6E8A-4147-A177-3AD203B41FA5}">
                      <a16:colId xmlns="" xmlns:a16="http://schemas.microsoft.com/office/drawing/2014/main" val="20005"/>
                    </a:ext>
                  </a:extLst>
                </a:gridCol>
                <a:gridCol w="973408">
                  <a:extLst>
                    <a:ext uri="{9D8B030D-6E8A-4147-A177-3AD203B41FA5}">
                      <a16:colId xmlns="" xmlns:a16="http://schemas.microsoft.com/office/drawing/2014/main" val="20006"/>
                    </a:ext>
                  </a:extLst>
                </a:gridCol>
              </a:tblGrid>
              <a:tr h="836201">
                <a:tc>
                  <a:txBody>
                    <a:bodyPr/>
                    <a:lstStyle/>
                    <a:p>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No. of public sporting facilities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2460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2476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2490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2562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2606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2635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Average utilization rate of public sporting facilities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74.25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78.02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74.72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77.76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80.58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79.88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Size of delegation participating in major games (+)</a:t>
                      </a:r>
                      <a:r>
                        <a:rPr lang="zh-TW" altLang="en-US" sz="1600" b="0" i="0" u="none" strike="noStrike">
                          <a:solidFill>
                            <a:srgbClr val="000000"/>
                          </a:solidFill>
                          <a:latin typeface="Arial" pitchFamily="34" charset="0"/>
                          <a:ea typeface="微軟正黑體" pitchFamily="34" charset="-120"/>
                          <a:cs typeface="Arial" pitchFamily="34" charset="0"/>
                        </a:rPr>
                        <a:t>＊＊</a:t>
                      </a:r>
                      <a:endParaRPr lang="en-US" altLang="zh-TW" sz="1600" b="0" i="0" u="none" strike="noStrike">
                        <a:solidFill>
                          <a:srgbClr val="000000"/>
                        </a:solidFill>
                        <a:latin typeface="Arial" pitchFamily="34" charset="0"/>
                        <a:ea typeface="微軟正黑體" pitchFamily="34" charset="-120"/>
                        <a:cs typeface="Arial" pitchFamily="34" charset="0"/>
                      </a:endParaRP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281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396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659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75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bl>
          </a:graphicData>
        </a:graphic>
      </p:graphicFrame>
      <p:sp>
        <p:nvSpPr>
          <p:cNvPr id="6" name="文字方塊 5">
            <a:extLst>
              <a:ext uri="{FF2B5EF4-FFF2-40B4-BE49-F238E27FC236}">
                <a16:creationId xmlns="" xmlns:a16="http://schemas.microsoft.com/office/drawing/2014/main" id="{0F0784B5-91DD-5843-90A5-D52CB0656DEC}"/>
              </a:ext>
            </a:extLst>
          </p:cNvPr>
          <p:cNvSpPr txBox="1"/>
          <p:nvPr/>
        </p:nvSpPr>
        <p:spPr>
          <a:xfrm>
            <a:off x="215516" y="4725144"/>
            <a:ext cx="8856984" cy="523220"/>
          </a:xfrm>
          <a:prstGeom prst="rect">
            <a:avLst/>
          </a:prstGeom>
          <a:noFill/>
        </p:spPr>
        <p:txBody>
          <a:bodyPr wrap="square" rtlCol="0">
            <a:spAutoFit/>
          </a:bodyPr>
          <a:lstStyle/>
          <a:p>
            <a:r>
              <a:rPr kumimoji="1" lang="en-US" altLang="zh-HK" sz="1400" dirty="0">
                <a:latin typeface="Arial" pitchFamily="34" charset="0"/>
                <a:ea typeface="Heiti TC Medium" pitchFamily="2" charset="-128"/>
                <a:cs typeface="Arial" pitchFamily="34" charset="0"/>
              </a:rPr>
              <a:t>*  * The figure is affected by whether there are international sports competitions in </a:t>
            </a:r>
            <a:r>
              <a:rPr kumimoji="1" lang="en-US" altLang="zh-TW" sz="1400" dirty="0">
                <a:latin typeface="Arial" pitchFamily="34" charset="0"/>
                <a:ea typeface="Heiti TC Medium" pitchFamily="2" charset="-128"/>
                <a:cs typeface="Arial" pitchFamily="34" charset="0"/>
              </a:rPr>
              <a:t>specific</a:t>
            </a:r>
            <a:r>
              <a:rPr kumimoji="1" lang="zh-TW" altLang="en-US" sz="1400" dirty="0">
                <a:latin typeface="Arial" pitchFamily="34" charset="0"/>
                <a:ea typeface="Heiti TC Medium" pitchFamily="2" charset="-128"/>
                <a:cs typeface="Arial" pitchFamily="34" charset="0"/>
              </a:rPr>
              <a:t> </a:t>
            </a:r>
            <a:r>
              <a:rPr kumimoji="1" lang="en-US" altLang="zh-TW" sz="1400" dirty="0">
                <a:latin typeface="Arial" pitchFamily="34" charset="0"/>
                <a:ea typeface="Heiti TC Medium" pitchFamily="2" charset="-128"/>
                <a:cs typeface="Arial" pitchFamily="34" charset="0"/>
              </a:rPr>
              <a:t>year,</a:t>
            </a:r>
            <a:r>
              <a:rPr kumimoji="1" lang="zh-TW" altLang="en-US" sz="1400" dirty="0">
                <a:latin typeface="Arial" pitchFamily="34" charset="0"/>
                <a:ea typeface="Heiti TC Medium" pitchFamily="2" charset="-128"/>
                <a:cs typeface="Arial" pitchFamily="34" charset="0"/>
              </a:rPr>
              <a:t> </a:t>
            </a:r>
            <a:r>
              <a:rPr kumimoji="1" lang="en-US" altLang="zh-TW" sz="1400" dirty="0">
                <a:latin typeface="Arial" pitchFamily="34" charset="0"/>
                <a:ea typeface="Heiti TC Medium" pitchFamily="2" charset="-128"/>
                <a:cs typeface="Arial" pitchFamily="34" charset="0"/>
              </a:rPr>
              <a:t>e.g.</a:t>
            </a:r>
            <a:r>
              <a:rPr kumimoji="1" lang="zh-TW" altLang="en-US" sz="1400" dirty="0">
                <a:latin typeface="Arial" pitchFamily="34" charset="0"/>
                <a:ea typeface="Heiti TC Medium" pitchFamily="2" charset="-128"/>
                <a:cs typeface="Arial" pitchFamily="34" charset="0"/>
              </a:rPr>
              <a:t> </a:t>
            </a:r>
            <a:r>
              <a:rPr kumimoji="1" lang="en-US" altLang="zh-TW" sz="1400" dirty="0">
                <a:latin typeface="Arial" pitchFamily="34" charset="0"/>
                <a:ea typeface="Heiti TC Medium" pitchFamily="2" charset="-128"/>
                <a:cs typeface="Arial" pitchFamily="34" charset="0"/>
              </a:rPr>
              <a:t>the</a:t>
            </a:r>
            <a:r>
              <a:rPr kumimoji="1" lang="zh-TW" altLang="en-US" sz="1400" dirty="0">
                <a:latin typeface="Arial" pitchFamily="34" charset="0"/>
                <a:ea typeface="Heiti TC Medium" pitchFamily="2" charset="-128"/>
                <a:cs typeface="Arial" pitchFamily="34" charset="0"/>
              </a:rPr>
              <a:t> </a:t>
            </a:r>
            <a:r>
              <a:rPr kumimoji="1" lang="en-US" altLang="zh-TW" sz="1400" dirty="0">
                <a:latin typeface="Arial" pitchFamily="34" charset="0"/>
                <a:ea typeface="Heiti TC Medium" pitchFamily="2" charset="-128"/>
                <a:cs typeface="Arial" pitchFamily="34" charset="0"/>
              </a:rPr>
              <a:t>Asian</a:t>
            </a:r>
            <a:r>
              <a:rPr kumimoji="1" lang="zh-TW" altLang="en-US" sz="1400" dirty="0">
                <a:latin typeface="Arial" pitchFamily="34" charset="0"/>
                <a:ea typeface="Heiti TC Medium" pitchFamily="2" charset="-128"/>
                <a:cs typeface="Arial" pitchFamily="34" charset="0"/>
              </a:rPr>
              <a:t> </a:t>
            </a:r>
            <a:r>
              <a:rPr kumimoji="1" lang="en-US" altLang="zh-TW" sz="1400" dirty="0">
                <a:latin typeface="Arial" pitchFamily="34" charset="0"/>
                <a:ea typeface="Heiti TC Medium" pitchFamily="2" charset="-128"/>
                <a:cs typeface="Arial" pitchFamily="34" charset="0"/>
              </a:rPr>
              <a:t>Games.</a:t>
            </a:r>
            <a:endParaRPr kumimoji="1" lang="zh-HK" altLang="en-US" sz="1400" dirty="0">
              <a:latin typeface="Arial" pitchFamily="34" charset="0"/>
              <a:ea typeface="Heiti TC Medium" pitchFamily="2" charset="-128"/>
              <a:cs typeface="Arial" pitchFamily="34" charset="0"/>
            </a:endParaRPr>
          </a:p>
        </p:txBody>
      </p:sp>
      <p:sp>
        <p:nvSpPr>
          <p:cNvPr id="9" name="矩形 8"/>
          <p:cNvSpPr/>
          <p:nvPr/>
        </p:nvSpPr>
        <p:spPr>
          <a:xfrm>
            <a:off x="0" y="332656"/>
            <a:ext cx="9144000" cy="461665"/>
          </a:xfrm>
          <a:prstGeom prst="rect">
            <a:avLst/>
          </a:prstGeom>
        </p:spPr>
        <p:txBody>
          <a:bodyPr wrap="square">
            <a:spAutoFit/>
          </a:bodyPr>
          <a:lstStyle/>
          <a:p>
            <a:pPr algn="ctr"/>
            <a:r>
              <a:rPr lang="en-US" altLang="zh-TW" sz="2400" b="1">
                <a:latin typeface="Arial" pitchFamily="34" charset="0"/>
                <a:ea typeface="微軟正黑體" pitchFamily="34" charset="-120"/>
                <a:cs typeface="Arial" pitchFamily="34" charset="0"/>
              </a:rPr>
              <a:t>Sub-index – Sports and Recreation</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35</a:t>
            </a:fld>
            <a:endParaRPr lang="zh-TW" altLang="en-US"/>
          </a:p>
        </p:txBody>
      </p:sp>
      <p:graphicFrame>
        <p:nvGraphicFramePr>
          <p:cNvPr id="7" name="表格 6"/>
          <p:cNvGraphicFramePr>
            <a:graphicFrameLocks noGrp="1"/>
          </p:cNvGraphicFramePr>
          <p:nvPr/>
        </p:nvGraphicFramePr>
        <p:xfrm>
          <a:off x="323528" y="1052736"/>
          <a:ext cx="8640960" cy="3344804"/>
        </p:xfrm>
        <a:graphic>
          <a:graphicData uri="http://schemas.openxmlformats.org/drawingml/2006/table">
            <a:tbl>
              <a:tblPr firstRow="1" bandRow="1">
                <a:tableStyleId>{5C22544A-7EE6-4342-B048-85BDC9FD1C3A}</a:tableStyleId>
              </a:tblPr>
              <a:tblGrid>
                <a:gridCol w="3456384">
                  <a:extLst>
                    <a:ext uri="{9D8B030D-6E8A-4147-A177-3AD203B41FA5}">
                      <a16:colId xmlns="" xmlns:a16="http://schemas.microsoft.com/office/drawing/2014/main" val="20000"/>
                    </a:ext>
                  </a:extLst>
                </a:gridCol>
                <a:gridCol w="864096">
                  <a:extLst>
                    <a:ext uri="{9D8B030D-6E8A-4147-A177-3AD203B41FA5}">
                      <a16:colId xmlns="" xmlns:a16="http://schemas.microsoft.com/office/drawing/2014/main" val="20001"/>
                    </a:ext>
                  </a:extLst>
                </a:gridCol>
                <a:gridCol w="864096">
                  <a:extLst>
                    <a:ext uri="{9D8B030D-6E8A-4147-A177-3AD203B41FA5}">
                      <a16:colId xmlns="" xmlns:a16="http://schemas.microsoft.com/office/drawing/2014/main" val="20002"/>
                    </a:ext>
                  </a:extLst>
                </a:gridCol>
                <a:gridCol w="864096">
                  <a:extLst>
                    <a:ext uri="{9D8B030D-6E8A-4147-A177-3AD203B41FA5}">
                      <a16:colId xmlns="" xmlns:a16="http://schemas.microsoft.com/office/drawing/2014/main" val="20003"/>
                    </a:ext>
                  </a:extLst>
                </a:gridCol>
                <a:gridCol w="864096">
                  <a:extLst>
                    <a:ext uri="{9D8B030D-6E8A-4147-A177-3AD203B41FA5}">
                      <a16:colId xmlns="" xmlns:a16="http://schemas.microsoft.com/office/drawing/2014/main" val="20004"/>
                    </a:ext>
                  </a:extLst>
                </a:gridCol>
                <a:gridCol w="864096">
                  <a:extLst>
                    <a:ext uri="{9D8B030D-6E8A-4147-A177-3AD203B41FA5}">
                      <a16:colId xmlns="" xmlns:a16="http://schemas.microsoft.com/office/drawing/2014/main" val="20005"/>
                    </a:ext>
                  </a:extLst>
                </a:gridCol>
                <a:gridCol w="864096">
                  <a:extLst>
                    <a:ext uri="{9D8B030D-6E8A-4147-A177-3AD203B41FA5}">
                      <a16:colId xmlns="" xmlns:a16="http://schemas.microsoft.com/office/drawing/2014/main" val="20006"/>
                    </a:ext>
                  </a:extLst>
                </a:gridCol>
              </a:tblGrid>
              <a:tr h="836201">
                <a:tc>
                  <a:txBody>
                    <a:bodyPr/>
                    <a:lstStyle/>
                    <a:p>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Reported food poisoning cases per 100,000 population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60.43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36.61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15.03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21.38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15.69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14.78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Number of occupational fatalities per 100,000 workers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5.24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4.98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5.04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5.18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5.42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5.18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Number traffic fatalities per 100,000 population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2.32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1.68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1.38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1.80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bl>
          </a:graphicData>
        </a:graphic>
      </p:graphicFrame>
      <p:sp>
        <p:nvSpPr>
          <p:cNvPr id="9" name="矩形 8"/>
          <p:cNvSpPr/>
          <p:nvPr/>
        </p:nvSpPr>
        <p:spPr>
          <a:xfrm>
            <a:off x="0" y="332656"/>
            <a:ext cx="9144000" cy="461665"/>
          </a:xfrm>
          <a:prstGeom prst="rect">
            <a:avLst/>
          </a:prstGeom>
        </p:spPr>
        <p:txBody>
          <a:bodyPr wrap="square">
            <a:spAutoFit/>
          </a:bodyPr>
          <a:lstStyle/>
          <a:p>
            <a:pPr algn="ctr"/>
            <a:r>
              <a:rPr lang="en-US" altLang="zh-TW" sz="2400" b="1">
                <a:latin typeface="Arial" pitchFamily="34" charset="0"/>
                <a:ea typeface="微軟正黑體" pitchFamily="34" charset="-120"/>
                <a:cs typeface="Arial" pitchFamily="34" charset="0"/>
              </a:rPr>
              <a:t>Sub-index – Personal Safety</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36</a:t>
            </a:fld>
            <a:endParaRPr lang="zh-TW" altLang="en-US"/>
          </a:p>
        </p:txBody>
      </p:sp>
      <p:graphicFrame>
        <p:nvGraphicFramePr>
          <p:cNvPr id="7" name="表格 6"/>
          <p:cNvGraphicFramePr>
            <a:graphicFrameLocks noGrp="1"/>
          </p:cNvGraphicFramePr>
          <p:nvPr>
            <p:extLst>
              <p:ext uri="{D42A27DB-BD31-4B8C-83A1-F6EECF244321}">
                <p14:modId xmlns="" xmlns:p14="http://schemas.microsoft.com/office/powerpoint/2010/main" val="4237133767"/>
              </p:ext>
            </p:extLst>
          </p:nvPr>
        </p:nvGraphicFramePr>
        <p:xfrm>
          <a:off x="323528" y="1052736"/>
          <a:ext cx="8640961" cy="2508603"/>
        </p:xfrm>
        <a:graphic>
          <a:graphicData uri="http://schemas.openxmlformats.org/drawingml/2006/table">
            <a:tbl>
              <a:tblPr firstRow="1" bandRow="1">
                <a:tableStyleId>{5C22544A-7EE6-4342-B048-85BDC9FD1C3A}</a:tableStyleId>
              </a:tblPr>
              <a:tblGrid>
                <a:gridCol w="2800513">
                  <a:extLst>
                    <a:ext uri="{9D8B030D-6E8A-4147-A177-3AD203B41FA5}">
                      <a16:colId xmlns="" xmlns:a16="http://schemas.microsoft.com/office/drawing/2014/main" val="20000"/>
                    </a:ext>
                  </a:extLst>
                </a:gridCol>
                <a:gridCol w="973408">
                  <a:extLst>
                    <a:ext uri="{9D8B030D-6E8A-4147-A177-3AD203B41FA5}">
                      <a16:colId xmlns="" xmlns:a16="http://schemas.microsoft.com/office/drawing/2014/main" val="20001"/>
                    </a:ext>
                  </a:extLst>
                </a:gridCol>
                <a:gridCol w="973408">
                  <a:extLst>
                    <a:ext uri="{9D8B030D-6E8A-4147-A177-3AD203B41FA5}">
                      <a16:colId xmlns="" xmlns:a16="http://schemas.microsoft.com/office/drawing/2014/main" val="20002"/>
                    </a:ext>
                  </a:extLst>
                </a:gridCol>
                <a:gridCol w="973408">
                  <a:extLst>
                    <a:ext uri="{9D8B030D-6E8A-4147-A177-3AD203B41FA5}">
                      <a16:colId xmlns="" xmlns:a16="http://schemas.microsoft.com/office/drawing/2014/main" val="20003"/>
                    </a:ext>
                  </a:extLst>
                </a:gridCol>
                <a:gridCol w="973408">
                  <a:extLst>
                    <a:ext uri="{9D8B030D-6E8A-4147-A177-3AD203B41FA5}">
                      <a16:colId xmlns="" xmlns:a16="http://schemas.microsoft.com/office/drawing/2014/main" val="20004"/>
                    </a:ext>
                  </a:extLst>
                </a:gridCol>
                <a:gridCol w="973408">
                  <a:extLst>
                    <a:ext uri="{9D8B030D-6E8A-4147-A177-3AD203B41FA5}">
                      <a16:colId xmlns="" xmlns:a16="http://schemas.microsoft.com/office/drawing/2014/main" val="20005"/>
                    </a:ext>
                  </a:extLst>
                </a:gridCol>
                <a:gridCol w="973408">
                  <a:extLst>
                    <a:ext uri="{9D8B030D-6E8A-4147-A177-3AD203B41FA5}">
                      <a16:colId xmlns="" xmlns:a16="http://schemas.microsoft.com/office/drawing/2014/main" val="20006"/>
                    </a:ext>
                  </a:extLst>
                </a:gridCol>
              </a:tblGrid>
              <a:tr h="836201">
                <a:tc>
                  <a:txBody>
                    <a:bodyPr/>
                    <a:lstStyle/>
                    <a:p>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Number of patents granted to HK entities (residents + non-residents)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5583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4436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5878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5550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6454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6183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Number of scientific publications in refereed publications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10081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10465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12210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13758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tx1"/>
                          </a:solidFill>
                          <a:latin typeface="微軟正黑體" pitchFamily="34" charset="-120"/>
                          <a:ea typeface="微軟正黑體" pitchFamily="34" charset="-120"/>
                        </a:rPr>
                        <a:t>13758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altLang="zh-TW" sz="1600" b="0" i="0" u="none" strike="noStrike">
                          <a:solidFill>
                            <a:schemeClr val="tx1"/>
                          </a:solidFill>
                          <a:latin typeface="微軟正黑體" pitchFamily="34" charset="-120"/>
                          <a:ea typeface="微軟正黑體" pitchFamily="34" charset="-120"/>
                        </a:rPr>
                        <a:t>13758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bl>
          </a:graphicData>
        </a:graphic>
      </p:graphicFrame>
      <p:sp>
        <p:nvSpPr>
          <p:cNvPr id="8" name="矩形 7"/>
          <p:cNvSpPr/>
          <p:nvPr/>
        </p:nvSpPr>
        <p:spPr>
          <a:xfrm>
            <a:off x="0" y="332656"/>
            <a:ext cx="9144000" cy="461665"/>
          </a:xfrm>
          <a:prstGeom prst="rect">
            <a:avLst/>
          </a:prstGeom>
        </p:spPr>
        <p:txBody>
          <a:bodyPr wrap="square">
            <a:spAutoFit/>
          </a:bodyPr>
          <a:lstStyle/>
          <a:p>
            <a:pPr algn="ctr"/>
            <a:r>
              <a:rPr lang="en-US" altLang="zh-TW" sz="2400" b="1">
                <a:latin typeface="Arial" pitchFamily="34" charset="0"/>
                <a:ea typeface="微軟正黑體" pitchFamily="34" charset="-120"/>
                <a:cs typeface="Arial" pitchFamily="34" charset="0"/>
              </a:rPr>
              <a:t>Sub-index – Science &amp; Technology</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投影片編號版面配置區 4"/>
          <p:cNvSpPr>
            <a:spLocks noGrp="1"/>
          </p:cNvSpPr>
          <p:nvPr>
            <p:ph type="sldNum" sz="quarter" idx="12"/>
          </p:nvPr>
        </p:nvSpPr>
        <p:spPr>
          <a:xfrm>
            <a:off x="6660232" y="6309320"/>
            <a:ext cx="2133600" cy="365125"/>
          </a:xfrm>
        </p:spPr>
        <p:txBody>
          <a:bodyPr/>
          <a:lstStyle/>
          <a:p>
            <a:fld id="{F69D5B6A-9293-466E-8035-E639F1A4C53F}" type="slidenum">
              <a:rPr lang="zh-TW" altLang="en-US" smtClean="0"/>
              <a:pPr/>
              <a:t>37</a:t>
            </a:fld>
            <a:endParaRPr lang="zh-TW" altLang="en-US"/>
          </a:p>
        </p:txBody>
      </p:sp>
      <p:graphicFrame>
        <p:nvGraphicFramePr>
          <p:cNvPr id="7" name="表格 6"/>
          <p:cNvGraphicFramePr>
            <a:graphicFrameLocks noGrp="1"/>
          </p:cNvGraphicFramePr>
          <p:nvPr/>
        </p:nvGraphicFramePr>
        <p:xfrm>
          <a:off x="323528" y="1052736"/>
          <a:ext cx="8640960" cy="4181005"/>
        </p:xfrm>
        <a:graphic>
          <a:graphicData uri="http://schemas.openxmlformats.org/drawingml/2006/table">
            <a:tbl>
              <a:tblPr firstRow="1" bandRow="1">
                <a:tableStyleId>{5C22544A-7EE6-4342-B048-85BDC9FD1C3A}</a:tableStyleId>
              </a:tblPr>
              <a:tblGrid>
                <a:gridCol w="3456384">
                  <a:extLst>
                    <a:ext uri="{9D8B030D-6E8A-4147-A177-3AD203B41FA5}">
                      <a16:colId xmlns="" xmlns:a16="http://schemas.microsoft.com/office/drawing/2014/main" val="20000"/>
                    </a:ext>
                  </a:extLst>
                </a:gridCol>
                <a:gridCol w="864096">
                  <a:extLst>
                    <a:ext uri="{9D8B030D-6E8A-4147-A177-3AD203B41FA5}">
                      <a16:colId xmlns="" xmlns:a16="http://schemas.microsoft.com/office/drawing/2014/main" val="20001"/>
                    </a:ext>
                  </a:extLst>
                </a:gridCol>
                <a:gridCol w="864096">
                  <a:extLst>
                    <a:ext uri="{9D8B030D-6E8A-4147-A177-3AD203B41FA5}">
                      <a16:colId xmlns="" xmlns:a16="http://schemas.microsoft.com/office/drawing/2014/main" val="20002"/>
                    </a:ext>
                  </a:extLst>
                </a:gridCol>
                <a:gridCol w="864096">
                  <a:extLst>
                    <a:ext uri="{9D8B030D-6E8A-4147-A177-3AD203B41FA5}">
                      <a16:colId xmlns="" xmlns:a16="http://schemas.microsoft.com/office/drawing/2014/main" val="20003"/>
                    </a:ext>
                  </a:extLst>
                </a:gridCol>
                <a:gridCol w="864096">
                  <a:extLst>
                    <a:ext uri="{9D8B030D-6E8A-4147-A177-3AD203B41FA5}">
                      <a16:colId xmlns="" xmlns:a16="http://schemas.microsoft.com/office/drawing/2014/main" val="20004"/>
                    </a:ext>
                  </a:extLst>
                </a:gridCol>
                <a:gridCol w="864096">
                  <a:extLst>
                    <a:ext uri="{9D8B030D-6E8A-4147-A177-3AD203B41FA5}">
                      <a16:colId xmlns="" xmlns:a16="http://schemas.microsoft.com/office/drawing/2014/main" val="20005"/>
                    </a:ext>
                  </a:extLst>
                </a:gridCol>
                <a:gridCol w="864096">
                  <a:extLst>
                    <a:ext uri="{9D8B030D-6E8A-4147-A177-3AD203B41FA5}">
                      <a16:colId xmlns="" xmlns:a16="http://schemas.microsoft.com/office/drawing/2014/main" val="20006"/>
                    </a:ext>
                  </a:extLst>
                </a:gridCol>
              </a:tblGrid>
              <a:tr h="836201">
                <a:tc>
                  <a:txBody>
                    <a:bodyPr/>
                    <a:lstStyle/>
                    <a:p>
                      <a:endParaRPr lang="zh-TW" altLang="en-US" sz="16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6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836201">
                <a:tc>
                  <a:txBody>
                    <a:bodyPr/>
                    <a:lstStyle/>
                    <a:p>
                      <a:pPr algn="l" fontAlgn="ctr"/>
                      <a:r>
                        <a:rPr lang="en-US" altLang="zh-TW" sz="1600">
                          <a:latin typeface="Arial" pitchFamily="34" charset="0"/>
                          <a:ea typeface="微軟正黑體" pitchFamily="34" charset="-120"/>
                          <a:cs typeface="Arial" pitchFamily="34" charset="0"/>
                        </a:rPr>
                        <a:t>Percentage of </a:t>
                      </a:r>
                      <a:r>
                        <a:rPr lang="en-US" altLang="zh-TW" sz="1600" b="0" i="0" u="none" strike="noStrike" err="1">
                          <a:solidFill>
                            <a:srgbClr val="000000"/>
                          </a:solidFill>
                          <a:latin typeface="Arial" pitchFamily="34" charset="0"/>
                          <a:ea typeface="微軟正黑體" pitchFamily="34" charset="-120"/>
                          <a:cs typeface="Arial" pitchFamily="34" charset="0"/>
                        </a:rPr>
                        <a:t>gazetted</a:t>
                      </a:r>
                      <a:r>
                        <a:rPr lang="en-US" altLang="zh-TW" sz="1600" b="0" i="0" u="none" strike="noStrike">
                          <a:solidFill>
                            <a:srgbClr val="000000"/>
                          </a:solidFill>
                          <a:latin typeface="Arial" pitchFamily="34" charset="0"/>
                          <a:ea typeface="微軟正黑體" pitchFamily="34" charset="-120"/>
                          <a:cs typeface="Arial" pitchFamily="34" charset="0"/>
                        </a:rPr>
                        <a:t> beaches ranked as good quality/fair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82.9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82.9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100.0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100.0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Per capita area of public open space (sq. meters)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a:solidFill>
                            <a:srgbClr val="000000"/>
                          </a:solidFill>
                          <a:latin typeface="微軟正黑體" pitchFamily="34" charset="-120"/>
                          <a:ea typeface="微軟正黑體" pitchFamily="34" charset="-120"/>
                          <a:cs typeface="+mn-cs"/>
                        </a:rPr>
                        <a:t>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2.9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2.7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r h="836201">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Per capita domestic units fresh water consumption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74.8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74.4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72.0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71.0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73.2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2"/>
                  </a:ext>
                </a:extLst>
              </a:tr>
              <a:tr h="836201">
                <a:tc>
                  <a:txBody>
                    <a:bodyPr/>
                    <a:lstStyle/>
                    <a:p>
                      <a:pPr algn="l" fontAlgn="ctr"/>
                      <a:r>
                        <a:rPr lang="en-US" altLang="zh-TW" sz="1600">
                          <a:latin typeface="Arial" pitchFamily="34" charset="0"/>
                          <a:ea typeface="微軟正黑體" pitchFamily="34" charset="-120"/>
                          <a:cs typeface="Arial" pitchFamily="34" charset="0"/>
                        </a:rPr>
                        <a:t>Percentage of </a:t>
                      </a:r>
                      <a:r>
                        <a:rPr lang="en-US" altLang="zh-TW" sz="1600" b="0" i="0" u="none" strike="noStrike">
                          <a:solidFill>
                            <a:srgbClr val="000000"/>
                          </a:solidFill>
                          <a:latin typeface="Arial" pitchFamily="34" charset="0"/>
                          <a:ea typeface="微軟正黑體" pitchFamily="34" charset="-120"/>
                          <a:cs typeface="Arial" pitchFamily="34" charset="0"/>
                        </a:rPr>
                        <a:t>municipal solid waste recycled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45.6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48.8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51.9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38.9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rgbClr val="000000"/>
                          </a:solidFill>
                          <a:latin typeface="微軟正黑體" pitchFamily="34" charset="-120"/>
                          <a:ea typeface="微軟正黑體" pitchFamily="34" charset="-120"/>
                        </a:rPr>
                        <a:t>36.5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a:solidFill>
                            <a:schemeClr val="bg1"/>
                          </a:solidFill>
                          <a:latin typeface="微軟正黑體" pitchFamily="34" charset="-120"/>
                          <a:ea typeface="微軟正黑體" pitchFamily="34" charset="-120"/>
                        </a:rPr>
                        <a:t>33.6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4"/>
                  </a:ext>
                </a:extLst>
              </a:tr>
            </a:tbl>
          </a:graphicData>
        </a:graphic>
      </p:graphicFrame>
      <p:sp>
        <p:nvSpPr>
          <p:cNvPr id="8" name="矩形 7"/>
          <p:cNvSpPr/>
          <p:nvPr/>
        </p:nvSpPr>
        <p:spPr>
          <a:xfrm>
            <a:off x="0" y="332656"/>
            <a:ext cx="9144000" cy="461665"/>
          </a:xfrm>
          <a:prstGeom prst="rect">
            <a:avLst/>
          </a:prstGeom>
        </p:spPr>
        <p:txBody>
          <a:bodyPr wrap="square">
            <a:spAutoFit/>
          </a:bodyPr>
          <a:lstStyle/>
          <a:p>
            <a:pPr algn="ctr"/>
            <a:r>
              <a:rPr lang="en-US" altLang="zh-TW" sz="2400" b="1">
                <a:latin typeface="Arial" pitchFamily="34" charset="0"/>
                <a:ea typeface="微軟正黑體" pitchFamily="34" charset="-120"/>
                <a:cs typeface="Arial" pitchFamily="34" charset="0"/>
              </a:rPr>
              <a:t>Sub-index – Environmental Quality</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(2006</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a:t>
            </a:r>
            <a:r>
              <a:rPr lang="zh-TW" altLang="en-US" sz="2400" b="1">
                <a:latin typeface="Arial" pitchFamily="34" charset="0"/>
                <a:ea typeface="微軟正黑體" pitchFamily="34" charset="-120"/>
                <a:cs typeface="Arial" pitchFamily="34" charset="0"/>
              </a:rPr>
              <a:t> </a:t>
            </a:r>
            <a:r>
              <a:rPr lang="en-US" altLang="zh-TW" sz="2400" b="1">
                <a:latin typeface="Arial" pitchFamily="34" charset="0"/>
                <a:ea typeface="微軟正黑體" pitchFamily="34" charset="-120"/>
                <a:cs typeface="Arial" pitchFamily="34" charset="0"/>
              </a:rPr>
              <a:t>2016)</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7"/>
          <p:cNvSpPr txBox="1"/>
          <p:nvPr/>
        </p:nvSpPr>
        <p:spPr>
          <a:xfrm>
            <a:off x="0" y="188640"/>
            <a:ext cx="9144000" cy="523220"/>
          </a:xfrm>
          <a:prstGeom prst="rect">
            <a:avLst/>
          </a:prstGeom>
          <a:noFill/>
        </p:spPr>
        <p:txBody>
          <a:bodyPr wrap="square" rtlCol="0">
            <a:spAutoFit/>
          </a:bodyPr>
          <a:lstStyle/>
          <a:p>
            <a:pPr algn="ctr"/>
            <a:r>
              <a:rPr lang="en-US" altLang="zh-TW" sz="2800" b="1">
                <a:latin typeface="Arial" pitchFamily="34" charset="0"/>
                <a:ea typeface="微軟正黑體" pitchFamily="34" charset="-120"/>
                <a:cs typeface="Arial" pitchFamily="34" charset="0"/>
              </a:rPr>
              <a:t>Population Groups – “Elderly”</a:t>
            </a:r>
          </a:p>
        </p:txBody>
      </p:sp>
      <p:graphicFrame>
        <p:nvGraphicFramePr>
          <p:cNvPr id="5" name="表格 4"/>
          <p:cNvGraphicFramePr>
            <a:graphicFrameLocks noGrp="1"/>
          </p:cNvGraphicFramePr>
          <p:nvPr>
            <p:extLst>
              <p:ext uri="{D42A27DB-BD31-4B8C-83A1-F6EECF244321}">
                <p14:modId xmlns="" xmlns:p14="http://schemas.microsoft.com/office/powerpoint/2010/main" val="1248091920"/>
              </p:ext>
            </p:extLst>
          </p:nvPr>
        </p:nvGraphicFramePr>
        <p:xfrm>
          <a:off x="272213" y="917428"/>
          <a:ext cx="8496941" cy="5342826"/>
        </p:xfrm>
        <a:graphic>
          <a:graphicData uri="http://schemas.openxmlformats.org/drawingml/2006/table">
            <a:tbl>
              <a:tblPr firstRow="1" bandRow="1">
                <a:tableStyleId>{5C22544A-7EE6-4342-B048-85BDC9FD1C3A}</a:tableStyleId>
              </a:tblPr>
              <a:tblGrid>
                <a:gridCol w="3579707">
                  <a:extLst>
                    <a:ext uri="{9D8B030D-6E8A-4147-A177-3AD203B41FA5}">
                      <a16:colId xmlns="" xmlns:a16="http://schemas.microsoft.com/office/drawing/2014/main" val="20000"/>
                    </a:ext>
                  </a:extLst>
                </a:gridCol>
                <a:gridCol w="819539">
                  <a:extLst>
                    <a:ext uri="{9D8B030D-6E8A-4147-A177-3AD203B41FA5}">
                      <a16:colId xmlns="" xmlns:a16="http://schemas.microsoft.com/office/drawing/2014/main" val="20001"/>
                    </a:ext>
                  </a:extLst>
                </a:gridCol>
                <a:gridCol w="819539">
                  <a:extLst>
                    <a:ext uri="{9D8B030D-6E8A-4147-A177-3AD203B41FA5}">
                      <a16:colId xmlns="" xmlns:a16="http://schemas.microsoft.com/office/drawing/2014/main" val="20002"/>
                    </a:ext>
                  </a:extLst>
                </a:gridCol>
                <a:gridCol w="819539">
                  <a:extLst>
                    <a:ext uri="{9D8B030D-6E8A-4147-A177-3AD203B41FA5}">
                      <a16:colId xmlns="" xmlns:a16="http://schemas.microsoft.com/office/drawing/2014/main" val="20003"/>
                    </a:ext>
                  </a:extLst>
                </a:gridCol>
                <a:gridCol w="819539">
                  <a:extLst>
                    <a:ext uri="{9D8B030D-6E8A-4147-A177-3AD203B41FA5}">
                      <a16:colId xmlns="" xmlns:a16="http://schemas.microsoft.com/office/drawing/2014/main" val="20004"/>
                    </a:ext>
                  </a:extLst>
                </a:gridCol>
                <a:gridCol w="819539">
                  <a:extLst>
                    <a:ext uri="{9D8B030D-6E8A-4147-A177-3AD203B41FA5}">
                      <a16:colId xmlns="" xmlns:a16="http://schemas.microsoft.com/office/drawing/2014/main" val="20005"/>
                    </a:ext>
                  </a:extLst>
                </a:gridCol>
                <a:gridCol w="819539">
                  <a:extLst>
                    <a:ext uri="{9D8B030D-6E8A-4147-A177-3AD203B41FA5}">
                      <a16:colId xmlns="" xmlns:a16="http://schemas.microsoft.com/office/drawing/2014/main" val="20006"/>
                    </a:ext>
                  </a:extLst>
                </a:gridCol>
              </a:tblGrid>
              <a:tr h="790628">
                <a:tc>
                  <a:txBody>
                    <a:bodyPr/>
                    <a:lstStyle/>
                    <a:p>
                      <a:endParaRPr lang="zh-TW" altLang="en-US" sz="1400">
                        <a:latin typeface="微軟正黑體" pitchFamily="34" charset="-120"/>
                        <a:ea typeface="微軟正黑體"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400" b="1" i="0" u="none" strike="noStrike">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558339">
                <a:tc>
                  <a:txBody>
                    <a:bodyPr/>
                    <a:lstStyle/>
                    <a:p>
                      <a:pPr algn="l" fontAlgn="ctr"/>
                      <a:r>
                        <a:rPr lang="en-US" altLang="zh-TW" sz="1600">
                          <a:latin typeface="Arial" pitchFamily="34" charset="0"/>
                          <a:ea typeface="微軟正黑體" pitchFamily="34" charset="-120"/>
                          <a:cs typeface="Arial" pitchFamily="34" charset="0"/>
                        </a:rPr>
                        <a:t>Percentage of </a:t>
                      </a:r>
                      <a:r>
                        <a:rPr lang="en-US" altLang="zh-TW" sz="1600" b="0" i="0" u="none" strike="noStrike">
                          <a:solidFill>
                            <a:srgbClr val="000000"/>
                          </a:solidFill>
                          <a:latin typeface="Arial" pitchFamily="34" charset="0"/>
                          <a:ea typeface="微軟正黑體" pitchFamily="34" charset="-120"/>
                          <a:cs typeface="Arial" pitchFamily="34" charset="0"/>
                        </a:rPr>
                        <a:t>persons aged 65+ in low income households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kern="1200">
                          <a:solidFill>
                            <a:srgbClr val="000000"/>
                          </a:solidFill>
                          <a:latin typeface="微軟正黑體" pitchFamily="34" charset="-120"/>
                          <a:ea typeface="微軟正黑體" pitchFamily="34" charset="-120"/>
                          <a:cs typeface="+mn-cs"/>
                        </a:rPr>
                        <a:t>35.9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31.9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33.6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31.5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31.9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1"/>
                  </a:ext>
                </a:extLst>
              </a:tr>
              <a:tr h="510154">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Years of life expectation at age 65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kern="1200">
                          <a:solidFill>
                            <a:srgbClr val="000000"/>
                          </a:solidFill>
                          <a:latin typeface="微軟正黑體" pitchFamily="34" charset="-120"/>
                          <a:ea typeface="微軟正黑體" pitchFamily="34" charset="-120"/>
                          <a:cs typeface="+mn-cs"/>
                        </a:rPr>
                        <a:t>20.55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20.50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21.00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21.45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21.80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22.15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3"/>
                  </a:ext>
                </a:extLst>
              </a:tr>
              <a:tr h="763487">
                <a:tc>
                  <a:txBody>
                    <a:bodyPr/>
                    <a:lstStyle/>
                    <a:p>
                      <a:pPr algn="l" fontAlgn="ctr"/>
                      <a:r>
                        <a:rPr lang="en-US" altLang="zh-TW" sz="1600">
                          <a:latin typeface="Arial" pitchFamily="34" charset="0"/>
                          <a:ea typeface="微軟正黑體" pitchFamily="34" charset="-120"/>
                          <a:cs typeface="Arial" pitchFamily="34" charset="0"/>
                        </a:rPr>
                        <a:t>Percentage of </a:t>
                      </a:r>
                      <a:r>
                        <a:rPr lang="en-US" altLang="zh-TW" sz="1600" b="0" i="0" u="none" strike="noStrike">
                          <a:solidFill>
                            <a:srgbClr val="000000"/>
                          </a:solidFill>
                          <a:latin typeface="Arial" pitchFamily="34" charset="0"/>
                          <a:ea typeface="微軟正黑體" pitchFamily="34" charset="-120"/>
                          <a:cs typeface="Arial" pitchFamily="34" charset="0"/>
                        </a:rPr>
                        <a:t>aged 65 and over with secondary educational attainment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26.9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29.6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33.9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37.5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40.2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2"/>
                  </a:ext>
                </a:extLst>
              </a:tr>
              <a:tr h="666510">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Turn out rate of elderly voting in most recent DB election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48.2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44.6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44.6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49.66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49.66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54.35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4"/>
                  </a:ext>
                </a:extLst>
              </a:tr>
              <a:tr h="763487">
                <a:tc>
                  <a:txBody>
                    <a:bodyPr/>
                    <a:lstStyle/>
                    <a:p>
                      <a:pPr algn="l" fontAlgn="ctr"/>
                      <a:r>
                        <a:rPr lang="en-US" altLang="zh-TW" sz="1600">
                          <a:latin typeface="Arial" pitchFamily="34" charset="0"/>
                          <a:ea typeface="微軟正黑體" pitchFamily="34" charset="-120"/>
                          <a:cs typeface="Arial" pitchFamily="34" charset="0"/>
                        </a:rPr>
                        <a:t>Percentage of </a:t>
                      </a:r>
                      <a:r>
                        <a:rPr lang="en-US" altLang="zh-TW" sz="1600" b="0" i="0" u="none" strike="noStrike">
                          <a:solidFill>
                            <a:srgbClr val="000000"/>
                          </a:solidFill>
                          <a:latin typeface="Arial" pitchFamily="34" charset="0"/>
                          <a:ea typeface="微軟正黑體" pitchFamily="34" charset="-120"/>
                          <a:cs typeface="Arial" pitchFamily="34" charset="0"/>
                        </a:rPr>
                        <a:t>elderly as members of </a:t>
                      </a:r>
                      <a:r>
                        <a:rPr lang="en-US" altLang="zh-TW" sz="1600" b="0" i="0" u="none" strike="noStrike" err="1">
                          <a:solidFill>
                            <a:srgbClr val="000000"/>
                          </a:solidFill>
                          <a:latin typeface="Arial" pitchFamily="34" charset="0"/>
                          <a:ea typeface="微軟正黑體" pitchFamily="34" charset="-120"/>
                          <a:cs typeface="Arial" pitchFamily="34" charset="0"/>
                        </a:rPr>
                        <a:t>centres</a:t>
                      </a:r>
                      <a:r>
                        <a:rPr lang="en-US" altLang="zh-TW" sz="1600" b="0" i="0" u="none" strike="noStrike">
                          <a:solidFill>
                            <a:srgbClr val="000000"/>
                          </a:solidFill>
                          <a:latin typeface="Arial" pitchFamily="34" charset="0"/>
                          <a:ea typeface="微軟正黑體" pitchFamily="34" charset="-120"/>
                          <a:cs typeface="Arial" pitchFamily="34" charset="0"/>
                        </a:rPr>
                        <a:t> for the elderly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16.94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15.86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14.99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14.92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14.44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13.07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5"/>
                  </a:ext>
                </a:extLst>
              </a:tr>
              <a:tr h="600770">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Percentage of elderly aged 65+ living alone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14.9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14.7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15.2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15.9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6"/>
                  </a:ext>
                </a:extLst>
              </a:tr>
              <a:tr h="666510">
                <a:tc>
                  <a:txBody>
                    <a:bodyPr/>
                    <a:lstStyle/>
                    <a:p>
                      <a:pPr algn="l" fontAlgn="ctr"/>
                      <a:r>
                        <a:rPr lang="en-US" altLang="zh-TW" sz="1600" b="0" i="0" u="none" strike="noStrike">
                          <a:solidFill>
                            <a:srgbClr val="000000"/>
                          </a:solidFill>
                          <a:latin typeface="Arial" pitchFamily="34" charset="0"/>
                          <a:ea typeface="微軟正黑體" pitchFamily="34" charset="-120"/>
                          <a:cs typeface="Arial" pitchFamily="34" charset="0"/>
                        </a:rPr>
                        <a:t>Elderly suicide rate per 100,000 (-)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33.67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25.88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25.98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20.30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rgbClr val="000000"/>
                          </a:solidFill>
                          <a:latin typeface="微軟正黑體" pitchFamily="34" charset="-120"/>
                          <a:ea typeface="微軟正黑體" pitchFamily="34" charset="-120"/>
                        </a:rPr>
                        <a:t>23.03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400" b="0" i="0" u="none" strike="noStrike">
                          <a:solidFill>
                            <a:schemeClr val="bg1"/>
                          </a:solidFill>
                          <a:latin typeface="微軟正黑體" pitchFamily="34" charset="-120"/>
                          <a:ea typeface="微軟正黑體" pitchFamily="34" charset="-120"/>
                        </a:rPr>
                        <a:t>22.19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7"/>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116632"/>
            <a:ext cx="8229600" cy="1143000"/>
          </a:xfrm>
        </p:spPr>
        <p:txBody>
          <a:bodyPr>
            <a:normAutofit/>
          </a:bodyPr>
          <a:lstStyle/>
          <a:p>
            <a:r>
              <a:rPr lang="en-US" altLang="zh-TW" sz="2800" b="1" dirty="0">
                <a:latin typeface="Arial" pitchFamily="34" charset="0"/>
                <a:ea typeface="Microsoft JhengHei" charset="0"/>
                <a:cs typeface="Arial" pitchFamily="34" charset="0"/>
              </a:rPr>
              <a:t>Standardized Weighted SDI Scores (1991-2016)</a:t>
            </a:r>
            <a:endParaRPr kumimoji="1" lang="zh-TW" altLang="en-US" sz="2800" b="1">
              <a:latin typeface="Arial" pitchFamily="34" charset="0"/>
              <a:ea typeface="Microsoft JhengHei" charset="0"/>
              <a:cs typeface="Arial" pitchFamily="34" charset="0"/>
            </a:endParaRPr>
          </a:p>
        </p:txBody>
      </p:sp>
      <p:graphicFrame>
        <p:nvGraphicFramePr>
          <p:cNvPr id="4" name="圖表 3"/>
          <p:cNvGraphicFramePr/>
          <p:nvPr/>
        </p:nvGraphicFramePr>
        <p:xfrm>
          <a:off x="179512" y="1268760"/>
          <a:ext cx="8712968" cy="4248472"/>
        </p:xfrm>
        <a:graphic>
          <a:graphicData uri="http://schemas.openxmlformats.org/drawingml/2006/chart">
            <c:chart xmlns:c="http://schemas.openxmlformats.org/drawingml/2006/chart" xmlns:r="http://schemas.openxmlformats.org/officeDocument/2006/relationships" r:id="rId3"/>
          </a:graphicData>
        </a:graphic>
      </p:graphicFrame>
      <p:sp>
        <p:nvSpPr>
          <p:cNvPr id="5" name="投影片編號版面配置區 4"/>
          <p:cNvSpPr>
            <a:spLocks noGrp="1"/>
          </p:cNvSpPr>
          <p:nvPr>
            <p:ph type="sldNum" sz="quarter" idx="12"/>
          </p:nvPr>
        </p:nvSpPr>
        <p:spPr>
          <a:xfrm>
            <a:off x="6588224" y="6381328"/>
            <a:ext cx="2133600" cy="365125"/>
          </a:xfrm>
        </p:spPr>
        <p:txBody>
          <a:bodyPr/>
          <a:lstStyle/>
          <a:p>
            <a:fld id="{F69D5B6A-9293-466E-8035-E639F1A4C53F}" type="slidenum">
              <a:rPr lang="zh-TW" altLang="en-US" smtClean="0"/>
              <a:pPr/>
              <a:t>4</a:t>
            </a:fld>
            <a:endParaRPr lang="zh-TW" altLang="en-US"/>
          </a:p>
        </p:txBody>
      </p:sp>
      <p:sp>
        <p:nvSpPr>
          <p:cNvPr id="6" name="文字方塊 5"/>
          <p:cNvSpPr txBox="1"/>
          <p:nvPr/>
        </p:nvSpPr>
        <p:spPr>
          <a:xfrm>
            <a:off x="467544" y="5661248"/>
            <a:ext cx="8254280" cy="923330"/>
          </a:xfrm>
          <a:prstGeom prst="rect">
            <a:avLst/>
          </a:prstGeom>
          <a:noFill/>
        </p:spPr>
        <p:txBody>
          <a:bodyPr wrap="square" rtlCol="0">
            <a:spAutoFit/>
          </a:bodyPr>
          <a:lstStyle/>
          <a:p>
            <a:pPr algn="just"/>
            <a:r>
              <a:rPr lang="en-US" altLang="zh-TW" b="1" dirty="0">
                <a:latin typeface="Arial" pitchFamily="34" charset="0"/>
                <a:ea typeface="微軟正黑體" pitchFamily="34" charset="-120"/>
                <a:cs typeface="Arial" pitchFamily="34" charset="0"/>
              </a:rPr>
              <a:t>This is the first record of stagnation in 18 years since the Social Development Index was first published, under a condition of prosperous economic development.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6"/>
          <p:cNvSpPr>
            <a:spLocks noGrp="1"/>
          </p:cNvSpPr>
          <p:nvPr>
            <p:ph type="sldNum" sz="quarter" idx="12"/>
          </p:nvPr>
        </p:nvSpPr>
        <p:spPr/>
        <p:txBody>
          <a:bodyPr/>
          <a:lstStyle/>
          <a:p>
            <a:fld id="{F69D5B6A-9293-466E-8035-E639F1A4C53F}" type="slidenum">
              <a:rPr lang="zh-TW" altLang="en-US" smtClean="0"/>
              <a:pPr/>
              <a:t>5</a:t>
            </a:fld>
            <a:endParaRPr lang="zh-TW" altLang="en-US"/>
          </a:p>
        </p:txBody>
      </p:sp>
      <p:sp>
        <p:nvSpPr>
          <p:cNvPr id="6" name="文字版面配置區 4"/>
          <p:cNvSpPr txBox="1">
            <a:spLocks/>
          </p:cNvSpPr>
          <p:nvPr/>
        </p:nvSpPr>
        <p:spPr>
          <a:xfrm>
            <a:off x="611560" y="4161061"/>
            <a:ext cx="8208912" cy="1140147"/>
          </a:xfrm>
          <a:prstGeom prst="rect">
            <a:avLst/>
          </a:prstGeom>
        </p:spPr>
        <p:txBody>
          <a:bodyPr vert="horz" lIns="91440" tIns="45720" rIns="91440" bIns="45720" rtlCol="0" anchor="b">
            <a:no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1" lang="en-US" altLang="zh-TW" sz="3600" b="1" i="0" u="none" strike="noStrike" kern="1200" cap="none" spc="0" normalizeH="0" baseline="0" noProof="0" dirty="0">
                <a:ln>
                  <a:noFill/>
                </a:ln>
                <a:effectLst/>
                <a:uLnTx/>
                <a:uFillTx/>
                <a:latin typeface="Arial Black" pitchFamily="34" charset="0"/>
                <a:ea typeface="+mn-ea"/>
                <a:cs typeface="+mn-cs"/>
              </a:rPr>
              <a:t>Report on SDI and sub-indexes with Major Observation</a:t>
            </a:r>
            <a:endParaRPr kumimoji="1" lang="zh-TW" altLang="en-US" sz="3600" b="1" i="0" u="none" strike="noStrike" kern="1200" cap="none" spc="0" normalizeH="0" baseline="0" noProof="0">
              <a:ln>
                <a:noFill/>
              </a:ln>
              <a:effectLst/>
              <a:uLnTx/>
              <a:uFillTx/>
              <a:latin typeface="Arial Black" pitchFamily="34" charset="0"/>
              <a:ea typeface="+mn-ea"/>
              <a:cs typeface="+mn-cs"/>
            </a:endParaRPr>
          </a:p>
        </p:txBody>
      </p:sp>
      <p:sp>
        <p:nvSpPr>
          <p:cNvPr id="10" name="文字版面配置區 4"/>
          <p:cNvSpPr>
            <a:spLocks noGrp="1"/>
          </p:cNvSpPr>
          <p:nvPr>
            <p:ph type="body" idx="1"/>
          </p:nvPr>
        </p:nvSpPr>
        <p:spPr>
          <a:xfrm>
            <a:off x="611560" y="2576885"/>
            <a:ext cx="7772400" cy="1500187"/>
          </a:xfrm>
        </p:spPr>
        <p:txBody>
          <a:bodyPr/>
          <a:lstStyle/>
          <a:p>
            <a:r>
              <a:rPr kumimoji="1" lang="en-US" altLang="zh-TW" dirty="0">
                <a:latin typeface="+mj-ea"/>
                <a:ea typeface="+mj-ea"/>
              </a:rPr>
              <a:t>Social Development Index 2018</a:t>
            </a:r>
            <a:endParaRPr kumimoji="1" lang="zh-TW" altLang="en-US">
              <a:latin typeface="+mj-ea"/>
              <a:ea typeface="+mj-ea"/>
            </a:endParaRPr>
          </a:p>
        </p:txBody>
      </p:sp>
    </p:spTree>
    <p:extLst>
      <p:ext uri="{BB962C8B-B14F-4D97-AF65-F5344CB8AC3E}">
        <p14:creationId xmlns="" xmlns:p14="http://schemas.microsoft.com/office/powerpoint/2010/main" val="11842169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內容版面配置區 5"/>
          <p:cNvGraphicFramePr>
            <a:graphicFrameLocks noGrp="1"/>
          </p:cNvGraphicFramePr>
          <p:nvPr>
            <p:ph idx="1"/>
          </p:nvPr>
        </p:nvGraphicFramePr>
        <p:xfrm>
          <a:off x="0" y="1052736"/>
          <a:ext cx="9144000"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4" name="投影片編號版面配置區 3"/>
          <p:cNvSpPr>
            <a:spLocks noGrp="1"/>
          </p:cNvSpPr>
          <p:nvPr>
            <p:ph type="sldNum" sz="quarter" idx="12"/>
          </p:nvPr>
        </p:nvSpPr>
        <p:spPr/>
        <p:txBody>
          <a:bodyPr/>
          <a:lstStyle/>
          <a:p>
            <a:fld id="{F69D5B6A-9293-466E-8035-E639F1A4C53F}" type="slidenum">
              <a:rPr lang="zh-TW" altLang="en-US" smtClean="0"/>
              <a:pPr/>
              <a:t>6</a:t>
            </a:fld>
            <a:endParaRPr lang="zh-TW" altLang="en-US"/>
          </a:p>
        </p:txBody>
      </p:sp>
      <p:sp>
        <p:nvSpPr>
          <p:cNvPr id="5" name="標題 5"/>
          <p:cNvSpPr txBox="1">
            <a:spLocks/>
          </p:cNvSpPr>
          <p:nvPr/>
        </p:nvSpPr>
        <p:spPr>
          <a:xfrm>
            <a:off x="0" y="116632"/>
            <a:ext cx="9144000" cy="92697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TW" sz="2400" b="1" i="0" u="none" strike="noStrike" kern="1200" cap="none" spc="0" normalizeH="0" baseline="0" noProof="0" dirty="0">
                <a:ln>
                  <a:noFill/>
                </a:ln>
                <a:solidFill>
                  <a:schemeClr val="tx1"/>
                </a:solidFill>
                <a:effectLst/>
                <a:uLnTx/>
                <a:uFillTx/>
                <a:latin typeface="Arial" pitchFamily="34" charset="0"/>
                <a:ea typeface="微軟正黑體" pitchFamily="34" charset="-120"/>
                <a:cs typeface="Arial" pitchFamily="34" charset="0"/>
              </a:rPr>
              <a:t>Overview of Social Development Sub-indexes</a:t>
            </a:r>
            <a:r>
              <a:rPr kumimoji="0" lang="zh-TW" altLang="zh-TW" sz="2400" b="1" i="0" u="none" strike="noStrike" kern="1200" cap="none" spc="0" normalizeH="0" baseline="0" noProof="0">
                <a:ln>
                  <a:noFill/>
                </a:ln>
                <a:solidFill>
                  <a:schemeClr val="tx1"/>
                </a:solidFill>
                <a:effectLst/>
                <a:uLnTx/>
                <a:uFillTx/>
                <a:latin typeface="Arial" pitchFamily="34" charset="0"/>
                <a:ea typeface="微軟正黑體" pitchFamily="34" charset="-120"/>
                <a:cs typeface="Arial" pitchFamily="34" charset="0"/>
              </a:rPr>
              <a:t> </a:t>
            </a:r>
            <a:r>
              <a:rPr kumimoji="0" lang="en-US" altLang="zh-TW" sz="2400" b="1" i="0" u="none" strike="noStrike" kern="1200" cap="none" spc="0" normalizeH="0" baseline="0" noProof="0" dirty="0">
                <a:ln>
                  <a:noFill/>
                </a:ln>
                <a:solidFill>
                  <a:schemeClr val="tx1"/>
                </a:solidFill>
                <a:effectLst/>
                <a:uLnTx/>
                <a:uFillTx/>
                <a:latin typeface="Arial" pitchFamily="34" charset="0"/>
                <a:ea typeface="微軟正黑體" pitchFamily="34" charset="-120"/>
                <a:cs typeface="Arial" pitchFamily="34" charset="0"/>
              </a:rPr>
              <a:t>(2016)</a:t>
            </a:r>
            <a:endParaRPr kumimoji="0" lang="zh-TW" altLang="en-US" sz="2400" b="1" i="0" u="none" strike="noStrike" kern="1200" cap="none" spc="0" normalizeH="0" baseline="0" noProof="0">
              <a:ln>
                <a:noFill/>
              </a:ln>
              <a:solidFill>
                <a:schemeClr val="tx1"/>
              </a:solidFill>
              <a:effectLst/>
              <a:uLnTx/>
              <a:uFillTx/>
              <a:latin typeface="Arial" pitchFamily="34" charset="0"/>
              <a:ea typeface="微軟正黑體" pitchFamily="34" charset="-120"/>
              <a:cs typeface="Arial" pitchFamily="34" charset="0"/>
            </a:endParaRPr>
          </a:p>
        </p:txBody>
      </p:sp>
      <p:sp>
        <p:nvSpPr>
          <p:cNvPr id="11" name="文字方塊 10"/>
          <p:cNvSpPr txBox="1"/>
          <p:nvPr/>
        </p:nvSpPr>
        <p:spPr>
          <a:xfrm>
            <a:off x="1259632" y="5805288"/>
            <a:ext cx="504000" cy="198000"/>
          </a:xfrm>
          <a:prstGeom prst="rect">
            <a:avLst/>
          </a:prstGeom>
          <a:solidFill>
            <a:srgbClr val="FF0000"/>
          </a:solidFill>
        </p:spPr>
        <p:txBody>
          <a:bodyPr wrap="square" lIns="36000" rIns="36000" rtlCol="0">
            <a:spAutoFit/>
          </a:bodyPr>
          <a:lstStyle/>
          <a:p>
            <a:pPr algn="ctr"/>
            <a:r>
              <a:rPr lang="en-US" altLang="zh-TW" sz="900" b="1" dirty="0">
                <a:solidFill>
                  <a:schemeClr val="bg1"/>
                </a:solidFill>
                <a:latin typeface="微軟正黑體" pitchFamily="34" charset="-120"/>
                <a:ea typeface="微軟正黑體" pitchFamily="34" charset="-120"/>
              </a:rPr>
              <a:t>-342</a:t>
            </a:r>
            <a:endParaRPr lang="zh-TW" altLang="en-US" sz="900" b="1">
              <a:solidFill>
                <a:schemeClr val="bg1"/>
              </a:solidFill>
              <a:latin typeface="微軟正黑體" pitchFamily="34" charset="-120"/>
              <a:ea typeface="微軟正黑體" pitchFamily="34" charset="-120"/>
            </a:endParaRPr>
          </a:p>
        </p:txBody>
      </p:sp>
      <p:sp>
        <p:nvSpPr>
          <p:cNvPr id="7" name="文字方塊 6"/>
          <p:cNvSpPr txBox="1"/>
          <p:nvPr/>
        </p:nvSpPr>
        <p:spPr>
          <a:xfrm>
            <a:off x="1835752" y="5805288"/>
            <a:ext cx="504000" cy="198000"/>
          </a:xfrm>
          <a:prstGeom prst="rect">
            <a:avLst/>
          </a:prstGeom>
          <a:solidFill>
            <a:srgbClr val="FF0000"/>
          </a:solidFill>
        </p:spPr>
        <p:txBody>
          <a:bodyPr wrap="square" lIns="36000" rIns="36000" rtlCol="0">
            <a:spAutoFit/>
          </a:bodyPr>
          <a:lstStyle/>
          <a:p>
            <a:pPr algn="ctr"/>
            <a:r>
              <a:rPr lang="en-US" altLang="zh-TW" sz="900" b="1" dirty="0">
                <a:solidFill>
                  <a:schemeClr val="bg1"/>
                </a:solidFill>
                <a:latin typeface="微軟正黑體" pitchFamily="34" charset="-120"/>
                <a:ea typeface="微軟正黑體" pitchFamily="34" charset="-120"/>
              </a:rPr>
              <a:t>-114</a:t>
            </a:r>
            <a:endParaRPr lang="zh-TW" altLang="en-US" sz="900" b="1">
              <a:solidFill>
                <a:schemeClr val="bg1"/>
              </a:solidFill>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內容版面配置區 5"/>
          <p:cNvGraphicFramePr>
            <a:graphicFrameLocks noGrp="1"/>
          </p:cNvGraphicFramePr>
          <p:nvPr>
            <p:ph idx="1"/>
          </p:nvPr>
        </p:nvGraphicFramePr>
        <p:xfrm>
          <a:off x="0" y="620688"/>
          <a:ext cx="9144000" cy="6048672"/>
        </p:xfrm>
        <a:graphic>
          <a:graphicData uri="http://schemas.openxmlformats.org/drawingml/2006/chart">
            <c:chart xmlns:c="http://schemas.openxmlformats.org/drawingml/2006/chart" xmlns:r="http://schemas.openxmlformats.org/officeDocument/2006/relationships" r:id="rId2"/>
          </a:graphicData>
        </a:graphic>
      </p:graphicFrame>
      <p:sp>
        <p:nvSpPr>
          <p:cNvPr id="4" name="投影片編號版面配置區 3"/>
          <p:cNvSpPr>
            <a:spLocks noGrp="1"/>
          </p:cNvSpPr>
          <p:nvPr>
            <p:ph type="sldNum" sz="quarter" idx="12"/>
          </p:nvPr>
        </p:nvSpPr>
        <p:spPr>
          <a:xfrm>
            <a:off x="6830888" y="6520259"/>
            <a:ext cx="2133600" cy="365125"/>
          </a:xfrm>
        </p:spPr>
        <p:txBody>
          <a:bodyPr/>
          <a:lstStyle/>
          <a:p>
            <a:fld id="{F69D5B6A-9293-466E-8035-E639F1A4C53F}" type="slidenum">
              <a:rPr lang="zh-TW" altLang="en-US" smtClean="0"/>
              <a:pPr/>
              <a:t>7</a:t>
            </a:fld>
            <a:endParaRPr lang="zh-TW" altLang="en-US"/>
          </a:p>
        </p:txBody>
      </p:sp>
      <p:sp>
        <p:nvSpPr>
          <p:cNvPr id="5" name="標題 4"/>
          <p:cNvSpPr txBox="1">
            <a:spLocks/>
          </p:cNvSpPr>
          <p:nvPr/>
        </p:nvSpPr>
        <p:spPr>
          <a:xfrm>
            <a:off x="0" y="188640"/>
            <a:ext cx="9144000" cy="418058"/>
          </a:xfrm>
          <a:prstGeom prst="rect">
            <a:avLst/>
          </a:prstGeom>
        </p:spPr>
        <p:txBody>
          <a:bodyPr vert="horz" lIns="91440" tIns="45720" rIns="91440" bIns="45720" rtlCol="0" anchor="ct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TW" sz="3100" b="1" i="0" u="none" strike="noStrike" kern="1200" cap="none" spc="0" normalizeH="0" baseline="0" noProof="0" dirty="0">
                <a:ln>
                  <a:noFill/>
                </a:ln>
                <a:solidFill>
                  <a:srgbClr val="000000"/>
                </a:solidFill>
                <a:effectLst/>
                <a:uLnTx/>
                <a:uFillTx/>
                <a:latin typeface="Arial" pitchFamily="34" charset="0"/>
                <a:ea typeface="微軟正黑體" pitchFamily="34" charset="-120"/>
                <a:cs typeface="Arial" pitchFamily="34" charset="0"/>
              </a:rPr>
              <a:t>Social Development Trends by Sub-index </a:t>
            </a:r>
            <a:r>
              <a:rPr kumimoji="0" lang="en-US" altLang="zh-TW" sz="3100" b="1" i="0" u="none" strike="noStrike" kern="1200" cap="none" spc="0" normalizeH="0" baseline="0" noProof="0" dirty="0">
                <a:ln>
                  <a:noFill/>
                </a:ln>
                <a:solidFill>
                  <a:srgbClr val="000000"/>
                </a:solidFill>
                <a:effectLst/>
                <a:uLnTx/>
                <a:uFillTx/>
                <a:latin typeface="微軟正黑體" pitchFamily="34" charset="-120"/>
                <a:ea typeface="微軟正黑體" pitchFamily="34" charset="-120"/>
                <a:cs typeface="+mj-cs"/>
              </a:rPr>
              <a:t>(2006-2016)</a:t>
            </a:r>
            <a:endParaRPr kumimoji="0" lang="zh-TW" altLang="en-US" sz="4400" b="0" i="0" u="none" strike="noStrike" kern="1200" cap="none" spc="0" normalizeH="0" baseline="0" noProof="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a:bodyPr>
          <a:lstStyle/>
          <a:p>
            <a:r>
              <a:rPr lang="en-US" altLang="zh-TW" sz="2800" b="1" dirty="0">
                <a:latin typeface="Arial" pitchFamily="34" charset="0"/>
                <a:ea typeface="微軟正黑體" pitchFamily="34" charset="-120"/>
                <a:cs typeface="Arial" pitchFamily="34" charset="0"/>
              </a:rPr>
              <a:t>Major  Observation</a:t>
            </a:r>
            <a:endParaRPr lang="zh-TW" altLang="en-US" sz="2800" b="1">
              <a:latin typeface="Arial" pitchFamily="34" charset="0"/>
              <a:ea typeface="微軟正黑體" pitchFamily="34" charset="-120"/>
              <a:cs typeface="Arial" pitchFamily="34" charset="0"/>
            </a:endParaRPr>
          </a:p>
        </p:txBody>
      </p:sp>
      <p:sp>
        <p:nvSpPr>
          <p:cNvPr id="5" name="內容版面配置區 4"/>
          <p:cNvSpPr>
            <a:spLocks noGrp="1"/>
          </p:cNvSpPr>
          <p:nvPr>
            <p:ph idx="1"/>
          </p:nvPr>
        </p:nvSpPr>
        <p:spPr/>
        <p:txBody>
          <a:bodyPr>
            <a:noAutofit/>
          </a:bodyPr>
          <a:lstStyle/>
          <a:p>
            <a:pPr algn="just"/>
            <a:r>
              <a:rPr lang="en-US" altLang="zh-TW" sz="2500" dirty="0">
                <a:latin typeface="Arial" pitchFamily="34" charset="0"/>
                <a:ea typeface="微軟正黑體" pitchFamily="34" charset="-120"/>
                <a:cs typeface="Arial" pitchFamily="34" charset="0"/>
              </a:rPr>
              <a:t>In the past decade, the strong economic</a:t>
            </a:r>
            <a:r>
              <a:rPr lang="zh-TW" altLang="en-US" sz="2500" dirty="0">
                <a:latin typeface="Arial" pitchFamily="34" charset="0"/>
                <a:ea typeface="微軟正黑體" pitchFamily="34" charset="-120"/>
                <a:cs typeface="Arial" pitchFamily="34" charset="0"/>
              </a:rPr>
              <a:t> </a:t>
            </a:r>
            <a:r>
              <a:rPr lang="en-US" altLang="zh-TW" sz="2500" dirty="0">
                <a:latin typeface="Arial" pitchFamily="34" charset="0"/>
                <a:ea typeface="微軟正黑體" pitchFamily="34" charset="-120"/>
                <a:cs typeface="Arial" pitchFamily="34" charset="0"/>
              </a:rPr>
              <a:t>development</a:t>
            </a:r>
            <a:r>
              <a:rPr lang="zh-TW" altLang="en-US" sz="2500" dirty="0">
                <a:latin typeface="Arial" pitchFamily="34" charset="0"/>
                <a:ea typeface="微軟正黑體" pitchFamily="34" charset="-120"/>
                <a:cs typeface="Arial" pitchFamily="34" charset="0"/>
              </a:rPr>
              <a:t> </a:t>
            </a:r>
            <a:r>
              <a:rPr lang="en-US" altLang="zh-TW" sz="2500" dirty="0">
                <a:latin typeface="Arial" pitchFamily="34" charset="0"/>
                <a:ea typeface="微軟正黑體" pitchFamily="34" charset="-120"/>
                <a:cs typeface="Arial" pitchFamily="34" charset="0"/>
              </a:rPr>
              <a:t>of Hong Kong with an unimproved severe</a:t>
            </a:r>
            <a:r>
              <a:rPr lang="zh-TW" altLang="en-US" sz="2500" dirty="0">
                <a:latin typeface="Arial" pitchFamily="34" charset="0"/>
                <a:ea typeface="微軟正黑體" pitchFamily="34" charset="-120"/>
                <a:cs typeface="Arial" pitchFamily="34" charset="0"/>
              </a:rPr>
              <a:t> </a:t>
            </a:r>
            <a:r>
              <a:rPr lang="en-US" altLang="zh-TW" sz="2500" dirty="0">
                <a:latin typeface="Arial" pitchFamily="34" charset="0"/>
                <a:ea typeface="微軟正黑體" pitchFamily="34" charset="-120"/>
                <a:cs typeface="Arial" pitchFamily="34" charset="0"/>
              </a:rPr>
              <a:t>income disparity, suggests that the economic benefits enjoyed by the grassroots are limited.</a:t>
            </a:r>
          </a:p>
          <a:p>
            <a:pPr algn="just"/>
            <a:endParaRPr lang="en-US" altLang="zh-TW" sz="2500" dirty="0">
              <a:latin typeface="Arial" pitchFamily="34" charset="0"/>
              <a:ea typeface="微軟正黑體" pitchFamily="34" charset="-120"/>
              <a:cs typeface="Arial" pitchFamily="34" charset="0"/>
            </a:endParaRPr>
          </a:p>
          <a:p>
            <a:pPr algn="just"/>
            <a:r>
              <a:rPr lang="en-US" altLang="zh-TW" sz="2500" dirty="0">
                <a:latin typeface="Arial" pitchFamily="34" charset="0"/>
                <a:ea typeface="微軟正黑體" pitchFamily="34" charset="-120"/>
                <a:cs typeface="Arial" pitchFamily="34" charset="0"/>
              </a:rPr>
              <a:t>The </a:t>
            </a:r>
            <a:r>
              <a:rPr lang="en-US" altLang="zh-TW" sz="2500" dirty="0" smtClean="0">
                <a:latin typeface="Arial" pitchFamily="34" charset="0"/>
                <a:ea typeface="微軟正黑體" pitchFamily="34" charset="-120"/>
                <a:cs typeface="Arial" pitchFamily="34" charset="0"/>
              </a:rPr>
              <a:t>drop of </a:t>
            </a:r>
            <a:r>
              <a:rPr lang="en-US" altLang="zh-TW" sz="2500" dirty="0">
                <a:latin typeface="Arial" pitchFamily="34" charset="0"/>
                <a:ea typeface="微軟正黑體" pitchFamily="34" charset="-120"/>
                <a:cs typeface="Arial" pitchFamily="34" charset="0"/>
              </a:rPr>
              <a:t>the </a:t>
            </a:r>
            <a:r>
              <a:rPr lang="en-US" altLang="zh-TW" sz="2500" dirty="0" smtClean="0">
                <a:latin typeface="Arial" pitchFamily="34" charset="0"/>
                <a:ea typeface="微軟正黑體" pitchFamily="34" charset="-120"/>
                <a:cs typeface="Arial" pitchFamily="34" charset="0"/>
              </a:rPr>
              <a:t>sub-index </a:t>
            </a:r>
            <a:r>
              <a:rPr lang="en-US" altLang="zh-TW" sz="2500" dirty="0">
                <a:latin typeface="Arial" pitchFamily="34" charset="0"/>
                <a:ea typeface="微軟正黑體" pitchFamily="34" charset="-120"/>
                <a:cs typeface="Arial" pitchFamily="34" charset="0"/>
              </a:rPr>
              <a:t>of Housing has been one of the major causes of the decline of SDI. The housing </a:t>
            </a:r>
            <a:r>
              <a:rPr lang="en-US" altLang="zh-TW" sz="2500" dirty="0" smtClean="0">
                <a:latin typeface="Arial" pitchFamily="34" charset="0"/>
                <a:ea typeface="微軟正黑體" pitchFamily="34" charset="-120"/>
                <a:cs typeface="Arial" pitchFamily="34" charset="0"/>
              </a:rPr>
              <a:t>problem </a:t>
            </a:r>
            <a:r>
              <a:rPr lang="en-US" altLang="zh-TW" sz="2500" dirty="0">
                <a:latin typeface="Arial" pitchFamily="34" charset="0"/>
                <a:ea typeface="微軟正黑體" pitchFamily="34" charset="-120"/>
                <a:cs typeface="Arial" pitchFamily="34" charset="0"/>
              </a:rPr>
              <a:t>faced by the grassroots has become one</a:t>
            </a:r>
            <a:r>
              <a:rPr lang="zh-TW" altLang="en-US" sz="2500" dirty="0">
                <a:latin typeface="Arial" pitchFamily="34" charset="0"/>
                <a:ea typeface="微軟正黑體" pitchFamily="34" charset="-120"/>
                <a:cs typeface="Arial" pitchFamily="34" charset="0"/>
              </a:rPr>
              <a:t> </a:t>
            </a:r>
            <a:r>
              <a:rPr lang="en-US" altLang="zh-TW" sz="2500" dirty="0">
                <a:latin typeface="Arial" pitchFamily="34" charset="0"/>
                <a:ea typeface="微軟正黑體" pitchFamily="34" charset="-120"/>
                <a:cs typeface="Arial" pitchFamily="34" charset="0"/>
              </a:rPr>
              <a:t>of</a:t>
            </a:r>
            <a:r>
              <a:rPr lang="zh-TW" altLang="en-US" sz="2500" dirty="0">
                <a:latin typeface="Arial" pitchFamily="34" charset="0"/>
                <a:ea typeface="微軟正黑體" pitchFamily="34" charset="-120"/>
                <a:cs typeface="Arial" pitchFamily="34" charset="0"/>
              </a:rPr>
              <a:t> </a:t>
            </a:r>
            <a:r>
              <a:rPr lang="en-US" altLang="zh-TW" sz="2500" dirty="0">
                <a:latin typeface="Arial" pitchFamily="34" charset="0"/>
                <a:ea typeface="微軟正黑體" pitchFamily="34" charset="-120"/>
                <a:cs typeface="Arial" pitchFamily="34" charset="0"/>
              </a:rPr>
              <a:t>the structural causes of the local poverty.</a:t>
            </a:r>
          </a:p>
          <a:p>
            <a:pPr algn="just"/>
            <a:endParaRPr lang="zh-TW" altLang="en-US" sz="3000" dirty="0">
              <a:solidFill>
                <a:srgbClr val="00B050"/>
              </a:solidFill>
              <a:latin typeface="微軟正黑體" pitchFamily="34" charset="-120"/>
              <a:ea typeface="微軟正黑體" pitchFamily="34" charset="-120"/>
            </a:endParaRPr>
          </a:p>
        </p:txBody>
      </p:sp>
      <p:sp>
        <p:nvSpPr>
          <p:cNvPr id="6" name="投影片編號版面配置區 5"/>
          <p:cNvSpPr>
            <a:spLocks noGrp="1"/>
          </p:cNvSpPr>
          <p:nvPr>
            <p:ph type="sldNum" sz="quarter" idx="12"/>
          </p:nvPr>
        </p:nvSpPr>
        <p:spPr/>
        <p:txBody>
          <a:bodyPr/>
          <a:lstStyle/>
          <a:p>
            <a:fld id="{F69D5B6A-9293-466E-8035-E639F1A4C53F}" type="slidenum">
              <a:rPr lang="zh-TW" altLang="en-US" smtClean="0"/>
              <a:pPr/>
              <a:t>8</a:t>
            </a:fld>
            <a:endParaRPr lang="zh-TW"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251520" y="1484784"/>
          <a:ext cx="8640961" cy="4263056"/>
        </p:xfrm>
        <a:graphic>
          <a:graphicData uri="http://schemas.openxmlformats.org/drawingml/2006/table">
            <a:tbl>
              <a:tblPr firstRow="1" bandRow="1">
                <a:tableStyleId>{5C22544A-7EE6-4342-B048-85BDC9FD1C3A}</a:tableStyleId>
              </a:tblPr>
              <a:tblGrid>
                <a:gridCol w="2800513">
                  <a:extLst>
                    <a:ext uri="{9D8B030D-6E8A-4147-A177-3AD203B41FA5}">
                      <a16:colId xmlns="" xmlns:a16="http://schemas.microsoft.com/office/drawing/2014/main" val="20000"/>
                    </a:ext>
                  </a:extLst>
                </a:gridCol>
                <a:gridCol w="973408">
                  <a:extLst>
                    <a:ext uri="{9D8B030D-6E8A-4147-A177-3AD203B41FA5}">
                      <a16:colId xmlns="" xmlns:a16="http://schemas.microsoft.com/office/drawing/2014/main" val="20001"/>
                    </a:ext>
                  </a:extLst>
                </a:gridCol>
                <a:gridCol w="973408">
                  <a:extLst>
                    <a:ext uri="{9D8B030D-6E8A-4147-A177-3AD203B41FA5}">
                      <a16:colId xmlns="" xmlns:a16="http://schemas.microsoft.com/office/drawing/2014/main" val="20002"/>
                    </a:ext>
                  </a:extLst>
                </a:gridCol>
                <a:gridCol w="973408">
                  <a:extLst>
                    <a:ext uri="{9D8B030D-6E8A-4147-A177-3AD203B41FA5}">
                      <a16:colId xmlns="" xmlns:a16="http://schemas.microsoft.com/office/drawing/2014/main" val="20003"/>
                    </a:ext>
                  </a:extLst>
                </a:gridCol>
                <a:gridCol w="973408">
                  <a:extLst>
                    <a:ext uri="{9D8B030D-6E8A-4147-A177-3AD203B41FA5}">
                      <a16:colId xmlns="" xmlns:a16="http://schemas.microsoft.com/office/drawing/2014/main" val="20004"/>
                    </a:ext>
                  </a:extLst>
                </a:gridCol>
                <a:gridCol w="973408">
                  <a:extLst>
                    <a:ext uri="{9D8B030D-6E8A-4147-A177-3AD203B41FA5}">
                      <a16:colId xmlns="" xmlns:a16="http://schemas.microsoft.com/office/drawing/2014/main" val="20005"/>
                    </a:ext>
                  </a:extLst>
                </a:gridCol>
                <a:gridCol w="973408">
                  <a:extLst>
                    <a:ext uri="{9D8B030D-6E8A-4147-A177-3AD203B41FA5}">
                      <a16:colId xmlns="" xmlns:a16="http://schemas.microsoft.com/office/drawing/2014/main" val="20006"/>
                    </a:ext>
                  </a:extLst>
                </a:gridCol>
              </a:tblGrid>
              <a:tr h="1008112">
                <a:tc>
                  <a:txBody>
                    <a:bodyPr/>
                    <a:lstStyle/>
                    <a:p>
                      <a:endParaRPr lang="zh-TW" altLang="en-US" sz="18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2006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tc>
                  <a:txBody>
                    <a:bodyPr/>
                    <a:lstStyle/>
                    <a:p>
                      <a:pPr algn="ctr" fontAlgn="ctr"/>
                      <a:r>
                        <a:rPr lang="en-US" altLang="zh-TW" sz="1800" b="1" i="0" u="none" strike="noStrike" dirty="0">
                          <a:solidFill>
                            <a:srgbClr val="000000"/>
                          </a:solidFill>
                          <a:latin typeface="微軟正黑體" pitchFamily="34" charset="-120"/>
                          <a:ea typeface="微軟正黑體" pitchFamily="34" charset="-120"/>
                        </a:rPr>
                        <a:t>2016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 xmlns:a16="http://schemas.microsoft.com/office/drawing/2014/main" val="10000"/>
                  </a:ext>
                </a:extLst>
              </a:tr>
              <a:tr h="1032032">
                <a:tc>
                  <a:txBody>
                    <a:bodyPr/>
                    <a:lstStyle/>
                    <a:p>
                      <a:pPr algn="l" fontAlgn="ctr"/>
                      <a:r>
                        <a:rPr lang="en-US" altLang="zh-TW" sz="1800" b="0" i="0" u="none" strike="noStrike" dirty="0">
                          <a:solidFill>
                            <a:srgbClr val="000000"/>
                          </a:solidFill>
                          <a:latin typeface="Arial" pitchFamily="34" charset="0"/>
                          <a:ea typeface="微軟正黑體" pitchFamily="34" charset="-120"/>
                          <a:cs typeface="Arial" pitchFamily="34" charset="0"/>
                        </a:rPr>
                        <a:t>Per capita GDP at constant 2015 market prices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dirty="0">
                          <a:solidFill>
                            <a:srgbClr val="000000"/>
                          </a:solidFill>
                          <a:latin typeface="微軟正黑體" pitchFamily="34" charset="-120"/>
                          <a:ea typeface="微軟正黑體" pitchFamily="34" charset="-120"/>
                          <a:cs typeface="+mn-cs"/>
                        </a:rPr>
                        <a:t>267,111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TW" altLang="en-US" sz="1600" b="0" i="0" u="none" strike="noStrike">
                          <a:solidFill>
                            <a:srgbClr val="000000"/>
                          </a:solidFill>
                          <a:latin typeface="微軟正黑體" pitchFamily="34" charset="-120"/>
                          <a:ea typeface="微軟正黑體" pitchFamily="34" charset="-120"/>
                        </a:rPr>
                        <a:t> </a:t>
                      </a:r>
                      <a:r>
                        <a:rPr lang="en-US" altLang="zh-TW" sz="1600" b="0" i="0" u="none" strike="noStrike" dirty="0">
                          <a:solidFill>
                            <a:srgbClr val="000000"/>
                          </a:solidFill>
                          <a:latin typeface="微軟正黑體" pitchFamily="34" charset="-120"/>
                          <a:ea typeface="微軟正黑體" pitchFamily="34" charset="-120"/>
                        </a:rPr>
                        <a:t>286,227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TW" altLang="en-US" sz="1600" b="0" i="0" u="none" strike="noStrike">
                          <a:solidFill>
                            <a:srgbClr val="000000"/>
                          </a:solidFill>
                          <a:latin typeface="微軟正黑體" pitchFamily="34" charset="-120"/>
                          <a:ea typeface="微軟正黑體" pitchFamily="34" charset="-120"/>
                        </a:rPr>
                        <a:t> </a:t>
                      </a:r>
                      <a:r>
                        <a:rPr lang="en-US" altLang="zh-TW" sz="1600" b="0" i="0" u="none" strike="noStrike" dirty="0">
                          <a:solidFill>
                            <a:srgbClr val="000000"/>
                          </a:solidFill>
                          <a:latin typeface="微軟正黑體" pitchFamily="34" charset="-120"/>
                          <a:ea typeface="微軟正黑體" pitchFamily="34" charset="-120"/>
                        </a:rPr>
                        <a:t>295,265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zh-TW" altLang="en-US" sz="1600" b="0" i="0" u="none" strike="noStrike">
                          <a:solidFill>
                            <a:srgbClr val="000000"/>
                          </a:solidFill>
                          <a:latin typeface="微軟正黑體" pitchFamily="34" charset="-120"/>
                          <a:ea typeface="微軟正黑體" pitchFamily="34" charset="-120"/>
                        </a:rPr>
                        <a:t> </a:t>
                      </a:r>
                      <a:r>
                        <a:rPr lang="en-US" altLang="zh-TW" sz="1600" b="0" i="0" u="none" strike="noStrike" dirty="0">
                          <a:solidFill>
                            <a:srgbClr val="000000"/>
                          </a:solidFill>
                          <a:latin typeface="微軟正黑體" pitchFamily="34" charset="-120"/>
                          <a:ea typeface="微軟正黑體" pitchFamily="34" charset="-120"/>
                        </a:rPr>
                        <a:t>309,201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323,999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kern="1200" dirty="0">
                          <a:solidFill>
                            <a:schemeClr val="bg1"/>
                          </a:solidFill>
                          <a:latin typeface="微軟正黑體" pitchFamily="34" charset="-120"/>
                          <a:ea typeface="微軟正黑體" pitchFamily="34" charset="-120"/>
                          <a:cs typeface="+mn-cs"/>
                        </a:rPr>
                        <a:t>333,601</a:t>
                      </a:r>
                      <a:r>
                        <a:rPr lang="en-US" altLang="zh-TW" sz="1600" b="0" i="0" u="none" strike="noStrike" dirty="0">
                          <a:solidFill>
                            <a:srgbClr val="000000"/>
                          </a:solidFill>
                          <a:latin typeface="微軟正黑體" pitchFamily="34" charset="-120"/>
                          <a:ea typeface="微軟正黑體" pitchFamily="34" charset="-12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1"/>
                  </a:ext>
                </a:extLst>
              </a:tr>
              <a:tr h="1032032">
                <a:tc>
                  <a:txBody>
                    <a:bodyPr/>
                    <a:lstStyle/>
                    <a:p>
                      <a:pPr algn="l" fontAlgn="ctr"/>
                      <a:r>
                        <a:rPr lang="en-US" altLang="zh-TW" sz="1800" b="0" i="0" u="none" strike="noStrike" dirty="0">
                          <a:solidFill>
                            <a:srgbClr val="000000"/>
                          </a:solidFill>
                          <a:latin typeface="Arial" pitchFamily="34" charset="0"/>
                          <a:ea typeface="微軟正黑體" pitchFamily="34" charset="-120"/>
                          <a:cs typeface="Arial" pitchFamily="34" charset="0"/>
                        </a:rPr>
                        <a:t>Gross international reserves (months of import coverage *) (+)</a:t>
                      </a: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18.6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22.0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28.7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27.9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26.4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chemeClr val="bg1"/>
                          </a:solidFill>
                          <a:latin typeface="微軟正黑體" pitchFamily="34" charset="-120"/>
                          <a:ea typeface="微軟正黑體" pitchFamily="34" charset="-120"/>
                        </a:rPr>
                        <a:t>36.0</a:t>
                      </a:r>
                      <a:r>
                        <a:rPr lang="en-US" altLang="zh-TW" sz="1600" b="0" i="0" u="none" strike="noStrike" dirty="0">
                          <a:solidFill>
                            <a:srgbClr val="000000"/>
                          </a:solidFill>
                          <a:latin typeface="微軟正黑體" pitchFamily="34" charset="-120"/>
                          <a:ea typeface="微軟正黑體" pitchFamily="34" charset="-12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 xmlns:a16="http://schemas.microsoft.com/office/drawing/2014/main" val="10002"/>
                  </a:ext>
                </a:extLst>
              </a:tr>
              <a:tr h="1032032">
                <a:tc>
                  <a:txBody>
                    <a:bodyPr/>
                    <a:lstStyle/>
                    <a:p>
                      <a:pPr algn="l" fontAlgn="ctr"/>
                      <a:r>
                        <a:rPr lang="en-US" altLang="zh-TW" sz="1800" b="0" i="0" u="none" strike="noStrike" dirty="0">
                          <a:solidFill>
                            <a:srgbClr val="000000"/>
                          </a:solidFill>
                          <a:latin typeface="Arial" pitchFamily="34" charset="0"/>
                          <a:ea typeface="微軟正黑體" pitchFamily="34" charset="-120"/>
                          <a:cs typeface="Arial" pitchFamily="34" charset="0"/>
                        </a:rPr>
                        <a:t>Percentage of total household income earned by bottom 50% of households (+)</a:t>
                      </a:r>
                      <a:endParaRPr lang="zh-TW" altLang="en-US" sz="1800" b="0" i="0" u="none" strike="noStrike">
                        <a:solidFill>
                          <a:srgbClr val="000000"/>
                        </a:solidFill>
                        <a:latin typeface="Arial" pitchFamily="34" charset="0"/>
                        <a:ea typeface="微軟正黑體" pitchFamily="34" charset="-120"/>
                        <a:cs typeface="Arial" pitchFamily="34" charset="0"/>
                      </a:endParaRPr>
                    </a:p>
                  </a:txBody>
                  <a:tcPr marL="90000" marR="90000" marT="46800" marB="468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17.7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17.5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16.8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17.3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rgbClr val="000000"/>
                          </a:solidFill>
                          <a:latin typeface="微軟正黑體" pitchFamily="34" charset="-120"/>
                          <a:ea typeface="微軟正黑體" pitchFamily="34" charset="-120"/>
                        </a:rPr>
                        <a:t>17.6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altLang="zh-TW" sz="1600" b="0" i="0" u="none" strike="noStrike" dirty="0">
                          <a:solidFill>
                            <a:schemeClr val="bg1"/>
                          </a:solidFill>
                          <a:latin typeface="微軟正黑體" pitchFamily="34" charset="-120"/>
                          <a:ea typeface="微軟正黑體" pitchFamily="34" charset="-120"/>
                        </a:rPr>
                        <a:t>16.8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 xmlns:a16="http://schemas.microsoft.com/office/drawing/2014/main" val="10003"/>
                  </a:ext>
                </a:extLst>
              </a:tr>
            </a:tbl>
          </a:graphicData>
        </a:graphic>
      </p:graphicFrame>
      <p:sp>
        <p:nvSpPr>
          <p:cNvPr id="5" name="文字方塊 4"/>
          <p:cNvSpPr txBox="1"/>
          <p:nvPr/>
        </p:nvSpPr>
        <p:spPr>
          <a:xfrm>
            <a:off x="0" y="475692"/>
            <a:ext cx="9144000" cy="523220"/>
          </a:xfrm>
          <a:prstGeom prst="rect">
            <a:avLst/>
          </a:prstGeom>
          <a:noFill/>
        </p:spPr>
        <p:txBody>
          <a:bodyPr wrap="square" rtlCol="0">
            <a:spAutoFit/>
          </a:bodyPr>
          <a:lstStyle/>
          <a:p>
            <a:pPr algn="ctr"/>
            <a:r>
              <a:rPr lang="en-US" altLang="zh-TW" sz="2800" b="1" dirty="0">
                <a:latin typeface="Arial" pitchFamily="34" charset="0"/>
                <a:ea typeface="微軟正黑體" pitchFamily="34" charset="-120"/>
                <a:cs typeface="Arial" pitchFamily="34" charset="0"/>
              </a:rPr>
              <a:t>Sub-index - Economic</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(2006</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a:t>
            </a:r>
            <a:r>
              <a:rPr lang="zh-TW" altLang="en-US" sz="2800" b="1">
                <a:latin typeface="Arial" pitchFamily="34" charset="0"/>
                <a:ea typeface="微軟正黑體" pitchFamily="34" charset="-120"/>
                <a:cs typeface="Arial" pitchFamily="34" charset="0"/>
              </a:rPr>
              <a:t> </a:t>
            </a:r>
            <a:r>
              <a:rPr lang="en-US" altLang="zh-TW" sz="2800" b="1" dirty="0">
                <a:latin typeface="Arial" pitchFamily="34" charset="0"/>
                <a:ea typeface="微軟正黑體" pitchFamily="34" charset="-120"/>
                <a:cs typeface="Arial" pitchFamily="34" charset="0"/>
              </a:rPr>
              <a:t>2016)</a:t>
            </a:r>
          </a:p>
        </p:txBody>
      </p:sp>
      <p:sp>
        <p:nvSpPr>
          <p:cNvPr id="6" name="文字方塊 5"/>
          <p:cNvSpPr txBox="1"/>
          <p:nvPr/>
        </p:nvSpPr>
        <p:spPr>
          <a:xfrm>
            <a:off x="5436000" y="5733256"/>
            <a:ext cx="3708000" cy="338554"/>
          </a:xfrm>
          <a:prstGeom prst="rect">
            <a:avLst/>
          </a:prstGeom>
          <a:noFill/>
        </p:spPr>
        <p:txBody>
          <a:bodyPr wrap="square" rtlCol="0">
            <a:spAutoFit/>
          </a:bodyPr>
          <a:lstStyle/>
          <a:p>
            <a:pPr algn="r"/>
            <a:r>
              <a:rPr lang="en-US" altLang="zh-TW" sz="1600" dirty="0">
                <a:latin typeface="Arial Narrow" pitchFamily="34" charset="0"/>
                <a:ea typeface="微軟正黑體" pitchFamily="34" charset="-120"/>
              </a:rPr>
              <a:t> </a:t>
            </a:r>
            <a:endParaRPr lang="zh-TW" altLang="en-US" sz="1600">
              <a:latin typeface="Arial Narrow" pitchFamily="34" charset="0"/>
              <a:ea typeface="微軟正黑體" pitchFamily="34" charset="-120"/>
            </a:endParaRPr>
          </a:p>
        </p:txBody>
      </p:sp>
      <p:sp>
        <p:nvSpPr>
          <p:cNvPr id="7" name="投影片編號版面配置區 6"/>
          <p:cNvSpPr>
            <a:spLocks noGrp="1"/>
          </p:cNvSpPr>
          <p:nvPr>
            <p:ph type="sldNum" sz="quarter" idx="12"/>
          </p:nvPr>
        </p:nvSpPr>
        <p:spPr>
          <a:xfrm>
            <a:off x="6830888" y="6448251"/>
            <a:ext cx="2133600" cy="365125"/>
          </a:xfrm>
        </p:spPr>
        <p:txBody>
          <a:bodyPr/>
          <a:lstStyle/>
          <a:p>
            <a:fld id="{F69D5B6A-9293-466E-8035-E639F1A4C53F}" type="slidenum">
              <a:rPr lang="zh-TW" altLang="en-US" smtClean="0">
                <a:latin typeface="+mj-ea"/>
                <a:ea typeface="+mj-ea"/>
              </a:rPr>
              <a:pPr/>
              <a:t>9</a:t>
            </a:fld>
            <a:endParaRPr lang="zh-TW" altLang="en-US">
              <a:latin typeface="+mj-ea"/>
              <a:ea typeface="+mj-ea"/>
            </a:endParaRPr>
          </a:p>
        </p:txBody>
      </p:sp>
      <p:sp>
        <p:nvSpPr>
          <p:cNvPr id="9" name="文字方塊 8"/>
          <p:cNvSpPr txBox="1"/>
          <p:nvPr/>
        </p:nvSpPr>
        <p:spPr>
          <a:xfrm>
            <a:off x="323528" y="6074132"/>
            <a:ext cx="7920880" cy="523220"/>
          </a:xfrm>
          <a:prstGeom prst="rect">
            <a:avLst/>
          </a:prstGeom>
          <a:noFill/>
        </p:spPr>
        <p:txBody>
          <a:bodyPr wrap="square" rtlCol="0">
            <a:spAutoFit/>
          </a:bodyPr>
          <a:lstStyle/>
          <a:p>
            <a:r>
              <a:rPr lang="en-US" altLang="zh-TW" sz="1400" dirty="0">
                <a:latin typeface="Arial" pitchFamily="34" charset="0"/>
                <a:cs typeface="Arial" pitchFamily="34" charset="0"/>
              </a:rPr>
              <a:t>*  </a:t>
            </a:r>
            <a:r>
              <a:rPr lang="en-US" altLang="zh-TW" sz="1400" dirty="0" smtClean="0">
                <a:latin typeface="Arial" pitchFamily="34" charset="0"/>
                <a:cs typeface="Arial" pitchFamily="34" charset="0"/>
              </a:rPr>
              <a:t>Reserves is expressed </a:t>
            </a:r>
            <a:r>
              <a:rPr lang="en-US" altLang="zh-TW" sz="1400" dirty="0">
                <a:latin typeface="Arial" pitchFamily="34" charset="0"/>
                <a:cs typeface="Arial" pitchFamily="34" charset="0"/>
              </a:rPr>
              <a:t>in terms of the number of months of imports of goods</a:t>
            </a:r>
          </a:p>
          <a:p>
            <a:r>
              <a:rPr lang="en-US" altLang="zh-TW" sz="1400" dirty="0">
                <a:latin typeface="Arial" pitchFamily="34" charset="0"/>
                <a:cs typeface="Arial" pitchFamily="34" charset="0"/>
              </a:rPr>
              <a:t>    and services Hong</a:t>
            </a:r>
            <a:r>
              <a:rPr lang="zh-TW" altLang="en-US" sz="1400" dirty="0">
                <a:latin typeface="Arial" pitchFamily="34" charset="0"/>
                <a:cs typeface="Arial" pitchFamily="34" charset="0"/>
              </a:rPr>
              <a:t> </a:t>
            </a:r>
            <a:r>
              <a:rPr lang="en-US" altLang="zh-TW" sz="1400" dirty="0">
                <a:latin typeface="Arial" pitchFamily="34" charset="0"/>
                <a:cs typeface="Arial" pitchFamily="34" charset="0"/>
              </a:rPr>
              <a:t>Kong can pay for [Reserves/(Imports/12)].</a:t>
            </a:r>
            <a:endParaRPr lang="zh-TW" altLang="en-US" sz="1400" dirty="0">
              <a:latin typeface="Arial" pitchFamily="34" charset="0"/>
              <a:ea typeface="微軟正黑體" pitchFamily="34" charset="-12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9364</TotalTime>
  <Words>2791</Words>
  <Application>Microsoft Office PowerPoint</Application>
  <PresentationFormat>如螢幕大小 (4:3)</PresentationFormat>
  <Paragraphs>759</Paragraphs>
  <Slides>38</Slides>
  <Notes>3</Notes>
  <HiddenSlides>0</HiddenSlides>
  <MMClips>0</MMClips>
  <ScaleCrop>false</ScaleCrop>
  <HeadingPairs>
    <vt:vector size="4" baseType="variant">
      <vt:variant>
        <vt:lpstr>佈景主題</vt:lpstr>
      </vt:variant>
      <vt:variant>
        <vt:i4>1</vt:i4>
      </vt:variant>
      <vt:variant>
        <vt:lpstr>投影片標題</vt:lpstr>
      </vt:variant>
      <vt:variant>
        <vt:i4>38</vt:i4>
      </vt:variant>
    </vt:vector>
  </HeadingPairs>
  <TitlesOfParts>
    <vt:vector size="39" baseType="lpstr">
      <vt:lpstr>Office 佈景主題</vt:lpstr>
      <vt:lpstr>Social Development Index 2018</vt:lpstr>
      <vt:lpstr>投影片 2</vt:lpstr>
      <vt:lpstr>投影片 3</vt:lpstr>
      <vt:lpstr>Standardized Weighted SDI Scores (1991-2016)</vt:lpstr>
      <vt:lpstr>投影片 5</vt:lpstr>
      <vt:lpstr>投影片 6</vt:lpstr>
      <vt:lpstr>投影片 7</vt:lpstr>
      <vt:lpstr>Major  Observation</vt:lpstr>
      <vt:lpstr>投影片 9</vt:lpstr>
      <vt:lpstr>投影片 10</vt:lpstr>
      <vt:lpstr>Supplementary Data   Unimproved Severe Income Disparity</vt:lpstr>
      <vt:lpstr>投影片 12</vt:lpstr>
      <vt:lpstr>投影片 13</vt:lpstr>
      <vt:lpstr>投影片 14</vt:lpstr>
      <vt:lpstr>投影片 15</vt:lpstr>
      <vt:lpstr>投影片 16</vt:lpstr>
      <vt:lpstr>投影片 17</vt:lpstr>
      <vt:lpstr>投影片 18</vt:lpstr>
      <vt:lpstr>投影片 19</vt:lpstr>
      <vt:lpstr>Trend of Social Development of Population Groups by Year (2006-2016)</vt:lpstr>
      <vt:lpstr>投影片 21</vt:lpstr>
      <vt:lpstr>Supplementary Data  Suicide Rate by Age Group1</vt:lpstr>
      <vt:lpstr>投影片 23</vt:lpstr>
      <vt:lpstr>投影片 24</vt:lpstr>
      <vt:lpstr>投影片 25</vt:lpstr>
      <vt:lpstr>Supplementary Data  Median Monthly Employment Earnings of Employed Persons by Occupation by Sex (2006 – 2016)</vt:lpstr>
      <vt:lpstr>投影片 27</vt:lpstr>
      <vt:lpstr>投影片 28</vt:lpstr>
      <vt:lpstr>Major Observations from the Population Groups </vt:lpstr>
      <vt:lpstr>Recommendations</vt:lpstr>
      <vt:lpstr>Recommendations </vt:lpstr>
      <vt:lpstr>Acknowledgement (in alphabetical order)</vt:lpstr>
      <vt:lpstr>投影片 33</vt:lpstr>
      <vt:lpstr>投影片 34</vt:lpstr>
      <vt:lpstr>投影片 35</vt:lpstr>
      <vt:lpstr>投影片 36</vt:lpstr>
      <vt:lpstr>投影片 37</vt:lpstr>
      <vt:lpstr>投影片 38</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香港社會發展指數2016</dc:title>
  <dc:creator>s0073</dc:creator>
  <cp:lastModifiedBy>s0824</cp:lastModifiedBy>
  <cp:revision>1028</cp:revision>
  <dcterms:created xsi:type="dcterms:W3CDTF">2016-04-12T01:49:49Z</dcterms:created>
  <dcterms:modified xsi:type="dcterms:W3CDTF">2018-05-24T02:41:37Z</dcterms:modified>
</cp:coreProperties>
</file>